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Default Extension="wmf" ContentType="image/x-wmf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84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oleObject2.bin" ContentType="application/vnd.openxmlformats-officedocument.oleObject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oleObject3.bin" ContentType="application/vnd.openxmlformats-officedocument.oleObject"/>
  <Override PartName="/ppt/slides/slide71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90"/>
  </p:notesMasterIdLst>
  <p:sldIdLst>
    <p:sldId id="689" r:id="rId2"/>
    <p:sldId id="1161" r:id="rId3"/>
    <p:sldId id="1159" r:id="rId4"/>
    <p:sldId id="1170" r:id="rId5"/>
    <p:sldId id="1169" r:id="rId6"/>
    <p:sldId id="1168" r:id="rId7"/>
    <p:sldId id="1167" r:id="rId8"/>
    <p:sldId id="1122" r:id="rId9"/>
    <p:sldId id="1019" r:id="rId10"/>
    <p:sldId id="768" r:id="rId11"/>
    <p:sldId id="1064" r:id="rId12"/>
    <p:sldId id="1038" r:id="rId13"/>
    <p:sldId id="1106" r:id="rId14"/>
    <p:sldId id="1113" r:id="rId15"/>
    <p:sldId id="1065" r:id="rId16"/>
    <p:sldId id="1175" r:id="rId17"/>
    <p:sldId id="1142" r:id="rId18"/>
    <p:sldId id="1143" r:id="rId19"/>
    <p:sldId id="1046" r:id="rId20"/>
    <p:sldId id="1017" r:id="rId21"/>
    <p:sldId id="1144" r:id="rId22"/>
    <p:sldId id="1140" r:id="rId23"/>
    <p:sldId id="987" r:id="rId24"/>
    <p:sldId id="1139" r:id="rId25"/>
    <p:sldId id="1174" r:id="rId26"/>
    <p:sldId id="1178" r:id="rId27"/>
    <p:sldId id="1158" r:id="rId28"/>
    <p:sldId id="1179" r:id="rId29"/>
    <p:sldId id="1180" r:id="rId30"/>
    <p:sldId id="954" r:id="rId31"/>
    <p:sldId id="958" r:id="rId32"/>
    <p:sldId id="1018" r:id="rId33"/>
    <p:sldId id="1036" r:id="rId34"/>
    <p:sldId id="1155" r:id="rId35"/>
    <p:sldId id="1136" r:id="rId36"/>
    <p:sldId id="993" r:id="rId37"/>
    <p:sldId id="950" r:id="rId38"/>
    <p:sldId id="1111" r:id="rId39"/>
    <p:sldId id="1138" r:id="rId40"/>
    <p:sldId id="1145" r:id="rId41"/>
    <p:sldId id="1146" r:id="rId42"/>
    <p:sldId id="1176" r:id="rId43"/>
    <p:sldId id="1035" r:id="rId44"/>
    <p:sldId id="1153" r:id="rId45"/>
    <p:sldId id="1090" r:id="rId46"/>
    <p:sldId id="988" r:id="rId47"/>
    <p:sldId id="1141" r:id="rId48"/>
    <p:sldId id="1116" r:id="rId49"/>
    <p:sldId id="1115" r:id="rId50"/>
    <p:sldId id="1034" r:id="rId51"/>
    <p:sldId id="1108" r:id="rId52"/>
    <p:sldId id="673" r:id="rId53"/>
    <p:sldId id="1060" r:id="rId54"/>
    <p:sldId id="1051" r:id="rId55"/>
    <p:sldId id="918" r:id="rId56"/>
    <p:sldId id="1156" r:id="rId57"/>
    <p:sldId id="1109" r:id="rId58"/>
    <p:sldId id="1021" r:id="rId59"/>
    <p:sldId id="1020" r:id="rId60"/>
    <p:sldId id="1059" r:id="rId61"/>
    <p:sldId id="913" r:id="rId62"/>
    <p:sldId id="949" r:id="rId63"/>
    <p:sldId id="1135" r:id="rId64"/>
    <p:sldId id="924" r:id="rId65"/>
    <p:sldId id="1048" r:id="rId66"/>
    <p:sldId id="1172" r:id="rId67"/>
    <p:sldId id="1112" r:id="rId68"/>
    <p:sldId id="1119" r:id="rId69"/>
    <p:sldId id="1118" r:id="rId70"/>
    <p:sldId id="1100" r:id="rId71"/>
    <p:sldId id="1101" r:id="rId72"/>
    <p:sldId id="1102" r:id="rId73"/>
    <p:sldId id="1103" r:id="rId74"/>
    <p:sldId id="1104" r:id="rId75"/>
    <p:sldId id="1023" r:id="rId76"/>
    <p:sldId id="771" r:id="rId77"/>
    <p:sldId id="1114" r:id="rId78"/>
    <p:sldId id="1173" r:id="rId79"/>
    <p:sldId id="1171" r:id="rId80"/>
    <p:sldId id="1123" r:id="rId81"/>
    <p:sldId id="1130" r:id="rId82"/>
    <p:sldId id="1124" r:id="rId83"/>
    <p:sldId id="1129" r:id="rId84"/>
    <p:sldId id="1126" r:id="rId85"/>
    <p:sldId id="1127" r:id="rId86"/>
    <p:sldId id="1125" r:id="rId87"/>
    <p:sldId id="1128" r:id="rId88"/>
    <p:sldId id="1177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FF6600"/>
    <a:srgbClr val="FF9900"/>
    <a:srgbClr val="000099"/>
    <a:srgbClr val="000066"/>
    <a:srgbClr val="0000FF"/>
    <a:srgbClr val="0099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2112" y="-10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fld id="{F8798D1A-5049-1340-979F-F8FA9CA02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E79693-5CC5-0746-8AD3-CE5555E772B4}" type="slidenum">
              <a:rPr lang="en-US"/>
              <a:pPr/>
              <a:t>43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2150"/>
            <a:ext cx="4557713" cy="34178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lIns="86630" tIns="43315" rIns="86630" bIns="4331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BC3B1-56A4-B640-8E37-2BD27AE5F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01709-F291-054C-AC26-F4974EC32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06E2-2E91-944D-87D9-C36E04F02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F3177-CDEE-2941-BE99-AEBB103FF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402FE-1046-7946-B481-B947805C2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F7B3F-DBFB-7D4F-B402-3402ACD16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E0757-9C6D-6740-B278-742C5B520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3D522-C0CB-4B4A-8C95-FC2BA08E9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865D-63E9-1A4D-B2EE-3F88A8460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B4C10-6C06-E04C-9F92-8C261DC81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41581-BC22-FF4B-9850-4EA014EF3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641C81C5-79E6-5E41-8F3F-212463E94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png"/><Relationship Id="rId5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6" Type="http://schemas.openxmlformats.org/officeDocument/2006/relationships/image" Target="../media/image42.pdf"/><Relationship Id="rId7" Type="http://schemas.openxmlformats.org/officeDocument/2006/relationships/image" Target="../media/image43.png"/><Relationship Id="rId8" Type="http://schemas.openxmlformats.org/officeDocument/2006/relationships/image" Target="../media/image44.pdf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df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4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hyperlink" Target="file:///C:\loeb\Images\New\reion_50Mpc.mov" TargetMode="External"/><Relationship Id="rId5" Type="http://schemas.openxmlformats.org/officeDocument/2006/relationships/hyperlink" Target="file:///C:\loeb\Images\New\temp_768.mov" TargetMode="External"/><Relationship Id="rId6" Type="http://schemas.openxmlformats.org/officeDocument/2006/relationships/hyperlink" Target="file:///C:\loeb\Images\New\rhoHII_768.mov" TargetMode="External"/><Relationship Id="rId7" Type="http://schemas.openxmlformats.org/officeDocument/2006/relationships/image" Target="../media/image85.png"/><Relationship Id="rId1" Type="http://schemas.openxmlformats.org/officeDocument/2006/relationships/video" Target="file://localhost/Users/aviloeb/Documents/Powerpoint/Movies/rhoHII_768.mov" TargetMode="Externa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df"/><Relationship Id="rId6" Type="http://schemas.openxmlformats.org/officeDocument/2006/relationships/image" Target="../media/image97.png"/><Relationship Id="rId7" Type="http://schemas.openxmlformats.org/officeDocument/2006/relationships/image" Target="../media/image98.pdf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video" Target="file://localhost/Users/aviloeb/Documents/Powerpoint/Movies/GRB.mov" TargetMode="Externa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wmf"/><Relationship Id="rId3" Type="http://schemas.openxmlformats.org/officeDocument/2006/relationships/image" Target="../media/image10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4" Type="http://schemas.openxmlformats.org/officeDocument/2006/relationships/image" Target="../media/image121.wmf"/><Relationship Id="rId5" Type="http://schemas.openxmlformats.org/officeDocument/2006/relationships/image" Target="../media/image122.wmf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31.png"/><Relationship Id="rId5" Type="http://schemas.openxmlformats.org/officeDocument/2006/relationships/image" Target="../media/image132.pdf"/><Relationship Id="rId6" Type="http://schemas.openxmlformats.org/officeDocument/2006/relationships/image" Target="../media/image133.png"/><Relationship Id="rId7" Type="http://schemas.openxmlformats.org/officeDocument/2006/relationships/image" Target="../media/image134.pdf"/><Relationship Id="rId8" Type="http://schemas.openxmlformats.org/officeDocument/2006/relationships/image" Target="../media/image1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delT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3" Type="http://schemas.openxmlformats.org/officeDocument/2006/relationships/image" Target="../media/image149.png"/><Relationship Id="rId14" Type="http://schemas.openxmlformats.org/officeDocument/2006/relationships/image" Target="../media/image150.png"/><Relationship Id="rId15" Type="http://schemas.openxmlformats.org/officeDocument/2006/relationships/image" Target="../media/image151.png"/><Relationship Id="rId16" Type="http://schemas.openxmlformats.org/officeDocument/2006/relationships/image" Target="../media/image152.png"/><Relationship Id="rId17" Type="http://schemas.openxmlformats.org/officeDocument/2006/relationships/image" Target="../media/image153.png"/><Relationship Id="rId18" Type="http://schemas.openxmlformats.org/officeDocument/2006/relationships/image" Target="../media/image154.png"/><Relationship Id="rId19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wmf"/><Relationship Id="rId3" Type="http://schemas.openxmlformats.org/officeDocument/2006/relationships/image" Target="../media/image139.wmf"/><Relationship Id="rId4" Type="http://schemas.openxmlformats.org/officeDocument/2006/relationships/image" Target="../media/image140.wmf"/><Relationship Id="rId5" Type="http://schemas.openxmlformats.org/officeDocument/2006/relationships/image" Target="../media/image141.wmf"/><Relationship Id="rId6" Type="http://schemas.openxmlformats.org/officeDocument/2006/relationships/image" Target="../media/image142.wmf"/><Relationship Id="rId7" Type="http://schemas.openxmlformats.org/officeDocument/2006/relationships/image" Target="../media/image143.wmf"/><Relationship Id="rId8" Type="http://schemas.openxmlformats.org/officeDocument/2006/relationships/image" Target="../media/image144.wmf"/><Relationship Id="rId9" Type="http://schemas.openxmlformats.org/officeDocument/2006/relationships/image" Target="../media/image145.wmf"/><Relationship Id="rId10" Type="http://schemas.openxmlformats.org/officeDocument/2006/relationships/image" Target="../media/image14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wmf"/><Relationship Id="rId3" Type="http://schemas.openxmlformats.org/officeDocument/2006/relationships/image" Target="../media/image157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wmf"/><Relationship Id="rId3" Type="http://schemas.openxmlformats.org/officeDocument/2006/relationships/image" Target="../media/image15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wmf"/><Relationship Id="rId3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wmf"/><Relationship Id="rId3" Type="http://schemas.openxmlformats.org/officeDocument/2006/relationships/image" Target="../media/image176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wmf"/><Relationship Id="rId3" Type="http://schemas.openxmlformats.org/officeDocument/2006/relationships/image" Target="../media/image178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Relationship Id="rId3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4" Type="http://schemas.openxmlformats.org/officeDocument/2006/relationships/image" Target="../media/image193.wmf"/><Relationship Id="rId5" Type="http://schemas.openxmlformats.org/officeDocument/2006/relationships/image" Target="../media/image19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wmf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4.png"/><Relationship Id="rId12" Type="http://schemas.openxmlformats.org/officeDocument/2006/relationships/image" Target="../media/image205.png"/><Relationship Id="rId13" Type="http://schemas.openxmlformats.org/officeDocument/2006/relationships/image" Target="../media/image206.png"/><Relationship Id="rId14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wmf"/><Relationship Id="rId3" Type="http://schemas.openxmlformats.org/officeDocument/2006/relationships/image" Target="../media/image196.wmf"/><Relationship Id="rId4" Type="http://schemas.openxmlformats.org/officeDocument/2006/relationships/image" Target="../media/image197.wmf"/><Relationship Id="rId5" Type="http://schemas.openxmlformats.org/officeDocument/2006/relationships/image" Target="../media/image198.wmf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Relationship Id="rId9" Type="http://schemas.openxmlformats.org/officeDocument/2006/relationships/image" Target="../media/image202.png"/><Relationship Id="rId10" Type="http://schemas.openxmlformats.org/officeDocument/2006/relationships/image" Target="../media/image2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4" Type="http://schemas.openxmlformats.org/officeDocument/2006/relationships/image" Target="../media/image217.wmf"/><Relationship Id="rId5" Type="http://schemas.openxmlformats.org/officeDocument/2006/relationships/image" Target="../media/image218.wmf"/><Relationship Id="rId6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1.1156" TargetMode="External"/><Relationship Id="rId4" Type="http://schemas.openxmlformats.org/officeDocument/2006/relationships/image" Target="../media/image224.wmf"/><Relationship Id="rId5" Type="http://schemas.openxmlformats.org/officeDocument/2006/relationships/image" Target="../media/image22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21cm_fiducial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676400" y="457200"/>
            <a:ext cx="6096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u="sng">
                <a:latin typeface="Vivaldi" charset="0"/>
              </a:rPr>
              <a:t>Lecture II</a:t>
            </a:r>
            <a:r>
              <a:rPr lang="en-US" sz="3600" b="0">
                <a:latin typeface="Vivaldi" charset="0"/>
              </a:rPr>
              <a:t>: The First Galaxies and Reionization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0" y="2209800"/>
          <a:ext cx="9144000" cy="3990975"/>
        </p:xfrm>
        <a:graphic>
          <a:graphicData uri="http://schemas.openxmlformats.org/presentationml/2006/ole">
            <p:oleObj spid="_x0000_s14338" name="Photo Editor Photo" r:id="rId3" imgW="17847619" imgH="779047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/>
          <a:srcRect l="14848" t="5862" r="18274" b="61751"/>
          <a:stretch>
            <a:fillRect/>
          </a:stretch>
        </p:blipFill>
        <p:spPr bwMode="auto">
          <a:xfrm>
            <a:off x="1905000" y="3429000"/>
            <a:ext cx="5564188" cy="1903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3302" name="Rectangle 6"/>
          <p:cNvSpPr>
            <a:spLocks noChangeArrowheads="1"/>
          </p:cNvSpPr>
          <p:nvPr/>
        </p:nvSpPr>
        <p:spPr bwMode="auto">
          <a:xfrm>
            <a:off x="457200" y="0"/>
            <a:ext cx="868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i="0" u="sng"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How Did the First Stars and Black Holes Form?</a:t>
            </a:r>
            <a:endParaRPr lang="en-US" sz="2800" b="0" i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0" i="0"/>
              <a:t>  *  </a:t>
            </a:r>
            <a:r>
              <a:rPr lang="en-US" sz="4400" i="0">
                <a:latin typeface="Edwardian Script ITC" charset="0"/>
              </a:rPr>
              <a:t>Standard  model  of physics and cosmology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4400" i="0">
                <a:latin typeface="Edwardian Script ITC" charset="0"/>
              </a:rPr>
              <a:t>*  Initial conditions from inflation               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4400" i="0">
                <a:latin typeface="Edwardian Script ITC" charset="0"/>
              </a:rPr>
              <a:t>*   Weakly-interacting Cold Dark Matter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4400" i="0">
              <a:latin typeface="Edwardian Script ITC" charset="0"/>
            </a:endParaRPr>
          </a:p>
        </p:txBody>
      </p:sp>
      <p:sp>
        <p:nvSpPr>
          <p:cNvPr id="823304" name="Text Box 8"/>
          <p:cNvSpPr txBox="1">
            <a:spLocks noChangeArrowheads="1"/>
          </p:cNvSpPr>
          <p:nvPr/>
        </p:nvSpPr>
        <p:spPr bwMode="auto">
          <a:xfrm>
            <a:off x="1752600" y="5729288"/>
            <a:ext cx="5945188" cy="579437"/>
          </a:xfrm>
          <a:prstGeom prst="rect">
            <a:avLst/>
          </a:prstGeom>
          <a:solidFill>
            <a:srgbClr val="99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Surprises may signal new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2" grpId="0"/>
      <p:bldP spid="8233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571500"/>
          </a:xfrm>
        </p:spPr>
        <p:txBody>
          <a:bodyPr/>
          <a:lstStyle/>
          <a:p>
            <a:r>
              <a:rPr lang="en-US" sz="3600" u="sng"/>
              <a:t>Example of New Physics (“venture capital”)</a:t>
            </a:r>
          </a:p>
        </p:txBody>
      </p:sp>
      <p:sp>
        <p:nvSpPr>
          <p:cNvPr id="119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630613"/>
            <a:ext cx="9144000" cy="2286000"/>
          </a:xfrm>
        </p:spPr>
        <p:txBody>
          <a:bodyPr/>
          <a:lstStyle/>
          <a:p>
            <a:r>
              <a:rPr lang="en-US" sz="2800"/>
              <a:t>Strong scattering of dark matter particles (~Thomson cross-section/proton mass) mediated by a massive gauge-boson </a:t>
            </a:r>
          </a:p>
          <a:p>
            <a:r>
              <a:rPr lang="en-US" sz="2800"/>
              <a:t>Excited states: exothermic</a:t>
            </a:r>
          </a:p>
          <a:p>
            <a:r>
              <a:rPr lang="en-US" sz="2800"/>
              <a:t>Cores in dwarf galaxies; evaporation of low-mass halos (missing satellite problem, old globular clusters).</a:t>
            </a:r>
          </a:p>
          <a:p>
            <a:endParaRPr lang="en-US" sz="280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638300" y="6073775"/>
            <a:ext cx="6172200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Loeb &amp; Weiner, Phys. Rev. Lett. (2011)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01675"/>
            <a:ext cx="4267200" cy="295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270125"/>
            <a:ext cx="747713" cy="206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476500"/>
            <a:ext cx="2743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9413" y="658813"/>
            <a:ext cx="3405187" cy="299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2969" name="Text Box 9"/>
          <p:cNvSpPr txBox="1">
            <a:spLocks noChangeArrowheads="1"/>
          </p:cNvSpPr>
          <p:nvPr/>
        </p:nvSpPr>
        <p:spPr bwMode="auto">
          <a:xfrm>
            <a:off x="6515100" y="1903413"/>
            <a:ext cx="1295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allowed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9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9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9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9220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/>
              <a:t>         Cosmic Microwave Background</a:t>
            </a:r>
            <a:r>
              <a:rPr lang="en-US" sz="3200"/>
              <a:t> (WMAP7)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8200" y="4953000"/>
            <a:ext cx="75438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The polarization data indicates that the first stars must have formed &lt;500 million years after the big bang, when the universe was only a few percent of its current age!</a:t>
            </a:r>
          </a:p>
        </p:txBody>
      </p:sp>
      <p:pic>
        <p:nvPicPr>
          <p:cNvPr id="19460" name="Picture 4" descr="CMB_ILC_PolMap300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583247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0" y="4178300"/>
            <a:ext cx="41656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sz="3600" b="1" i="1"/>
              <a:t>Baryon Streaming Relative to Dark Matter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9144000" cy="1905000"/>
          </a:xfrm>
        </p:spPr>
        <p:txBody>
          <a:bodyPr/>
          <a:lstStyle/>
          <a:p>
            <a:r>
              <a:rPr lang="en-US" sz="2800"/>
              <a:t>Streaming of baryons relative to dark matter potential wells acts as an effective inhomogeneous sound speed </a:t>
            </a:r>
          </a:p>
          <a:p>
            <a:r>
              <a:rPr lang="en-US" sz="2800"/>
              <a:t>Coherence scale of ~3 cMpc  &gt;&gt; Jeans scale at </a:t>
            </a:r>
            <a:r>
              <a:rPr lang="en-US" sz="2800" i="1"/>
              <a:t>z</a:t>
            </a:r>
            <a:r>
              <a:rPr lang="en-US" sz="2800"/>
              <a:t>~50</a:t>
            </a:r>
          </a:p>
        </p:txBody>
      </p:sp>
      <p:pic>
        <p:nvPicPr>
          <p:cNvPr id="20484" name="Picture 5" descr="anim_man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5100" y="838200"/>
            <a:ext cx="31242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98900"/>
            <a:ext cx="9144000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5257800" y="399891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6096000" y="399891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5562600" y="430371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4762500" y="399891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7315200" y="399891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7772400" y="411956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429000" y="4119563"/>
            <a:ext cx="228600" cy="3667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 flipH="1">
            <a:off x="2520950" y="4181475"/>
            <a:ext cx="184150" cy="36671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94" name="Text Box 16"/>
          <p:cNvSpPr txBox="1">
            <a:spLocks noChangeArrowheads="1"/>
          </p:cNvSpPr>
          <p:nvPr/>
        </p:nvSpPr>
        <p:spPr bwMode="auto">
          <a:xfrm>
            <a:off x="2705100" y="6262688"/>
            <a:ext cx="3657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Tseliakhovich &amp; Hirata (2010)</a:t>
            </a:r>
          </a:p>
        </p:txBody>
      </p:sp>
      <p:pic>
        <p:nvPicPr>
          <p:cNvPr id="20495" name="Picture 1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7600" y="3305175"/>
            <a:ext cx="3708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2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02075"/>
            <a:ext cx="9144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8150"/>
            <a:ext cx="9144000" cy="800100"/>
          </a:xfrm>
        </p:spPr>
        <p:txBody>
          <a:bodyPr/>
          <a:lstStyle/>
          <a:p>
            <a:r>
              <a:rPr lang="en-US" sz="3200" smtClean="0">
                <a:solidFill>
                  <a:srgbClr val="FF9900"/>
                </a:solidFill>
              </a:rPr>
              <a:t>                         is significant only for  halos with            well below the HI cooling threshold of</a:t>
            </a:r>
            <a:r>
              <a:rPr lang="en-US" sz="4000" smtClean="0"/>
              <a:t> 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0025" y="914400"/>
            <a:ext cx="127635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52600"/>
            <a:ext cx="4043363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85800" y="6324600"/>
            <a:ext cx="33480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Stacy, Bromm, &amp; Loeb (2011)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5788" y="1752600"/>
            <a:ext cx="4748212" cy="363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4572000" y="6324600"/>
            <a:ext cx="45243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Tseliakhovich, Barkana, &amp; Hirata (2011)</a:t>
            </a:r>
          </a:p>
        </p:txBody>
      </p:sp>
      <p:pic>
        <p:nvPicPr>
          <p:cNvPr id="21512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84150"/>
            <a:ext cx="2209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" y="919163"/>
            <a:ext cx="6858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1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94625" y="919163"/>
            <a:ext cx="134937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 t="9038" b="17734"/>
          <a:stretch>
            <a:fillRect/>
          </a:stretch>
        </p:blipFill>
        <p:spPr bwMode="auto">
          <a:xfrm>
            <a:off x="990600" y="0"/>
            <a:ext cx="7165975" cy="679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8" y="0"/>
            <a:ext cx="8229600" cy="838200"/>
          </a:xfrm>
        </p:spPr>
        <p:txBody>
          <a:bodyPr/>
          <a:lstStyle/>
          <a:p>
            <a:r>
              <a:rPr lang="en-US" sz="3600" i="1" dirty="0" smtClean="0"/>
              <a:t>Fraction of collapsed matter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5943600" cy="5786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524000"/>
            <a:ext cx="3289300" cy="34300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89488" y="5063490"/>
            <a:ext cx="675640" cy="3022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657600" y="5063490"/>
            <a:ext cx="675640" cy="29337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271260" y="5063490"/>
            <a:ext cx="675640" cy="293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3988" y="2069068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Reionization</a:t>
            </a:r>
            <a:r>
              <a:rPr lang="en-US" dirty="0" smtClean="0">
                <a:solidFill>
                  <a:srgbClr val="FF0000"/>
                </a:solidFill>
              </a:rPr>
              <a:t> requires 13.6 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r>
              <a:rPr lang="en-US" dirty="0" smtClean="0">
                <a:solidFill>
                  <a:srgbClr val="FF0000"/>
                </a:solidFill>
              </a:rPr>
              <a:t>/H compared to 7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r>
              <a:rPr lang="en-US" dirty="0" smtClean="0">
                <a:solidFill>
                  <a:srgbClr val="FF0000"/>
                </a:solidFill>
              </a:rPr>
              <a:t>/nucleon produced  in stellar interiors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3429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Cooling Rate of Primordial Gas (H,He) 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609600"/>
            <a:ext cx="64595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-3937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Population III.1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49300"/>
            <a:ext cx="69342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 t="13766" b="26822"/>
          <a:stretch>
            <a:fillRect/>
          </a:stretch>
        </p:blipFill>
        <p:spPr bwMode="auto">
          <a:xfrm>
            <a:off x="533400" y="563563"/>
            <a:ext cx="8126413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410200" y="5911850"/>
            <a:ext cx="23891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Bromm et al. (2009)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14300" y="0"/>
            <a:ext cx="8915400" cy="119062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The First Stars Are Predicted to Have Formed    ~100 Million Years After the Big Bang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676400" y="3382963"/>
            <a:ext cx="2286000" cy="366712"/>
          </a:xfrm>
          <a:prstGeom prst="rect">
            <a:avLst/>
          </a:prstGeom>
          <a:solidFill>
            <a:srgbClr val="00FFFF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</a:rPr>
              <a:t>1000 light-years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572000" y="3382963"/>
            <a:ext cx="2057400" cy="366712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</a:rPr>
              <a:t>15 light-years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358900"/>
            <a:ext cx="3314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82700"/>
            <a:ext cx="3708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5213" y="2836863"/>
            <a:ext cx="5054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7178" t="40166" r="10823"/>
          <a:stretch>
            <a:fillRect/>
          </a:stretch>
        </p:blipFill>
        <p:spPr bwMode="auto">
          <a:xfrm>
            <a:off x="1295400" y="596900"/>
            <a:ext cx="6629400" cy="62611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295400" y="0"/>
            <a:ext cx="6629400" cy="6254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0" i="0">
                <a:solidFill>
                  <a:schemeClr val="accent2"/>
                </a:solidFill>
              </a:rPr>
              <a:t>The Visible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3600" b="1" i="1" dirty="0"/>
              <a:t>Population III </a:t>
            </a:r>
            <a:r>
              <a:rPr lang="en-US" sz="3600" b="1" i="1" dirty="0" smtClean="0"/>
              <a:t>Binaries or Multiples</a:t>
            </a:r>
            <a:endParaRPr lang="en-US" sz="3600" b="1" i="1" dirty="0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5562600" y="5957888"/>
            <a:ext cx="2895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Stacy, Greif, &amp; Bromm 2009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914400" y="5957888"/>
            <a:ext cx="2971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Turk, Abel, &amp; O’Shea 2009</a:t>
            </a: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4348163" cy="443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00088"/>
            <a:ext cx="4179888" cy="5014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112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Population III.2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11200"/>
            <a:ext cx="70643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23813"/>
            <a:ext cx="59817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r>
              <a:rPr lang="en-US" b="1" i="1">
                <a:latin typeface="Vivaldi" charset="0"/>
              </a:rPr>
              <a:t>Observing the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361363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5475" y="0"/>
            <a:ext cx="34385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/>
          <a:lstStyle/>
          <a:p>
            <a:r>
              <a:rPr lang="en-US" b="1" i="1" dirty="0" smtClean="0"/>
              <a:t>A Magnified Young Galaxy at z~9.6</a:t>
            </a:r>
            <a:endParaRPr lang="en-US" b="1" i="1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12132" y="3653521"/>
            <a:ext cx="2170444" cy="488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90600"/>
            <a:ext cx="4267200" cy="1974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825500"/>
            <a:ext cx="2669512" cy="2139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50" y="2965450"/>
            <a:ext cx="3663950" cy="3658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2132" y="5855732"/>
            <a:ext cx="217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Zheng</a:t>
            </a:r>
            <a:r>
              <a:rPr lang="en-US" dirty="0" smtClean="0"/>
              <a:t> et al. (2012)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512132" y="4525963"/>
            <a:ext cx="1371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Galaxy at z~11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6250632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Coe et al. (2012)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8" y="838200"/>
            <a:ext cx="8638540" cy="5221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000000"/>
            </a:gs>
            <a:gs pos="100000">
              <a:schemeClr val="accent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 Hydrogen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114800"/>
          </a:xfrm>
        </p:spPr>
        <p:txBody>
          <a:bodyPr/>
          <a:lstStyle/>
          <a:p>
            <a:r>
              <a:rPr lang="en-US" dirty="0" smtClean="0"/>
              <a:t>Most abundant element produced in the Big Bang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3206" t="16667"/>
          <a:stretch>
            <a:fillRect/>
          </a:stretch>
        </p:blipFill>
        <p:spPr bwMode="auto">
          <a:xfrm>
            <a:off x="609600" y="1905000"/>
            <a:ext cx="7848600" cy="433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0"/>
            <a:ext cx="1400968" cy="140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Galaxy at z~11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6250632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Coe et al. (2012)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5417874" cy="5319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2133600"/>
            <a:ext cx="35433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399"/>
            <a:ext cx="9144000" cy="596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10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525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Ellis et al. 2012 (UDF12)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7178" t="40166" r="10823"/>
          <a:stretch>
            <a:fillRect/>
          </a:stretch>
        </p:blipFill>
        <p:spPr bwMode="auto">
          <a:xfrm>
            <a:off x="1295400" y="596900"/>
            <a:ext cx="6629400" cy="62611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295400" y="0"/>
            <a:ext cx="6629400" cy="6254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0" i="0">
                <a:solidFill>
                  <a:schemeClr val="accent2"/>
                </a:solidFill>
              </a:rPr>
              <a:t>The Visible Universe</a:t>
            </a:r>
          </a:p>
        </p:txBody>
      </p:sp>
      <p:sp>
        <p:nvSpPr>
          <p:cNvPr id="1186820" name="Text Box 4"/>
          <p:cNvSpPr txBox="1">
            <a:spLocks noChangeArrowheads="1"/>
          </p:cNvSpPr>
          <p:nvPr/>
        </p:nvSpPr>
        <p:spPr bwMode="auto">
          <a:xfrm>
            <a:off x="1600200" y="5522128"/>
            <a:ext cx="5943600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err="1">
                <a:solidFill>
                  <a:srgbClr val="0000FF"/>
                </a:solidFill>
              </a:rPr>
              <a:t>z</a:t>
            </a:r>
            <a:r>
              <a:rPr lang="en-US" sz="2800" dirty="0">
                <a:solidFill>
                  <a:srgbClr val="0000FF"/>
                </a:solidFill>
              </a:rPr>
              <a:t>&gt;5: most </a:t>
            </a:r>
            <a:r>
              <a:rPr lang="en-US" sz="2800" dirty="0" err="1">
                <a:solidFill>
                  <a:srgbClr val="0000FF"/>
                </a:solidFill>
              </a:rPr>
              <a:t>comoving</a:t>
            </a:r>
            <a:r>
              <a:rPr lang="en-US" sz="2800" dirty="0">
                <a:solidFill>
                  <a:srgbClr val="0000FF"/>
                </a:solidFill>
              </a:rPr>
              <a:t> volume (best statistical constraints on high </a:t>
            </a:r>
            <a:r>
              <a:rPr lang="en-US" sz="2800" dirty="0" err="1" smtClean="0">
                <a:solidFill>
                  <a:srgbClr val="0000FF"/>
                </a:solidFill>
              </a:rPr>
              <a:t>k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modes</a:t>
            </a:r>
            <a:r>
              <a:rPr lang="en-US" sz="2800" dirty="0">
                <a:solidFill>
                  <a:srgbClr val="0000FF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/>
          <a:lstStyle/>
          <a:p>
            <a:r>
              <a:rPr lang="en-US" sz="3600" b="1" i="1" u="sng"/>
              <a:t>First Galaxies Were Strongly Clustered on Scales of up to ~100 comoving Mpc</a:t>
            </a:r>
            <a:r>
              <a:rPr lang="en-US" sz="4000"/>
              <a:t> </a:t>
            </a:r>
          </a:p>
        </p:txBody>
      </p:sp>
      <p:sp>
        <p:nvSpPr>
          <p:cNvPr id="38915" name="Freeform 8"/>
          <p:cNvSpPr>
            <a:spLocks/>
          </p:cNvSpPr>
          <p:nvPr/>
        </p:nvSpPr>
        <p:spPr bwMode="auto">
          <a:xfrm>
            <a:off x="381000" y="2209800"/>
            <a:ext cx="8686800" cy="2362200"/>
          </a:xfrm>
          <a:custGeom>
            <a:avLst/>
            <a:gdLst>
              <a:gd name="T0" fmla="*/ 0 w 5472"/>
              <a:gd name="T1" fmla="*/ 2147483647 h 1488"/>
              <a:gd name="T2" fmla="*/ 2147483647 w 5472"/>
              <a:gd name="T3" fmla="*/ 2147483647 h 1488"/>
              <a:gd name="T4" fmla="*/ 2147483647 w 5472"/>
              <a:gd name="T5" fmla="*/ 2147483647 h 1488"/>
              <a:gd name="T6" fmla="*/ 2147483647 w 5472"/>
              <a:gd name="T7" fmla="*/ 2147483647 h 1488"/>
              <a:gd name="T8" fmla="*/ 2147483647 w 5472"/>
              <a:gd name="T9" fmla="*/ 2147483647 h 1488"/>
              <a:gd name="T10" fmla="*/ 2147483647 w 5472"/>
              <a:gd name="T11" fmla="*/ 2147483647 h 1488"/>
              <a:gd name="T12" fmla="*/ 2147483647 w 5472"/>
              <a:gd name="T13" fmla="*/ 2147483647 h 1488"/>
              <a:gd name="T14" fmla="*/ 2147483647 w 5472"/>
              <a:gd name="T15" fmla="*/ 2147483647 h 1488"/>
              <a:gd name="T16" fmla="*/ 2147483647 w 5472"/>
              <a:gd name="T17" fmla="*/ 2147483647 h 1488"/>
              <a:gd name="T18" fmla="*/ 2147483647 w 5472"/>
              <a:gd name="T19" fmla="*/ 2147483647 h 1488"/>
              <a:gd name="T20" fmla="*/ 2147483647 w 5472"/>
              <a:gd name="T21" fmla="*/ 2147483647 h 1488"/>
              <a:gd name="T22" fmla="*/ 2147483647 w 5472"/>
              <a:gd name="T23" fmla="*/ 2147483647 h 1488"/>
              <a:gd name="T24" fmla="*/ 2147483647 w 5472"/>
              <a:gd name="T25" fmla="*/ 2147483647 h 1488"/>
              <a:gd name="T26" fmla="*/ 2147483647 w 5472"/>
              <a:gd name="T27" fmla="*/ 2147483647 h 1488"/>
              <a:gd name="T28" fmla="*/ 2147483647 w 5472"/>
              <a:gd name="T29" fmla="*/ 2147483647 h 1488"/>
              <a:gd name="T30" fmla="*/ 2147483647 w 5472"/>
              <a:gd name="T31" fmla="*/ 2147483647 h 1488"/>
              <a:gd name="T32" fmla="*/ 2147483647 w 5472"/>
              <a:gd name="T33" fmla="*/ 2147483647 h 1488"/>
              <a:gd name="T34" fmla="*/ 2147483647 w 5472"/>
              <a:gd name="T35" fmla="*/ 2147483647 h 1488"/>
              <a:gd name="T36" fmla="*/ 2147483647 w 5472"/>
              <a:gd name="T37" fmla="*/ 2147483647 h 1488"/>
              <a:gd name="T38" fmla="*/ 2147483647 w 5472"/>
              <a:gd name="T39" fmla="*/ 2147483647 h 1488"/>
              <a:gd name="T40" fmla="*/ 2147483647 w 5472"/>
              <a:gd name="T41" fmla="*/ 2147483647 h 1488"/>
              <a:gd name="T42" fmla="*/ 2147483647 w 5472"/>
              <a:gd name="T43" fmla="*/ 2147483647 h 1488"/>
              <a:gd name="T44" fmla="*/ 2147483647 w 5472"/>
              <a:gd name="T45" fmla="*/ 2147483647 h 1488"/>
              <a:gd name="T46" fmla="*/ 2147483647 w 5472"/>
              <a:gd name="T47" fmla="*/ 2147483647 h 1488"/>
              <a:gd name="T48" fmla="*/ 2147483647 w 5472"/>
              <a:gd name="T49" fmla="*/ 2147483647 h 1488"/>
              <a:gd name="T50" fmla="*/ 2147483647 w 5472"/>
              <a:gd name="T51" fmla="*/ 2147483647 h 1488"/>
              <a:gd name="T52" fmla="*/ 2147483647 w 5472"/>
              <a:gd name="T53" fmla="*/ 2147483647 h 1488"/>
              <a:gd name="T54" fmla="*/ 2147483647 w 5472"/>
              <a:gd name="T55" fmla="*/ 2147483647 h 1488"/>
              <a:gd name="T56" fmla="*/ 2147483647 w 5472"/>
              <a:gd name="T57" fmla="*/ 2147483647 h 1488"/>
              <a:gd name="T58" fmla="*/ 2147483647 w 5472"/>
              <a:gd name="T59" fmla="*/ 2147483647 h 1488"/>
              <a:gd name="T60" fmla="*/ 2147483647 w 5472"/>
              <a:gd name="T61" fmla="*/ 2147483647 h 1488"/>
              <a:gd name="T62" fmla="*/ 2147483647 w 5472"/>
              <a:gd name="T63" fmla="*/ 0 h 1488"/>
              <a:gd name="T64" fmla="*/ 2147483647 w 5472"/>
              <a:gd name="T65" fmla="*/ 2147483647 h 1488"/>
              <a:gd name="T66" fmla="*/ 2147483647 w 5472"/>
              <a:gd name="T67" fmla="*/ 2147483647 h 1488"/>
              <a:gd name="T68" fmla="*/ 2147483647 w 5472"/>
              <a:gd name="T69" fmla="*/ 2147483647 h 1488"/>
              <a:gd name="T70" fmla="*/ 2147483647 w 5472"/>
              <a:gd name="T71" fmla="*/ 2147483647 h 1488"/>
              <a:gd name="T72" fmla="*/ 2147483647 w 5472"/>
              <a:gd name="T73" fmla="*/ 2147483647 h 1488"/>
              <a:gd name="T74" fmla="*/ 2147483647 w 5472"/>
              <a:gd name="T75" fmla="*/ 2147483647 h 14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472"/>
              <a:gd name="T115" fmla="*/ 0 h 1488"/>
              <a:gd name="T116" fmla="*/ 5472 w 5472"/>
              <a:gd name="T117" fmla="*/ 1488 h 14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472" h="1488">
                <a:moveTo>
                  <a:pt x="0" y="1440"/>
                </a:moveTo>
                <a:cubicBezTo>
                  <a:pt x="116" y="1196"/>
                  <a:pt x="232" y="952"/>
                  <a:pt x="288" y="768"/>
                </a:cubicBezTo>
                <a:cubicBezTo>
                  <a:pt x="344" y="584"/>
                  <a:pt x="312" y="384"/>
                  <a:pt x="336" y="336"/>
                </a:cubicBezTo>
                <a:cubicBezTo>
                  <a:pt x="360" y="288"/>
                  <a:pt x="392" y="472"/>
                  <a:pt x="432" y="480"/>
                </a:cubicBezTo>
                <a:cubicBezTo>
                  <a:pt x="472" y="488"/>
                  <a:pt x="544" y="448"/>
                  <a:pt x="576" y="384"/>
                </a:cubicBezTo>
                <a:cubicBezTo>
                  <a:pt x="608" y="320"/>
                  <a:pt x="600" y="96"/>
                  <a:pt x="624" y="96"/>
                </a:cubicBezTo>
                <a:cubicBezTo>
                  <a:pt x="648" y="96"/>
                  <a:pt x="672" y="360"/>
                  <a:pt x="720" y="384"/>
                </a:cubicBezTo>
                <a:cubicBezTo>
                  <a:pt x="768" y="408"/>
                  <a:pt x="872" y="296"/>
                  <a:pt x="912" y="240"/>
                </a:cubicBezTo>
                <a:cubicBezTo>
                  <a:pt x="952" y="184"/>
                  <a:pt x="936" y="40"/>
                  <a:pt x="960" y="48"/>
                </a:cubicBezTo>
                <a:cubicBezTo>
                  <a:pt x="984" y="56"/>
                  <a:pt x="1016" y="248"/>
                  <a:pt x="1056" y="288"/>
                </a:cubicBezTo>
                <a:cubicBezTo>
                  <a:pt x="1096" y="328"/>
                  <a:pt x="1152" y="328"/>
                  <a:pt x="1200" y="288"/>
                </a:cubicBezTo>
                <a:cubicBezTo>
                  <a:pt x="1248" y="248"/>
                  <a:pt x="1312" y="40"/>
                  <a:pt x="1344" y="48"/>
                </a:cubicBezTo>
                <a:cubicBezTo>
                  <a:pt x="1376" y="56"/>
                  <a:pt x="1344" y="256"/>
                  <a:pt x="1392" y="336"/>
                </a:cubicBezTo>
                <a:cubicBezTo>
                  <a:pt x="1440" y="416"/>
                  <a:pt x="1576" y="520"/>
                  <a:pt x="1632" y="528"/>
                </a:cubicBezTo>
                <a:cubicBezTo>
                  <a:pt x="1688" y="536"/>
                  <a:pt x="1704" y="352"/>
                  <a:pt x="1728" y="384"/>
                </a:cubicBezTo>
                <a:cubicBezTo>
                  <a:pt x="1752" y="416"/>
                  <a:pt x="1720" y="616"/>
                  <a:pt x="1776" y="720"/>
                </a:cubicBezTo>
                <a:cubicBezTo>
                  <a:pt x="1832" y="824"/>
                  <a:pt x="1992" y="1000"/>
                  <a:pt x="2064" y="1008"/>
                </a:cubicBezTo>
                <a:cubicBezTo>
                  <a:pt x="2136" y="1016"/>
                  <a:pt x="2168" y="744"/>
                  <a:pt x="2208" y="768"/>
                </a:cubicBezTo>
                <a:cubicBezTo>
                  <a:pt x="2248" y="792"/>
                  <a:pt x="2232" y="1064"/>
                  <a:pt x="2304" y="1152"/>
                </a:cubicBezTo>
                <a:cubicBezTo>
                  <a:pt x="2376" y="1240"/>
                  <a:pt x="2536" y="1288"/>
                  <a:pt x="2640" y="1296"/>
                </a:cubicBezTo>
                <a:cubicBezTo>
                  <a:pt x="2744" y="1304"/>
                  <a:pt x="2864" y="1256"/>
                  <a:pt x="2928" y="1200"/>
                </a:cubicBezTo>
                <a:cubicBezTo>
                  <a:pt x="2992" y="1144"/>
                  <a:pt x="2992" y="960"/>
                  <a:pt x="3024" y="960"/>
                </a:cubicBezTo>
                <a:cubicBezTo>
                  <a:pt x="3056" y="960"/>
                  <a:pt x="3048" y="1144"/>
                  <a:pt x="3120" y="1200"/>
                </a:cubicBezTo>
                <a:cubicBezTo>
                  <a:pt x="3192" y="1256"/>
                  <a:pt x="3336" y="1304"/>
                  <a:pt x="3456" y="1296"/>
                </a:cubicBezTo>
                <a:cubicBezTo>
                  <a:pt x="3576" y="1288"/>
                  <a:pt x="3768" y="1240"/>
                  <a:pt x="3840" y="1152"/>
                </a:cubicBezTo>
                <a:cubicBezTo>
                  <a:pt x="3912" y="1064"/>
                  <a:pt x="3864" y="800"/>
                  <a:pt x="3888" y="768"/>
                </a:cubicBezTo>
                <a:cubicBezTo>
                  <a:pt x="3912" y="736"/>
                  <a:pt x="3944" y="1016"/>
                  <a:pt x="3984" y="960"/>
                </a:cubicBezTo>
                <a:cubicBezTo>
                  <a:pt x="4024" y="904"/>
                  <a:pt x="4096" y="584"/>
                  <a:pt x="4128" y="432"/>
                </a:cubicBezTo>
                <a:cubicBezTo>
                  <a:pt x="4160" y="280"/>
                  <a:pt x="4160" y="48"/>
                  <a:pt x="4176" y="48"/>
                </a:cubicBezTo>
                <a:cubicBezTo>
                  <a:pt x="4192" y="48"/>
                  <a:pt x="4192" y="392"/>
                  <a:pt x="4224" y="432"/>
                </a:cubicBezTo>
                <a:cubicBezTo>
                  <a:pt x="4256" y="472"/>
                  <a:pt x="4336" y="360"/>
                  <a:pt x="4368" y="288"/>
                </a:cubicBezTo>
                <a:cubicBezTo>
                  <a:pt x="4400" y="216"/>
                  <a:pt x="4400" y="0"/>
                  <a:pt x="4416" y="0"/>
                </a:cubicBezTo>
                <a:cubicBezTo>
                  <a:pt x="4432" y="0"/>
                  <a:pt x="4416" y="232"/>
                  <a:pt x="4464" y="288"/>
                </a:cubicBezTo>
                <a:cubicBezTo>
                  <a:pt x="4512" y="344"/>
                  <a:pt x="4648" y="368"/>
                  <a:pt x="4704" y="336"/>
                </a:cubicBezTo>
                <a:cubicBezTo>
                  <a:pt x="4760" y="304"/>
                  <a:pt x="4768" y="64"/>
                  <a:pt x="4800" y="96"/>
                </a:cubicBezTo>
                <a:cubicBezTo>
                  <a:pt x="4832" y="128"/>
                  <a:pt x="4824" y="416"/>
                  <a:pt x="4896" y="528"/>
                </a:cubicBezTo>
                <a:cubicBezTo>
                  <a:pt x="4968" y="640"/>
                  <a:pt x="5136" y="608"/>
                  <a:pt x="5232" y="768"/>
                </a:cubicBezTo>
                <a:cubicBezTo>
                  <a:pt x="5328" y="928"/>
                  <a:pt x="5432" y="1368"/>
                  <a:pt x="5472" y="1488"/>
                </a:cubicBezTo>
              </a:path>
            </a:pathLst>
          </a:custGeom>
          <a:solidFill>
            <a:schemeClr val="folHlink"/>
          </a:solidFill>
          <a:ln w="12700">
            <a:solidFill>
              <a:srgbClr val="0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Line 9"/>
          <p:cNvSpPr>
            <a:spLocks noChangeShapeType="1"/>
          </p:cNvSpPr>
          <p:nvPr/>
        </p:nvSpPr>
        <p:spPr bwMode="auto">
          <a:xfrm>
            <a:off x="101600" y="2514600"/>
            <a:ext cx="8686800" cy="0"/>
          </a:xfrm>
          <a:prstGeom prst="line">
            <a:avLst/>
          </a:prstGeom>
          <a:noFill/>
          <a:ln w="25400" cap="rnd">
            <a:solidFill>
              <a:srgbClr val="99CCFF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3733800" y="233045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Collapse threshold</a:t>
            </a:r>
          </a:p>
        </p:txBody>
      </p:sp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4114800" y="1524000"/>
            <a:ext cx="1981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  <a:r>
              <a:rPr lang="en-US" sz="2400" b="0"/>
              <a:t> </a:t>
            </a:r>
            <a:r>
              <a:rPr lang="en-US" sz="3200" b="0"/>
              <a:t>z</a:t>
            </a:r>
            <a:r>
              <a:rPr lang="en-US" sz="3200"/>
              <a:t>=20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/>
          <a:lstStyle/>
          <a:p>
            <a:r>
              <a:rPr lang="en-US" sz="3600" b="1" i="1" u="sng"/>
              <a:t>First Galaxies Were Strongly Clustered on Scales of up to ~100 comoving Mpc</a:t>
            </a:r>
            <a:r>
              <a:rPr lang="en-US" sz="4000"/>
              <a:t> </a:t>
            </a:r>
          </a:p>
        </p:txBody>
      </p:sp>
      <p:sp>
        <p:nvSpPr>
          <p:cNvPr id="39939" name="Freeform 3"/>
          <p:cNvSpPr>
            <a:spLocks/>
          </p:cNvSpPr>
          <p:nvPr/>
        </p:nvSpPr>
        <p:spPr bwMode="auto">
          <a:xfrm>
            <a:off x="381000" y="2209800"/>
            <a:ext cx="8686800" cy="2362200"/>
          </a:xfrm>
          <a:custGeom>
            <a:avLst/>
            <a:gdLst>
              <a:gd name="T0" fmla="*/ 0 w 5472"/>
              <a:gd name="T1" fmla="*/ 2147483647 h 1488"/>
              <a:gd name="T2" fmla="*/ 2147483647 w 5472"/>
              <a:gd name="T3" fmla="*/ 2147483647 h 1488"/>
              <a:gd name="T4" fmla="*/ 2147483647 w 5472"/>
              <a:gd name="T5" fmla="*/ 2147483647 h 1488"/>
              <a:gd name="T6" fmla="*/ 2147483647 w 5472"/>
              <a:gd name="T7" fmla="*/ 2147483647 h 1488"/>
              <a:gd name="T8" fmla="*/ 2147483647 w 5472"/>
              <a:gd name="T9" fmla="*/ 2147483647 h 1488"/>
              <a:gd name="T10" fmla="*/ 2147483647 w 5472"/>
              <a:gd name="T11" fmla="*/ 2147483647 h 1488"/>
              <a:gd name="T12" fmla="*/ 2147483647 w 5472"/>
              <a:gd name="T13" fmla="*/ 2147483647 h 1488"/>
              <a:gd name="T14" fmla="*/ 2147483647 w 5472"/>
              <a:gd name="T15" fmla="*/ 2147483647 h 1488"/>
              <a:gd name="T16" fmla="*/ 2147483647 w 5472"/>
              <a:gd name="T17" fmla="*/ 2147483647 h 1488"/>
              <a:gd name="T18" fmla="*/ 2147483647 w 5472"/>
              <a:gd name="T19" fmla="*/ 2147483647 h 1488"/>
              <a:gd name="T20" fmla="*/ 2147483647 w 5472"/>
              <a:gd name="T21" fmla="*/ 2147483647 h 1488"/>
              <a:gd name="T22" fmla="*/ 2147483647 w 5472"/>
              <a:gd name="T23" fmla="*/ 2147483647 h 1488"/>
              <a:gd name="T24" fmla="*/ 2147483647 w 5472"/>
              <a:gd name="T25" fmla="*/ 2147483647 h 1488"/>
              <a:gd name="T26" fmla="*/ 2147483647 w 5472"/>
              <a:gd name="T27" fmla="*/ 2147483647 h 1488"/>
              <a:gd name="T28" fmla="*/ 2147483647 w 5472"/>
              <a:gd name="T29" fmla="*/ 2147483647 h 1488"/>
              <a:gd name="T30" fmla="*/ 2147483647 w 5472"/>
              <a:gd name="T31" fmla="*/ 2147483647 h 1488"/>
              <a:gd name="T32" fmla="*/ 2147483647 w 5472"/>
              <a:gd name="T33" fmla="*/ 2147483647 h 1488"/>
              <a:gd name="T34" fmla="*/ 2147483647 w 5472"/>
              <a:gd name="T35" fmla="*/ 2147483647 h 1488"/>
              <a:gd name="T36" fmla="*/ 2147483647 w 5472"/>
              <a:gd name="T37" fmla="*/ 2147483647 h 1488"/>
              <a:gd name="T38" fmla="*/ 2147483647 w 5472"/>
              <a:gd name="T39" fmla="*/ 2147483647 h 1488"/>
              <a:gd name="T40" fmla="*/ 2147483647 w 5472"/>
              <a:gd name="T41" fmla="*/ 2147483647 h 1488"/>
              <a:gd name="T42" fmla="*/ 2147483647 w 5472"/>
              <a:gd name="T43" fmla="*/ 2147483647 h 1488"/>
              <a:gd name="T44" fmla="*/ 2147483647 w 5472"/>
              <a:gd name="T45" fmla="*/ 2147483647 h 1488"/>
              <a:gd name="T46" fmla="*/ 2147483647 w 5472"/>
              <a:gd name="T47" fmla="*/ 2147483647 h 1488"/>
              <a:gd name="T48" fmla="*/ 2147483647 w 5472"/>
              <a:gd name="T49" fmla="*/ 2147483647 h 1488"/>
              <a:gd name="T50" fmla="*/ 2147483647 w 5472"/>
              <a:gd name="T51" fmla="*/ 2147483647 h 1488"/>
              <a:gd name="T52" fmla="*/ 2147483647 w 5472"/>
              <a:gd name="T53" fmla="*/ 2147483647 h 1488"/>
              <a:gd name="T54" fmla="*/ 2147483647 w 5472"/>
              <a:gd name="T55" fmla="*/ 2147483647 h 1488"/>
              <a:gd name="T56" fmla="*/ 2147483647 w 5472"/>
              <a:gd name="T57" fmla="*/ 2147483647 h 1488"/>
              <a:gd name="T58" fmla="*/ 2147483647 w 5472"/>
              <a:gd name="T59" fmla="*/ 2147483647 h 1488"/>
              <a:gd name="T60" fmla="*/ 2147483647 w 5472"/>
              <a:gd name="T61" fmla="*/ 2147483647 h 1488"/>
              <a:gd name="T62" fmla="*/ 2147483647 w 5472"/>
              <a:gd name="T63" fmla="*/ 0 h 1488"/>
              <a:gd name="T64" fmla="*/ 2147483647 w 5472"/>
              <a:gd name="T65" fmla="*/ 2147483647 h 1488"/>
              <a:gd name="T66" fmla="*/ 2147483647 w 5472"/>
              <a:gd name="T67" fmla="*/ 2147483647 h 1488"/>
              <a:gd name="T68" fmla="*/ 2147483647 w 5472"/>
              <a:gd name="T69" fmla="*/ 2147483647 h 1488"/>
              <a:gd name="T70" fmla="*/ 2147483647 w 5472"/>
              <a:gd name="T71" fmla="*/ 2147483647 h 1488"/>
              <a:gd name="T72" fmla="*/ 2147483647 w 5472"/>
              <a:gd name="T73" fmla="*/ 2147483647 h 1488"/>
              <a:gd name="T74" fmla="*/ 2147483647 w 5472"/>
              <a:gd name="T75" fmla="*/ 2147483647 h 14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472"/>
              <a:gd name="T115" fmla="*/ 0 h 1488"/>
              <a:gd name="T116" fmla="*/ 5472 w 5472"/>
              <a:gd name="T117" fmla="*/ 1488 h 14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472" h="1488">
                <a:moveTo>
                  <a:pt x="0" y="1440"/>
                </a:moveTo>
                <a:cubicBezTo>
                  <a:pt x="116" y="1196"/>
                  <a:pt x="232" y="952"/>
                  <a:pt x="288" y="768"/>
                </a:cubicBezTo>
                <a:cubicBezTo>
                  <a:pt x="344" y="584"/>
                  <a:pt x="312" y="384"/>
                  <a:pt x="336" y="336"/>
                </a:cubicBezTo>
                <a:cubicBezTo>
                  <a:pt x="360" y="288"/>
                  <a:pt x="392" y="472"/>
                  <a:pt x="432" y="480"/>
                </a:cubicBezTo>
                <a:cubicBezTo>
                  <a:pt x="472" y="488"/>
                  <a:pt x="544" y="448"/>
                  <a:pt x="576" y="384"/>
                </a:cubicBezTo>
                <a:cubicBezTo>
                  <a:pt x="608" y="320"/>
                  <a:pt x="600" y="96"/>
                  <a:pt x="624" y="96"/>
                </a:cubicBezTo>
                <a:cubicBezTo>
                  <a:pt x="648" y="96"/>
                  <a:pt x="672" y="360"/>
                  <a:pt x="720" y="384"/>
                </a:cubicBezTo>
                <a:cubicBezTo>
                  <a:pt x="768" y="408"/>
                  <a:pt x="872" y="296"/>
                  <a:pt x="912" y="240"/>
                </a:cubicBezTo>
                <a:cubicBezTo>
                  <a:pt x="952" y="184"/>
                  <a:pt x="936" y="40"/>
                  <a:pt x="960" y="48"/>
                </a:cubicBezTo>
                <a:cubicBezTo>
                  <a:pt x="984" y="56"/>
                  <a:pt x="1016" y="248"/>
                  <a:pt x="1056" y="288"/>
                </a:cubicBezTo>
                <a:cubicBezTo>
                  <a:pt x="1096" y="328"/>
                  <a:pt x="1152" y="328"/>
                  <a:pt x="1200" y="288"/>
                </a:cubicBezTo>
                <a:cubicBezTo>
                  <a:pt x="1248" y="248"/>
                  <a:pt x="1312" y="40"/>
                  <a:pt x="1344" y="48"/>
                </a:cubicBezTo>
                <a:cubicBezTo>
                  <a:pt x="1376" y="56"/>
                  <a:pt x="1344" y="256"/>
                  <a:pt x="1392" y="336"/>
                </a:cubicBezTo>
                <a:cubicBezTo>
                  <a:pt x="1440" y="416"/>
                  <a:pt x="1576" y="520"/>
                  <a:pt x="1632" y="528"/>
                </a:cubicBezTo>
                <a:cubicBezTo>
                  <a:pt x="1688" y="536"/>
                  <a:pt x="1704" y="352"/>
                  <a:pt x="1728" y="384"/>
                </a:cubicBezTo>
                <a:cubicBezTo>
                  <a:pt x="1752" y="416"/>
                  <a:pt x="1720" y="616"/>
                  <a:pt x="1776" y="720"/>
                </a:cubicBezTo>
                <a:cubicBezTo>
                  <a:pt x="1832" y="824"/>
                  <a:pt x="1992" y="1000"/>
                  <a:pt x="2064" y="1008"/>
                </a:cubicBezTo>
                <a:cubicBezTo>
                  <a:pt x="2136" y="1016"/>
                  <a:pt x="2168" y="744"/>
                  <a:pt x="2208" y="768"/>
                </a:cubicBezTo>
                <a:cubicBezTo>
                  <a:pt x="2248" y="792"/>
                  <a:pt x="2232" y="1064"/>
                  <a:pt x="2304" y="1152"/>
                </a:cubicBezTo>
                <a:cubicBezTo>
                  <a:pt x="2376" y="1240"/>
                  <a:pt x="2536" y="1288"/>
                  <a:pt x="2640" y="1296"/>
                </a:cubicBezTo>
                <a:cubicBezTo>
                  <a:pt x="2744" y="1304"/>
                  <a:pt x="2864" y="1256"/>
                  <a:pt x="2928" y="1200"/>
                </a:cubicBezTo>
                <a:cubicBezTo>
                  <a:pt x="2992" y="1144"/>
                  <a:pt x="2992" y="960"/>
                  <a:pt x="3024" y="960"/>
                </a:cubicBezTo>
                <a:cubicBezTo>
                  <a:pt x="3056" y="960"/>
                  <a:pt x="3048" y="1144"/>
                  <a:pt x="3120" y="1200"/>
                </a:cubicBezTo>
                <a:cubicBezTo>
                  <a:pt x="3192" y="1256"/>
                  <a:pt x="3336" y="1304"/>
                  <a:pt x="3456" y="1296"/>
                </a:cubicBezTo>
                <a:cubicBezTo>
                  <a:pt x="3576" y="1288"/>
                  <a:pt x="3768" y="1240"/>
                  <a:pt x="3840" y="1152"/>
                </a:cubicBezTo>
                <a:cubicBezTo>
                  <a:pt x="3912" y="1064"/>
                  <a:pt x="3864" y="800"/>
                  <a:pt x="3888" y="768"/>
                </a:cubicBezTo>
                <a:cubicBezTo>
                  <a:pt x="3912" y="736"/>
                  <a:pt x="3944" y="1016"/>
                  <a:pt x="3984" y="960"/>
                </a:cubicBezTo>
                <a:cubicBezTo>
                  <a:pt x="4024" y="904"/>
                  <a:pt x="4096" y="584"/>
                  <a:pt x="4128" y="432"/>
                </a:cubicBezTo>
                <a:cubicBezTo>
                  <a:pt x="4160" y="280"/>
                  <a:pt x="4160" y="48"/>
                  <a:pt x="4176" y="48"/>
                </a:cubicBezTo>
                <a:cubicBezTo>
                  <a:pt x="4192" y="48"/>
                  <a:pt x="4192" y="392"/>
                  <a:pt x="4224" y="432"/>
                </a:cubicBezTo>
                <a:cubicBezTo>
                  <a:pt x="4256" y="472"/>
                  <a:pt x="4336" y="360"/>
                  <a:pt x="4368" y="288"/>
                </a:cubicBezTo>
                <a:cubicBezTo>
                  <a:pt x="4400" y="216"/>
                  <a:pt x="4400" y="0"/>
                  <a:pt x="4416" y="0"/>
                </a:cubicBezTo>
                <a:cubicBezTo>
                  <a:pt x="4432" y="0"/>
                  <a:pt x="4416" y="232"/>
                  <a:pt x="4464" y="288"/>
                </a:cubicBezTo>
                <a:cubicBezTo>
                  <a:pt x="4512" y="344"/>
                  <a:pt x="4648" y="368"/>
                  <a:pt x="4704" y="336"/>
                </a:cubicBezTo>
                <a:cubicBezTo>
                  <a:pt x="4760" y="304"/>
                  <a:pt x="4768" y="64"/>
                  <a:pt x="4800" y="96"/>
                </a:cubicBezTo>
                <a:cubicBezTo>
                  <a:pt x="4832" y="128"/>
                  <a:pt x="4824" y="416"/>
                  <a:pt x="4896" y="528"/>
                </a:cubicBezTo>
                <a:cubicBezTo>
                  <a:pt x="4968" y="640"/>
                  <a:pt x="5136" y="608"/>
                  <a:pt x="5232" y="768"/>
                </a:cubicBezTo>
                <a:cubicBezTo>
                  <a:pt x="5328" y="928"/>
                  <a:pt x="5432" y="1368"/>
                  <a:pt x="5472" y="1488"/>
                </a:cubicBezTo>
              </a:path>
            </a:pathLst>
          </a:custGeom>
          <a:solidFill>
            <a:schemeClr val="folHlink"/>
          </a:solidFill>
          <a:ln w="12700">
            <a:solidFill>
              <a:srgbClr val="0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52400" y="2982913"/>
            <a:ext cx="8686800" cy="0"/>
          </a:xfrm>
          <a:prstGeom prst="line">
            <a:avLst/>
          </a:prstGeom>
          <a:noFill/>
          <a:ln w="25400" cap="rnd">
            <a:solidFill>
              <a:srgbClr val="99CCFF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733800" y="2798763"/>
            <a:ext cx="2209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Collapse threshold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4191000" y="1630363"/>
            <a:ext cx="19812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  <a:r>
              <a:rPr lang="en-US" sz="2400" b="0"/>
              <a:t> </a:t>
            </a:r>
            <a:r>
              <a:rPr lang="en-US" sz="3200" b="0"/>
              <a:t>z</a:t>
            </a:r>
            <a:r>
              <a:rPr lang="en-US" sz="3200"/>
              <a:t>=10</a:t>
            </a:r>
          </a:p>
        </p:txBody>
      </p:sp>
      <p:sp>
        <p:nvSpPr>
          <p:cNvPr id="1070088" name="Text Box 8"/>
          <p:cNvSpPr txBox="1">
            <a:spLocks noChangeArrowheads="1"/>
          </p:cNvSpPr>
          <p:nvPr/>
        </p:nvSpPr>
        <p:spPr bwMode="auto">
          <a:xfrm>
            <a:off x="381000" y="4938713"/>
            <a:ext cx="8458200" cy="1924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 u="sng">
                <a:effectLst>
                  <a:outerShdw blurRad="38100" dist="38100" dir="2700000" algn="tl">
                    <a:srgbClr val="808080"/>
                  </a:outerShdw>
                </a:effectLst>
              </a:rPr>
              <a:t>Challenges for  numerical simulations of reionization:</a:t>
            </a:r>
          </a:p>
          <a:p>
            <a:pPr>
              <a:spcBef>
                <a:spcPct val="50000"/>
              </a:spcBef>
              <a:defRPr/>
            </a:pPr>
            <a:r>
              <a:rPr lang="en-US"/>
              <a:t>*Resolving dwarf galaxies as sources of ionizing photons</a:t>
            </a:r>
          </a:p>
          <a:p>
            <a:pPr>
              <a:spcBef>
                <a:spcPct val="50000"/>
              </a:spcBef>
              <a:defRPr/>
            </a:pPr>
            <a:r>
              <a:rPr lang="en-US"/>
              <a:t>*Simulation box &gt;100 comoving Mpc on a side </a:t>
            </a:r>
          </a:p>
          <a:p>
            <a:pPr>
              <a:spcBef>
                <a:spcPct val="50000"/>
              </a:spcBef>
              <a:defRPr/>
            </a:pPr>
            <a:r>
              <a:rPr lang="en-US"/>
              <a:t>*Following gravity, hydrodynamics, radiative transfer and feedback (dissociation of molecular hydrogen, photo-ionization, heating, metal enrichment)</a:t>
            </a:r>
          </a:p>
        </p:txBody>
      </p:sp>
      <p:sp>
        <p:nvSpPr>
          <p:cNvPr id="1070089" name="Text Box 9"/>
          <p:cNvSpPr txBox="1">
            <a:spLocks noChangeArrowheads="1"/>
          </p:cNvSpPr>
          <p:nvPr/>
        </p:nvSpPr>
        <p:spPr bwMode="auto">
          <a:xfrm>
            <a:off x="838200" y="4038600"/>
            <a:ext cx="2667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100 comoving Mpc</a:t>
            </a:r>
          </a:p>
        </p:txBody>
      </p:sp>
      <p:sp>
        <p:nvSpPr>
          <p:cNvPr id="1070090" name="Line 10"/>
          <p:cNvSpPr>
            <a:spLocks noChangeShapeType="1"/>
          </p:cNvSpPr>
          <p:nvPr/>
        </p:nvSpPr>
        <p:spPr bwMode="auto">
          <a:xfrm>
            <a:off x="3505200" y="4343400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091" name="Line 11"/>
          <p:cNvSpPr>
            <a:spLocks noChangeShapeType="1"/>
          </p:cNvSpPr>
          <p:nvPr/>
        </p:nvSpPr>
        <p:spPr bwMode="auto">
          <a:xfrm flipH="1">
            <a:off x="381000" y="43434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7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70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088" grpId="0"/>
      <p:bldP spid="1070089" grpId="0"/>
      <p:bldP spid="1070090" grpId="0" animBg="1"/>
      <p:bldP spid="107009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"/>
            <a:ext cx="67818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Requirements for Reionization by Pop II Stars:</a:t>
            </a:r>
          </a:p>
        </p:txBody>
      </p:sp>
      <p:sp>
        <p:nvSpPr>
          <p:cNvPr id="113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produce one ionizing photon per baryon: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To keep the IGM ionized by compensating for recombinations: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9350" y="5181600"/>
            <a:ext cx="1847850" cy="43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1513" y="2895600"/>
            <a:ext cx="5892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000625"/>
            <a:ext cx="84582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7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228600"/>
            <a:ext cx="9220200" cy="1143000"/>
          </a:xfrm>
        </p:spPr>
        <p:txBody>
          <a:bodyPr/>
          <a:lstStyle/>
          <a:p>
            <a:r>
              <a:rPr lang="en-US" b="1" i="1" u="sng"/>
              <a:t>Observed Growth of Mass in Stars</a:t>
            </a:r>
            <a:r>
              <a:rPr lang="en-US"/>
              <a:t>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t="56146" r="19801" b="1440"/>
          <a:stretch>
            <a:fillRect/>
          </a:stretch>
        </p:blipFill>
        <p:spPr bwMode="auto">
          <a:xfrm>
            <a:off x="1219200" y="1219200"/>
            <a:ext cx="6248400" cy="427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5932488" y="1612900"/>
            <a:ext cx="0" cy="641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5932488" y="2620963"/>
            <a:ext cx="11112" cy="769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953000" y="225425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~1% after 1 billion years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533400" y="3886200"/>
            <a:ext cx="6934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0" y="3232150"/>
            <a:ext cx="12192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one ionizing photon per atom       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828800" y="1246188"/>
            <a:ext cx="1905000" cy="3667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13.7 billion years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4191000" y="73025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Wingdings" charset="2"/>
              </a:rPr>
              <a:t> </a:t>
            </a:r>
            <a:r>
              <a:rPr lang="en-US"/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723900"/>
          </a:xfrm>
        </p:spPr>
        <p:txBody>
          <a:bodyPr/>
          <a:lstStyle/>
          <a:p>
            <a:r>
              <a:rPr lang="en-US" sz="4000" b="1" i="1"/>
              <a:t>Redshift Record of Observed Galaxies</a:t>
            </a:r>
            <a:r>
              <a:rPr lang="en-US" sz="4000"/>
              <a:t/>
            </a:r>
            <a:br>
              <a:rPr lang="en-US" sz="4000"/>
            </a:br>
            <a:r>
              <a:rPr lang="en-US" sz="2800" i="1"/>
              <a:t>(one z~10 candidate, Bouwens et al., Nature 2011)</a:t>
            </a:r>
          </a:p>
        </p:txBody>
      </p:sp>
      <p:sp>
        <p:nvSpPr>
          <p:cNvPr id="1191941" name="Text Box 5"/>
          <p:cNvSpPr txBox="1">
            <a:spLocks noChangeArrowheads="1"/>
          </p:cNvSpPr>
          <p:nvPr/>
        </p:nvSpPr>
        <p:spPr bwMode="auto">
          <a:xfrm>
            <a:off x="228600" y="5332413"/>
            <a:ext cx="8915400" cy="1525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/>
              <a:t>Prediction from </a:t>
            </a:r>
            <a:r>
              <a:rPr lang="en-US" sz="2800" u="sng" dirty="0" err="1"/>
              <a:t>Barkana</a:t>
            </a:r>
            <a:r>
              <a:rPr lang="en-US" sz="2800" u="sng" dirty="0"/>
              <a:t> &amp; Loeb (2000</a:t>
            </a:r>
            <a:r>
              <a:rPr lang="en-US" sz="2800" u="sng" dirty="0" smtClean="0"/>
              <a:t>):</a:t>
            </a:r>
            <a:endParaRPr lang="en-US" sz="2800" u="sng" dirty="0"/>
          </a:p>
          <a:p>
            <a:pPr>
              <a:spcBef>
                <a:spcPct val="50000"/>
              </a:spcBef>
            </a:pPr>
            <a:r>
              <a:rPr lang="en-US" sz="2800" dirty="0"/>
              <a:t>Most SFR  at </a:t>
            </a:r>
            <a:r>
              <a:rPr lang="en-US" sz="2800" dirty="0" err="1"/>
              <a:t>z</a:t>
            </a:r>
            <a:r>
              <a:rPr lang="en-US" sz="2800" dirty="0"/>
              <a:t>&gt;10 is in galaxies fainter than 1nJy! </a:t>
            </a:r>
            <a:r>
              <a:rPr lang="en-US" sz="2400" dirty="0"/>
              <a:t>(AB&gt;32.9 at 0.6-3.5 micron, ~10 </a:t>
            </a:r>
            <a:r>
              <a:rPr lang="en-US" sz="2400" dirty="0" err="1"/>
              <a:t>x</a:t>
            </a:r>
            <a:r>
              <a:rPr lang="en-US" sz="2400" dirty="0"/>
              <a:t> fainter than WFC3/IR sensitivity)</a:t>
            </a:r>
          </a:p>
        </p:txBody>
      </p:sp>
      <p:sp>
        <p:nvSpPr>
          <p:cNvPr id="1191942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4343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 u="sng"/>
              <a:t>HST WFC3/IR:</a:t>
            </a:r>
            <a:r>
              <a:rPr lang="en-US"/>
              <a:t> ~140 galaxies at z~7-8 </a:t>
            </a:r>
          </a:p>
        </p:txBody>
      </p:sp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962025"/>
            <a:ext cx="4114800" cy="3976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7467600" y="4022725"/>
            <a:ext cx="19050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000000"/>
                </a:solidFill>
              </a:rPr>
              <a:t>VLT z-dropout Vanzella et al arXiv:1011.5500</a:t>
            </a:r>
          </a:p>
        </p:txBody>
      </p:sp>
      <p:pic>
        <p:nvPicPr>
          <p:cNvPr id="119194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39875"/>
            <a:ext cx="3965575" cy="3189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91952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39875"/>
            <a:ext cx="5410200" cy="339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1953" name="Text Box 17"/>
          <p:cNvSpPr txBox="1">
            <a:spLocks noChangeArrowheads="1"/>
          </p:cNvSpPr>
          <p:nvPr/>
        </p:nvSpPr>
        <p:spPr bwMode="auto">
          <a:xfrm>
            <a:off x="1066800" y="2892425"/>
            <a:ext cx="3962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f_esc/C ionizing photons per baryon</a:t>
            </a:r>
          </a:p>
        </p:txBody>
      </p:sp>
      <p:sp>
        <p:nvSpPr>
          <p:cNvPr id="1191954" name="Line 18"/>
          <p:cNvSpPr>
            <a:spLocks noChangeShapeType="1"/>
          </p:cNvSpPr>
          <p:nvPr/>
        </p:nvSpPr>
        <p:spPr bwMode="auto">
          <a:xfrm>
            <a:off x="609600" y="3259138"/>
            <a:ext cx="419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9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9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9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9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9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1941" grpId="0"/>
      <p:bldP spid="1191942" grpId="0"/>
      <p:bldP spid="1191953" grpId="0"/>
      <p:bldP spid="11919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0"/>
            <a:ext cx="8477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6324600" y="64008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Finkelstein et al.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2800" b="1" i="1">
                <a:ea typeface="+mj-ea"/>
                <a:cs typeface="+mj-cs"/>
              </a:rPr>
              <a:t>James Webb Space Telescope:</a:t>
            </a:r>
            <a:r>
              <a:rPr lang="en-US" sz="2800">
                <a:ea typeface="+mj-ea"/>
                <a:cs typeface="+mj-cs"/>
              </a:rPr>
              <a:t> </a:t>
            </a:r>
            <a:r>
              <a:rPr lang="en-US" sz="2800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Searching for the First Light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770688" y="5791200"/>
            <a:ext cx="2373312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Launch date: 2018?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770688" y="2133600"/>
            <a:ext cx="2373312" cy="2979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Mirror diameter: 6.5 meter</a:t>
            </a:r>
          </a:p>
          <a:p>
            <a:pPr>
              <a:spcBef>
                <a:spcPct val="50000"/>
              </a:spcBef>
            </a:pPr>
            <a:r>
              <a:rPr lang="en-US"/>
              <a:t>Material: beryllium</a:t>
            </a:r>
          </a:p>
          <a:p>
            <a:pPr>
              <a:spcBef>
                <a:spcPct val="50000"/>
              </a:spcBef>
            </a:pPr>
            <a:r>
              <a:rPr lang="en-US"/>
              <a:t>18 segments</a:t>
            </a:r>
          </a:p>
          <a:p>
            <a:pPr>
              <a:spcBef>
                <a:spcPct val="50000"/>
              </a:spcBef>
            </a:pPr>
            <a:r>
              <a:rPr lang="en-US"/>
              <a:t>Wavelength coverage: 0.6-28 micron</a:t>
            </a:r>
          </a:p>
          <a:p>
            <a:pPr>
              <a:spcBef>
                <a:spcPct val="50000"/>
              </a:spcBef>
            </a:pPr>
            <a:r>
              <a:rPr lang="en-US"/>
              <a:t>L2 orbit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65250"/>
            <a:ext cx="6618288" cy="442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296400" cy="876300"/>
          </a:xfrm>
        </p:spPr>
        <p:txBody>
          <a:bodyPr/>
          <a:lstStyle/>
          <a:p>
            <a:r>
              <a:rPr lang="en-US" sz="4000" b="1" i="1"/>
              <a:t>Extremely Large Telescopes (24-42 meters)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5595938"/>
            <a:ext cx="7772400" cy="1447800"/>
          </a:xfrm>
        </p:spPr>
        <p:txBody>
          <a:bodyPr/>
          <a:lstStyle/>
          <a:p>
            <a:r>
              <a:rPr lang="en-US"/>
              <a:t>GMT=Seven mirrors, each 8.4m in diameter</a:t>
            </a:r>
          </a:p>
          <a:p>
            <a:r>
              <a:rPr lang="en-US"/>
              <a:t>TMT, EELT – segmented 30,42m aperture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/>
          <a:srcRect l="3662" t="28993" r="1642" b="23016"/>
          <a:stretch>
            <a:fillRect/>
          </a:stretch>
        </p:blipFill>
        <p:spPr bwMode="auto">
          <a:xfrm>
            <a:off x="6045200" y="3373438"/>
            <a:ext cx="3098800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3" name="Picture 5" descr="TM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079625"/>
            <a:ext cx="380206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/>
          <a:srcRect t="16417"/>
          <a:stretch>
            <a:fillRect/>
          </a:stretch>
        </p:blipFill>
        <p:spPr bwMode="auto">
          <a:xfrm>
            <a:off x="0" y="1219200"/>
            <a:ext cx="2870200" cy="3103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5862" t="13705" r="61723" b="14850"/>
          <a:stretch>
            <a:fillRect/>
          </a:stretch>
        </p:blipFill>
        <p:spPr bwMode="auto">
          <a:xfrm>
            <a:off x="517525" y="152400"/>
            <a:ext cx="19050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17525" y="6292850"/>
            <a:ext cx="1981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Zahn et al. 2006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928688" y="639763"/>
            <a:ext cx="16160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Z=8.16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082675" y="2620963"/>
            <a:ext cx="1219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Z=7.68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928688" y="4602163"/>
            <a:ext cx="11747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Z=6.89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730250" y="196850"/>
            <a:ext cx="1373188" cy="366713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HI Density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648200" y="6292850"/>
            <a:ext cx="2667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Trac, Cen, &amp; Loeb 2008</a:t>
            </a:r>
          </a:p>
        </p:txBody>
      </p:sp>
      <p:sp useBgFill="1">
        <p:nvSpPr>
          <p:cNvPr id="40969" name="AutoShape 9">
            <a:hlinkClick r:id="rId4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2689225" y="3559175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0970" name="AutoShape 10">
            <a:hlinkClick r:id="rId5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7023100" y="3559175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0971" name="AutoShape 11">
            <a:hlinkClick r:id="" action="ppaction://noaction" highlightClick="1"/>
            <a:hlinkHover r:id="rId6" action="ppaction://program"/>
          </p:cNvPr>
          <p:cNvSpPr>
            <a:spLocks noChangeAspect="1" noChangeArrowheads="1"/>
          </p:cNvSpPr>
          <p:nvPr/>
        </p:nvSpPr>
        <p:spPr bwMode="auto">
          <a:xfrm>
            <a:off x="4773613" y="1474788"/>
            <a:ext cx="2084387" cy="2084387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7705725" y="4418013"/>
            <a:ext cx="7429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T(z)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257800" y="225425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x_HI(z)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3048000" y="4418013"/>
            <a:ext cx="1600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PopII/Pop III</a:t>
            </a:r>
          </a:p>
        </p:txBody>
      </p:sp>
      <p:sp>
        <p:nvSpPr>
          <p:cNvPr id="1204239" name="Text Box 15"/>
          <p:cNvSpPr txBox="1">
            <a:spLocks noChangeArrowheads="1"/>
          </p:cNvSpPr>
          <p:nvPr/>
        </p:nvSpPr>
        <p:spPr bwMode="auto">
          <a:xfrm>
            <a:off x="4276725" y="0"/>
            <a:ext cx="3429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u="sng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Reionization</a:t>
            </a:r>
            <a:endParaRPr lang="en-US" sz="3600" u="sng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40976" name="Picture 16" descr="/Users/aviloeb/Documents/Powerpoint/Movies/rhoHII_768.mov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544763" y="135255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6" fill="hold"/>
                                        <p:tgtEl>
                                          <p:spTgt spid="40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94063"/>
            <a:ext cx="7772400" cy="1143000"/>
          </a:xfrm>
        </p:spPr>
        <p:txBody>
          <a:bodyPr/>
          <a:lstStyle/>
          <a:p>
            <a:r>
              <a:rPr lang="en-US" smtClean="0"/>
              <a:t># ionizing photons = # H atoms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4582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194175"/>
            <a:ext cx="7162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Stellar Remnants</a:t>
            </a: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609600"/>
            <a:ext cx="83185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58293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Enrichment by &gt;0.001 of solar </a:t>
            </a:r>
            <a:r>
              <a:rPr lang="en-US" sz="2800" dirty="0" err="1">
                <a:solidFill>
                  <a:srgbClr val="FF0000"/>
                </a:solidFill>
              </a:rPr>
              <a:t>metallicity</a:t>
            </a:r>
            <a:r>
              <a:rPr lang="en-US" sz="2800" dirty="0">
                <a:solidFill>
                  <a:srgbClr val="FF0000"/>
                </a:solidFill>
              </a:rPr>
              <a:t>: C+/O cooling is more effective than H_2 cooling:  Pop III </a:t>
            </a:r>
            <a:r>
              <a:rPr lang="en-US" sz="2800" dirty="0" err="1">
                <a:solidFill>
                  <a:srgbClr val="FF0000"/>
                </a:solidFill>
                <a:sym typeface="Wingdings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sym typeface="Wingdings" charset="2"/>
              </a:rPr>
              <a:t> Pop </a:t>
            </a:r>
            <a:r>
              <a:rPr lang="en-US" sz="2800" dirty="0" smtClean="0">
                <a:solidFill>
                  <a:srgbClr val="FF0000"/>
                </a:solidFill>
                <a:sym typeface="Wingdings" charset="2"/>
              </a:rPr>
              <a:t>II (dust)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352800" y="323850"/>
            <a:ext cx="6172200" cy="457200"/>
          </a:xfrm>
        </p:spPr>
        <p:txBody>
          <a:bodyPr/>
          <a:lstStyle/>
          <a:p>
            <a:r>
              <a:rPr lang="en-US" smtClean="0"/>
              <a:t>Pair Instability Supernovae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3850"/>
            <a:ext cx="36385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76400" y="2427288"/>
            <a:ext cx="167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Gal-Yam 2012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67400" y="3633788"/>
            <a:ext cx="365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Pan, Kasen, &amp; Loeb 2012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522538"/>
            <a:ext cx="279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81450" y="1227138"/>
            <a:ext cx="472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*Best understood SNe</a:t>
            </a:r>
          </a:p>
          <a:p>
            <a:r>
              <a:rPr lang="en-US" sz="2400"/>
              <a:t>*Examples are known up to z~4 (Cooke et al. 2012)</a:t>
            </a:r>
          </a:p>
        </p:txBody>
      </p:sp>
      <p:pic>
        <p:nvPicPr>
          <p:cNvPr id="4404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8550" y="3195638"/>
            <a:ext cx="515302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95638"/>
            <a:ext cx="91440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76400" y="3541713"/>
            <a:ext cx="2305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JWST NIRCam,        10 arcsec^2, 8 hours (2nJy)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97575" y="3541713"/>
            <a:ext cx="279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Pan, Kasen, &amp; Loeb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"/>
            <a:ext cx="8458200" cy="800100"/>
          </a:xfrm>
        </p:spPr>
        <p:txBody>
          <a:bodyPr/>
          <a:lstStyle/>
          <a:p>
            <a:r>
              <a:rPr lang="en-US" b="1" i="1" dirty="0" smtClean="0"/>
              <a:t>Farthest </a:t>
            </a:r>
            <a:r>
              <a:rPr lang="en-US" b="1" i="1" dirty="0" err="1" smtClean="0"/>
              <a:t>Superluminous</a:t>
            </a:r>
            <a:r>
              <a:rPr lang="en-US" b="1" i="1" dirty="0" smtClean="0"/>
              <a:t> Supernova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05900" cy="227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7393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SN2213-1745 at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=2.05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27393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SN1000-0216 at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=3.9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07" y="3108700"/>
            <a:ext cx="6219793" cy="2559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" y="3108700"/>
            <a:ext cx="7682448" cy="3659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9400" y="6037082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Cooke et al. , Nature (2012)</a:t>
            </a:r>
            <a:endParaRPr lang="en-US" sz="24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3338" y="3862328"/>
            <a:ext cx="1443069" cy="287278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-103156" y="4285565"/>
            <a:ext cx="1579563" cy="2925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96200" y="5334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Pop-III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Long Gamma-Ray Bursts: </a:t>
            </a:r>
            <a:r>
              <a:rPr lang="en-US" sz="28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Observing One Star at a Time</a:t>
            </a: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2933700" y="1638300"/>
            <a:ext cx="2743200" cy="2667000"/>
          </a:xfrm>
          <a:prstGeom prst="ellipse">
            <a:avLst/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i="0">
              <a:solidFill>
                <a:srgbClr val="FF3300"/>
              </a:solidFill>
            </a:endParaRPr>
          </a:p>
        </p:txBody>
      </p:sp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4152900" y="2819400"/>
            <a:ext cx="304800" cy="304800"/>
          </a:xfrm>
          <a:prstGeom prst="ellipse">
            <a:avLst/>
          </a:prstGeom>
          <a:solidFill>
            <a:srgbClr val="CC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438400" y="4724400"/>
            <a:ext cx="40386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Collapse of  a Massive Star </a:t>
            </a:r>
            <a:r>
              <a:rPr lang="en-US" sz="2000">
                <a:solidFill>
                  <a:schemeClr val="tx2"/>
                </a:solidFill>
              </a:rPr>
              <a:t>(accompanied by a supernova )</a:t>
            </a:r>
            <a:r>
              <a:rPr lang="en-US" sz="2400" b="0" i="0">
                <a:solidFill>
                  <a:schemeClr val="tx2"/>
                </a:solidFill>
              </a:rPr>
              <a:t> </a:t>
            </a:r>
            <a:endParaRPr lang="en-US" sz="2400" b="0" i="0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3352800" y="5638800"/>
            <a:ext cx="0" cy="1219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4"/>
          <a:srcRect l="27100" t="16368" r="31619" b="57726"/>
          <a:stretch>
            <a:fillRect/>
          </a:stretch>
        </p:blipFill>
        <p:spPr bwMode="auto">
          <a:xfrm>
            <a:off x="44577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4305300" y="3124200"/>
            <a:ext cx="0" cy="438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36576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4314825" y="2362200"/>
            <a:ext cx="0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 flipV="1">
            <a:off x="62484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5"/>
          <a:srcRect l="31651" t="57735" r="27061" b="16365"/>
          <a:stretch>
            <a:fillRect/>
          </a:stretch>
        </p:blipFill>
        <p:spPr bwMode="auto">
          <a:xfrm>
            <a:off x="22479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70" name="Line 14"/>
          <p:cNvSpPr>
            <a:spLocks noChangeShapeType="1"/>
          </p:cNvSpPr>
          <p:nvPr/>
        </p:nvSpPr>
        <p:spPr bwMode="auto">
          <a:xfrm flipH="1">
            <a:off x="1828800" y="2959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381000" y="6019800"/>
            <a:ext cx="876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 u="sng"/>
              <a:t>Existing finder:</a:t>
            </a:r>
            <a:r>
              <a:rPr lang="en-US" sz="2400"/>
              <a:t> Swift;   </a:t>
            </a:r>
            <a:r>
              <a:rPr lang="en-US" sz="2400" i="0" u="sng"/>
              <a:t>Proposed:</a:t>
            </a:r>
            <a:r>
              <a:rPr lang="en-US" sz="2400"/>
              <a:t> JANUS, EXIST (high-z GRBs)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5448300" y="3495675"/>
            <a:ext cx="10287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2247900" y="2295525"/>
            <a:ext cx="8763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74" name="Picture 18" descr="/Users/aviloeb/Documents/Powerpoint/Movies/GRB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838200"/>
            <a:ext cx="28511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6" fill="hold"/>
                                        <p:tgtEl>
                                          <p:spTgt spid="45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7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647700"/>
          </a:xfrm>
        </p:spPr>
        <p:txBody>
          <a:bodyPr/>
          <a:lstStyle/>
          <a:p>
            <a:r>
              <a:rPr lang="en-US" sz="2800" b="1" i="1"/>
              <a:t>A Bright Explosion 600 Million Years after the Big Bang 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0163" y="685800"/>
            <a:ext cx="6543675" cy="169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0163" y="2339975"/>
            <a:ext cx="6507162" cy="451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124200" y="2971800"/>
            <a:ext cx="10715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990000"/>
                </a:solidFill>
              </a:rPr>
              <a:t>z~8.3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165100"/>
            <a:ext cx="9829800" cy="914400"/>
          </a:xfrm>
        </p:spPr>
        <p:txBody>
          <a:bodyPr/>
          <a:lstStyle/>
          <a:p>
            <a:r>
              <a:rPr lang="en-US" sz="3200" dirty="0"/>
              <a:t>…and GRB 090429B at </a:t>
            </a:r>
            <a:r>
              <a:rPr lang="en-US" sz="3200" i="1" dirty="0" err="1"/>
              <a:t>t</a:t>
            </a:r>
            <a:r>
              <a:rPr lang="en-US" sz="3200" i="1" dirty="0"/>
              <a:t>=520</a:t>
            </a:r>
            <a:r>
              <a:rPr lang="en-US" sz="3200" dirty="0"/>
              <a:t> million years (</a:t>
            </a:r>
            <a:r>
              <a:rPr lang="en-US" sz="3200" i="1" dirty="0"/>
              <a:t>z~9.4)</a:t>
            </a:r>
            <a:r>
              <a:rPr lang="en-US" sz="4000" dirty="0"/>
              <a:t> 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" y="914400"/>
            <a:ext cx="7370763" cy="179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/>
          <a:srcRect b="37363"/>
          <a:stretch>
            <a:fillRect/>
          </a:stretch>
        </p:blipFill>
        <p:spPr bwMode="auto">
          <a:xfrm>
            <a:off x="605518" y="2971800"/>
            <a:ext cx="4313237" cy="3338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5563" y="2971800"/>
            <a:ext cx="4008437" cy="3297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5943600" y="6384925"/>
            <a:ext cx="25606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Cucchiara et al. (2011)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18" y="749300"/>
            <a:ext cx="8538482" cy="222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r>
              <a:rPr lang="en-US" b="1" i="1">
                <a:latin typeface="Vivaldi" charset="0"/>
              </a:rPr>
              <a:t>Observing the Diffuse 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70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2213" y="0"/>
            <a:ext cx="2871787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/>
              <a:t>So far, the intergalactic hydrogen was mainly probed by quasar spectra</a:t>
            </a:r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934200" y="6400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0"/>
              <a:t>Fan et al. 2005</a:t>
            </a:r>
            <a:endParaRPr lang="en-US" sz="2000" b="0" i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 l="11620" t="23016" r="8463" b="31046"/>
          <a:stretch>
            <a:fillRect/>
          </a:stretch>
        </p:blipFill>
        <p:spPr bwMode="auto">
          <a:xfrm>
            <a:off x="5715000" y="1143000"/>
            <a:ext cx="3482975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/>
          <a:srcRect l="12631" t="29739" r="8421" b="20447"/>
          <a:stretch>
            <a:fillRect/>
          </a:stretch>
        </p:blipFill>
        <p:spPr bwMode="auto">
          <a:xfrm>
            <a:off x="0" y="1143000"/>
            <a:ext cx="57150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5638800"/>
            <a:ext cx="533400" cy="152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7" name="Picture 7"/>
          <p:cNvPicPr>
            <a:picLocks noChangeArrowheads="1"/>
          </p:cNvPicPr>
          <p:nvPr/>
        </p:nvPicPr>
        <p:blipFill>
          <a:blip r:embed="rId4"/>
          <a:srcRect l="11620" t="22302" r="7220" b="21947"/>
          <a:stretch>
            <a:fillRect/>
          </a:stretch>
        </p:blipFill>
        <p:spPr bwMode="auto">
          <a:xfrm>
            <a:off x="5670550" y="3962400"/>
            <a:ext cx="3527425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946275"/>
            <a:ext cx="8843962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46275"/>
            <a:ext cx="39687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362200" y="3168650"/>
            <a:ext cx="1301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100%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62200" y="2698750"/>
            <a:ext cx="130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50%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11325" y="2514600"/>
            <a:ext cx="130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10%</a:t>
            </a:r>
          </a:p>
        </p:txBody>
      </p:sp>
      <p:sp>
        <p:nvSpPr>
          <p:cNvPr id="52232" name="TextBox 21"/>
          <p:cNvSpPr txBox="1">
            <a:spLocks noChangeArrowheads="1"/>
          </p:cNvSpPr>
          <p:nvPr/>
        </p:nvSpPr>
        <p:spPr bwMode="auto">
          <a:xfrm>
            <a:off x="3276600" y="6216650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Nature (June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4000" smtClean="0"/>
              <a:t>Cumulative Fraction of Comoving Volume</a:t>
            </a:r>
          </a:p>
        </p:txBody>
      </p:sp>
      <p:pic>
        <p:nvPicPr>
          <p:cNvPr id="829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838200"/>
            <a:ext cx="5637213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5054600"/>
            <a:ext cx="513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00" y="5054600"/>
            <a:ext cx="3454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7300" y="5778500"/>
            <a:ext cx="51435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" y="5981700"/>
            <a:ext cx="1943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TextBox 9"/>
          <p:cNvSpPr txBox="1">
            <a:spLocks noChangeArrowheads="1"/>
          </p:cNvSpPr>
          <p:nvPr/>
        </p:nvSpPr>
        <p:spPr bwMode="auto">
          <a:xfrm>
            <a:off x="7237413" y="4191000"/>
            <a:ext cx="17033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Loeb &amp; Wyithe PRL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90513"/>
            <a:ext cx="5700713" cy="580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58147" name="Line 3"/>
          <p:cNvSpPr>
            <a:spLocks noChangeShapeType="1"/>
          </p:cNvSpPr>
          <p:nvPr/>
        </p:nvSpPr>
        <p:spPr bwMode="auto">
          <a:xfrm flipV="1">
            <a:off x="2162175" y="1219200"/>
            <a:ext cx="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8148" name="Line 4"/>
          <p:cNvSpPr>
            <a:spLocks noChangeShapeType="1"/>
          </p:cNvSpPr>
          <p:nvPr/>
        </p:nvSpPr>
        <p:spPr bwMode="auto">
          <a:xfrm flipV="1">
            <a:off x="4506913" y="2819400"/>
            <a:ext cx="0" cy="4572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8149" name="Freeform 5"/>
          <p:cNvSpPr>
            <a:spLocks/>
          </p:cNvSpPr>
          <p:nvPr/>
        </p:nvSpPr>
        <p:spPr bwMode="auto">
          <a:xfrm>
            <a:off x="2590800" y="1219200"/>
            <a:ext cx="990600" cy="482600"/>
          </a:xfrm>
          <a:custGeom>
            <a:avLst/>
            <a:gdLst>
              <a:gd name="T0" fmla="*/ 0 w 624"/>
              <a:gd name="T1" fmla="*/ 2147483647 h 304"/>
              <a:gd name="T2" fmla="*/ 2147483647 w 624"/>
              <a:gd name="T3" fmla="*/ 2147483647 h 304"/>
              <a:gd name="T4" fmla="*/ 2147483647 w 624"/>
              <a:gd name="T5" fmla="*/ 2147483647 h 304"/>
              <a:gd name="T6" fmla="*/ 2147483647 w 624"/>
              <a:gd name="T7" fmla="*/ 2147483647 h 304"/>
              <a:gd name="T8" fmla="*/ 2147483647 w 624"/>
              <a:gd name="T9" fmla="*/ 2147483647 h 304"/>
              <a:gd name="T10" fmla="*/ 2147483647 w 624"/>
              <a:gd name="T11" fmla="*/ 2147483647 h 304"/>
              <a:gd name="T12" fmla="*/ 2147483647 w 624"/>
              <a:gd name="T13" fmla="*/ 2147483647 h 304"/>
              <a:gd name="T14" fmla="*/ 2147483647 w 624"/>
              <a:gd name="T15" fmla="*/ 0 h 3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24"/>
              <a:gd name="T25" fmla="*/ 0 h 304"/>
              <a:gd name="T26" fmla="*/ 624 w 624"/>
              <a:gd name="T27" fmla="*/ 304 h 3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24" h="304">
                <a:moveTo>
                  <a:pt x="0" y="288"/>
                </a:moveTo>
                <a:cubicBezTo>
                  <a:pt x="12" y="224"/>
                  <a:pt x="24" y="160"/>
                  <a:pt x="48" y="144"/>
                </a:cubicBezTo>
                <a:cubicBezTo>
                  <a:pt x="72" y="128"/>
                  <a:pt x="112" y="168"/>
                  <a:pt x="144" y="192"/>
                </a:cubicBezTo>
                <a:cubicBezTo>
                  <a:pt x="176" y="216"/>
                  <a:pt x="216" y="304"/>
                  <a:pt x="240" y="288"/>
                </a:cubicBezTo>
                <a:cubicBezTo>
                  <a:pt x="264" y="272"/>
                  <a:pt x="256" y="120"/>
                  <a:pt x="288" y="96"/>
                </a:cubicBezTo>
                <a:cubicBezTo>
                  <a:pt x="320" y="72"/>
                  <a:pt x="400" y="152"/>
                  <a:pt x="432" y="144"/>
                </a:cubicBezTo>
                <a:cubicBezTo>
                  <a:pt x="464" y="136"/>
                  <a:pt x="448" y="72"/>
                  <a:pt x="480" y="48"/>
                </a:cubicBezTo>
                <a:cubicBezTo>
                  <a:pt x="512" y="24"/>
                  <a:pt x="600" y="8"/>
                  <a:pt x="624" y="0"/>
                </a:cubicBezTo>
              </a:path>
            </a:pathLst>
          </a:custGeom>
          <a:noFill/>
          <a:ln w="12700">
            <a:solidFill>
              <a:srgbClr val="33CC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8150" name="Text Box 6"/>
          <p:cNvSpPr txBox="1">
            <a:spLocks noChangeArrowheads="1"/>
          </p:cNvSpPr>
          <p:nvPr/>
        </p:nvSpPr>
        <p:spPr bwMode="auto">
          <a:xfrm>
            <a:off x="2362200" y="8382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wavelength: 21 cm</a:t>
            </a:r>
          </a:p>
        </p:txBody>
      </p:sp>
      <p:sp>
        <p:nvSpPr>
          <p:cNvPr id="1158151" name="Line 7"/>
          <p:cNvSpPr>
            <a:spLocks noChangeShapeType="1"/>
          </p:cNvSpPr>
          <p:nvPr/>
        </p:nvSpPr>
        <p:spPr bwMode="auto">
          <a:xfrm flipH="1">
            <a:off x="2133600" y="1866900"/>
            <a:ext cx="28575" cy="3810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8152" name="Rectangle 8"/>
          <p:cNvSpPr>
            <a:spLocks noChangeArrowheads="1"/>
          </p:cNvSpPr>
          <p:nvPr/>
        </p:nvSpPr>
        <p:spPr bwMode="auto">
          <a:xfrm>
            <a:off x="2124075" y="1219200"/>
            <a:ext cx="76200" cy="457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8153" name="Text Box 9"/>
          <p:cNvSpPr txBox="1">
            <a:spLocks noChangeArrowheads="1"/>
          </p:cNvSpPr>
          <p:nvPr/>
        </p:nvSpPr>
        <p:spPr bwMode="auto">
          <a:xfrm>
            <a:off x="958850" y="6096000"/>
            <a:ext cx="783431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 u="sng"/>
              <a:t>Harvard connection:</a:t>
            </a:r>
            <a:r>
              <a:rPr lang="en-US"/>
              <a:t> </a:t>
            </a:r>
            <a:r>
              <a:rPr lang="en-US" sz="2000"/>
              <a:t>Theodore Lyman, Cecilia Payne-Gaposchkin, Edward Purcell , George Field …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2489200"/>
            <a:ext cx="3175000" cy="360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683000"/>
            <a:ext cx="3175000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5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5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5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5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5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5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147" grpId="0" animBg="1"/>
      <p:bldP spid="1158148" grpId="0" animBg="1"/>
      <p:bldP spid="1158149" grpId="0" animBg="1"/>
      <p:bldP spid="1158150" grpId="0"/>
      <p:bldP spid="1158151" grpId="0" animBg="1"/>
      <p:bldP spid="1158152" grpId="0" animBg="1"/>
      <p:bldP spid="11581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66775" y="444500"/>
            <a:ext cx="6172200" cy="1143000"/>
          </a:xfrm>
        </p:spPr>
        <p:txBody>
          <a:bodyPr/>
          <a:lstStyle/>
          <a:p>
            <a:r>
              <a:rPr lang="en-US" smtClean="0"/>
              <a:t>Hydrogen</a:t>
            </a:r>
          </a:p>
        </p:txBody>
      </p:sp>
      <p:sp>
        <p:nvSpPr>
          <p:cNvPr id="54275" name="Oval 3"/>
          <p:cNvSpPr>
            <a:spLocks noChangeArrowheads="1"/>
          </p:cNvSpPr>
          <p:nvPr/>
        </p:nvSpPr>
        <p:spPr bwMode="auto">
          <a:xfrm>
            <a:off x="6553200" y="966788"/>
            <a:ext cx="304800" cy="3048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Oval 4"/>
          <p:cNvSpPr>
            <a:spLocks noChangeAspect="1" noChangeArrowheads="1"/>
          </p:cNvSpPr>
          <p:nvPr/>
        </p:nvSpPr>
        <p:spPr bwMode="auto">
          <a:xfrm>
            <a:off x="7243763" y="444500"/>
            <a:ext cx="155575" cy="1555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6188075" y="3733800"/>
            <a:ext cx="304800" cy="3048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Oval 6"/>
          <p:cNvSpPr>
            <a:spLocks noChangeAspect="1" noChangeArrowheads="1"/>
          </p:cNvSpPr>
          <p:nvPr/>
        </p:nvSpPr>
        <p:spPr bwMode="auto">
          <a:xfrm>
            <a:off x="6770688" y="3808413"/>
            <a:ext cx="155575" cy="1555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Oval 7"/>
          <p:cNvSpPr>
            <a:spLocks noChangeAspect="1" noChangeArrowheads="1"/>
          </p:cNvSpPr>
          <p:nvPr/>
        </p:nvSpPr>
        <p:spPr bwMode="auto">
          <a:xfrm>
            <a:off x="2894013" y="4875213"/>
            <a:ext cx="155575" cy="1555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Oval 8"/>
          <p:cNvSpPr>
            <a:spLocks noChangeArrowheads="1"/>
          </p:cNvSpPr>
          <p:nvPr/>
        </p:nvSpPr>
        <p:spPr bwMode="auto">
          <a:xfrm>
            <a:off x="2362200" y="4787900"/>
            <a:ext cx="304800" cy="3048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6340475" y="3200400"/>
            <a:ext cx="0" cy="457200"/>
          </a:xfrm>
          <a:prstGeom prst="line">
            <a:avLst/>
          </a:prstGeom>
          <a:noFill/>
          <a:ln w="31750">
            <a:solidFill>
              <a:srgbClr val="33CC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6848475" y="3200400"/>
            <a:ext cx="0" cy="457200"/>
          </a:xfrm>
          <a:prstGeom prst="line">
            <a:avLst/>
          </a:prstGeom>
          <a:noFill/>
          <a:ln w="31750">
            <a:solidFill>
              <a:srgbClr val="33CC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2514600" y="4265613"/>
            <a:ext cx="0" cy="457200"/>
          </a:xfrm>
          <a:prstGeom prst="line">
            <a:avLst/>
          </a:prstGeom>
          <a:noFill/>
          <a:ln w="31750">
            <a:solidFill>
              <a:srgbClr val="33CC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2971800" y="4318000"/>
            <a:ext cx="0" cy="469900"/>
          </a:xfrm>
          <a:prstGeom prst="line">
            <a:avLst/>
          </a:prstGeom>
          <a:noFill/>
          <a:ln w="31750">
            <a:solidFill>
              <a:srgbClr val="33CC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6286500" y="2667000"/>
            <a:ext cx="609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spin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7243763" y="600075"/>
            <a:ext cx="381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e-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6565900" y="904875"/>
            <a:ext cx="533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6172200" y="4038600"/>
            <a:ext cx="533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2286000" y="5108575"/>
            <a:ext cx="533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6657975" y="4038600"/>
            <a:ext cx="381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e-</a:t>
            </a: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2819400" y="5108575"/>
            <a:ext cx="381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e-</a:t>
            </a:r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>
            <a:off x="4724400" y="3886200"/>
            <a:ext cx="10096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3429000" y="4875213"/>
            <a:ext cx="16764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4" name="Oval 22"/>
          <p:cNvSpPr>
            <a:spLocks noChangeArrowheads="1"/>
          </p:cNvSpPr>
          <p:nvPr/>
        </p:nvSpPr>
        <p:spPr bwMode="auto">
          <a:xfrm>
            <a:off x="5915025" y="260350"/>
            <a:ext cx="1581150" cy="1611313"/>
          </a:xfrm>
          <a:prstGeom prst="ellips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7548563" y="966788"/>
            <a:ext cx="15128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Ground level</a:t>
            </a:r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 flipV="1">
            <a:off x="4943475" y="3963988"/>
            <a:ext cx="0" cy="8397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98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225" y="4638675"/>
            <a:ext cx="769938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4299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5863" y="3657600"/>
            <a:ext cx="769937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73534" name="Text Box 30"/>
          <p:cNvSpPr txBox="1">
            <a:spLocks noChangeArrowheads="1"/>
          </p:cNvSpPr>
          <p:nvPr/>
        </p:nvSpPr>
        <p:spPr bwMode="auto">
          <a:xfrm>
            <a:off x="685800" y="5854700"/>
            <a:ext cx="236378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Spin Temperature</a:t>
            </a:r>
          </a:p>
        </p:txBody>
      </p:sp>
      <p:sp>
        <p:nvSpPr>
          <p:cNvPr id="1173535" name="Text Box 31"/>
          <p:cNvSpPr txBox="1">
            <a:spLocks noChangeArrowheads="1"/>
          </p:cNvSpPr>
          <p:nvPr/>
        </p:nvSpPr>
        <p:spPr bwMode="auto">
          <a:xfrm>
            <a:off x="76200" y="1828800"/>
            <a:ext cx="952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excitation rate= (Lya &amp; atomic collisions)+(radiative coupling to CMB)</a:t>
            </a:r>
          </a:p>
        </p:txBody>
      </p:sp>
      <p:sp>
        <p:nvSpPr>
          <p:cNvPr id="1173536" name="Text Box 32"/>
          <p:cNvSpPr txBox="1">
            <a:spLocks noChangeArrowheads="1"/>
          </p:cNvSpPr>
          <p:nvPr/>
        </p:nvSpPr>
        <p:spPr bwMode="auto">
          <a:xfrm>
            <a:off x="2528888" y="2300288"/>
            <a:ext cx="2209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Couple            to      </a:t>
            </a:r>
          </a:p>
        </p:txBody>
      </p:sp>
      <p:sp>
        <p:nvSpPr>
          <p:cNvPr id="1173537" name="Text Box 33"/>
          <p:cNvSpPr txBox="1">
            <a:spLocks noChangeArrowheads="1"/>
          </p:cNvSpPr>
          <p:nvPr/>
        </p:nvSpPr>
        <p:spPr bwMode="auto">
          <a:xfrm>
            <a:off x="6086475" y="2276475"/>
            <a:ext cx="2314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Couples           to </a:t>
            </a:r>
          </a:p>
        </p:txBody>
      </p:sp>
      <p:pic>
        <p:nvPicPr>
          <p:cNvPr id="54304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8975" y="2252663"/>
            <a:ext cx="409575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4305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1950" y="2252663"/>
            <a:ext cx="4191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73542" name="Text Box 38"/>
          <p:cNvSpPr txBox="1">
            <a:spLocks noChangeArrowheads="1"/>
          </p:cNvSpPr>
          <p:nvPr/>
        </p:nvSpPr>
        <p:spPr bwMode="auto">
          <a:xfrm>
            <a:off x="828675" y="6491288"/>
            <a:ext cx="8229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Predicted</a:t>
            </a:r>
            <a:r>
              <a:rPr lang="en-US" dirty="0"/>
              <a:t> by Van de </a:t>
            </a:r>
            <a:r>
              <a:rPr lang="en-US" dirty="0" err="1"/>
              <a:t>Hulst</a:t>
            </a:r>
            <a:r>
              <a:rPr lang="en-US" dirty="0"/>
              <a:t> in 1944; 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Observed</a:t>
            </a:r>
            <a:r>
              <a:rPr lang="en-US" dirty="0"/>
              <a:t> by </a:t>
            </a:r>
            <a:r>
              <a:rPr lang="en-US" dirty="0" err="1"/>
              <a:t>Ewen</a:t>
            </a:r>
            <a:r>
              <a:rPr lang="en-US" dirty="0"/>
              <a:t> &amp;Purcell in </a:t>
            </a:r>
            <a:r>
              <a:rPr lang="en-US" dirty="0" smtClean="0"/>
              <a:t>1951</a:t>
            </a:r>
            <a:endParaRPr lang="en-US" dirty="0"/>
          </a:p>
        </p:txBody>
      </p:sp>
      <p:sp>
        <p:nvSpPr>
          <p:cNvPr id="54307" name="Text Box 39"/>
          <p:cNvSpPr txBox="1">
            <a:spLocks noChangeArrowheads="1"/>
          </p:cNvSpPr>
          <p:nvPr/>
        </p:nvSpPr>
        <p:spPr bwMode="auto">
          <a:xfrm>
            <a:off x="-49213" y="-30163"/>
            <a:ext cx="8458201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Mapping the Cosmic Distribution of </a:t>
            </a:r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4075" y="23002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5163" y="23002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30688" y="2286000"/>
            <a:ext cx="50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00988" y="2300288"/>
            <a:ext cx="508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4088" y="5475288"/>
            <a:ext cx="3749675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73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7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7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34" grpId="0"/>
      <p:bldP spid="1173535" grpId="0"/>
      <p:bldP spid="1173536" grpId="0"/>
      <p:bldP spid="11735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838200"/>
          </a:xfrm>
        </p:spPr>
        <p:txBody>
          <a:bodyPr/>
          <a:lstStyle/>
          <a:p>
            <a:pPr>
              <a:defRPr/>
            </a:pPr>
            <a:r>
              <a:rPr lang="en-US" sz="2400" b="1" i="1">
                <a:ea typeface="+mj-ea"/>
                <a:cs typeface="+mj-cs"/>
              </a:rPr>
              <a:t>21cm Tomography of Ionized Bubbles During Reionization is like</a:t>
            </a:r>
            <a:r>
              <a:rPr lang="en-US" sz="4000">
                <a:ea typeface="+mj-ea"/>
                <a:cs typeface="+mj-cs"/>
              </a:rPr>
              <a:t> </a:t>
            </a: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Slicing Swiss Cheese</a:t>
            </a:r>
          </a:p>
        </p:txBody>
      </p:sp>
      <p:sp>
        <p:nvSpPr>
          <p:cNvPr id="55299" name="Line 5"/>
          <p:cNvSpPr>
            <a:spLocks noChangeShapeType="1"/>
          </p:cNvSpPr>
          <p:nvPr/>
        </p:nvSpPr>
        <p:spPr bwMode="auto">
          <a:xfrm flipH="1" flipV="1">
            <a:off x="2209800" y="4648200"/>
            <a:ext cx="533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Line 6"/>
          <p:cNvSpPr>
            <a:spLocks noChangeShapeType="1"/>
          </p:cNvSpPr>
          <p:nvPr/>
        </p:nvSpPr>
        <p:spPr bwMode="auto">
          <a:xfrm flipH="1" flipV="1">
            <a:off x="2209800" y="2133600"/>
            <a:ext cx="533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1" name="Line 7"/>
          <p:cNvSpPr>
            <a:spLocks noChangeShapeType="1"/>
          </p:cNvSpPr>
          <p:nvPr/>
        </p:nvSpPr>
        <p:spPr bwMode="auto">
          <a:xfrm>
            <a:off x="2200275" y="2133600"/>
            <a:ext cx="0" cy="25146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Line 8"/>
          <p:cNvSpPr>
            <a:spLocks noChangeShapeType="1"/>
          </p:cNvSpPr>
          <p:nvPr/>
        </p:nvSpPr>
        <p:spPr bwMode="auto">
          <a:xfrm>
            <a:off x="2209800" y="2133600"/>
            <a:ext cx="44958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3" name="Line 9"/>
          <p:cNvSpPr>
            <a:spLocks noChangeShapeType="1"/>
          </p:cNvSpPr>
          <p:nvPr/>
        </p:nvSpPr>
        <p:spPr bwMode="auto">
          <a:xfrm flipH="1" flipV="1">
            <a:off x="6705600" y="2133600"/>
            <a:ext cx="533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4" name="Line 23"/>
          <p:cNvSpPr>
            <a:spLocks noChangeShapeType="1"/>
          </p:cNvSpPr>
          <p:nvPr/>
        </p:nvSpPr>
        <p:spPr bwMode="auto">
          <a:xfrm>
            <a:off x="2514600" y="1600200"/>
            <a:ext cx="762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5" name="Text Box 30"/>
          <p:cNvSpPr txBox="1">
            <a:spLocks noChangeArrowheads="1"/>
          </p:cNvSpPr>
          <p:nvPr/>
        </p:nvSpPr>
        <p:spPr bwMode="auto">
          <a:xfrm>
            <a:off x="3067050" y="5821363"/>
            <a:ext cx="4781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Observed wavelength</a:t>
            </a:r>
            <a:r>
              <a:rPr lang="en-US" sz="2400">
                <a:sym typeface="Wingdings" charset="2"/>
              </a:rPr>
              <a:t> </a:t>
            </a:r>
            <a:r>
              <a:rPr lang="en-US" sz="2400"/>
              <a:t>distance</a:t>
            </a:r>
          </a:p>
        </p:txBody>
      </p:sp>
      <p:sp>
        <p:nvSpPr>
          <p:cNvPr id="55306" name="Line 33"/>
          <p:cNvSpPr>
            <a:spLocks noChangeShapeType="1"/>
          </p:cNvSpPr>
          <p:nvPr/>
        </p:nvSpPr>
        <p:spPr bwMode="auto">
          <a:xfrm>
            <a:off x="3733800" y="5715000"/>
            <a:ext cx="2781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7" name="AutoShape 36"/>
          <p:cNvSpPr>
            <a:spLocks noChangeArrowheads="1"/>
          </p:cNvSpPr>
          <p:nvPr/>
        </p:nvSpPr>
        <p:spPr bwMode="auto">
          <a:xfrm rot="-5400000">
            <a:off x="3044031" y="896144"/>
            <a:ext cx="3503613" cy="5648325"/>
          </a:xfrm>
          <a:prstGeom prst="cube">
            <a:avLst>
              <a:gd name="adj" fmla="val 25000"/>
            </a:avLst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8" name="Oval 37"/>
          <p:cNvSpPr>
            <a:spLocks noChangeArrowheads="1"/>
          </p:cNvSpPr>
          <p:nvPr/>
        </p:nvSpPr>
        <p:spPr bwMode="auto">
          <a:xfrm>
            <a:off x="4838700" y="316865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9" name="Oval 38"/>
          <p:cNvSpPr>
            <a:spLocks noChangeArrowheads="1"/>
          </p:cNvSpPr>
          <p:nvPr/>
        </p:nvSpPr>
        <p:spPr bwMode="auto">
          <a:xfrm>
            <a:off x="5772150" y="396875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0" name="Oval 39"/>
          <p:cNvSpPr>
            <a:spLocks noChangeArrowheads="1"/>
          </p:cNvSpPr>
          <p:nvPr/>
        </p:nvSpPr>
        <p:spPr bwMode="auto">
          <a:xfrm>
            <a:off x="5029200" y="480060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1" name="Oval 40"/>
          <p:cNvSpPr>
            <a:spLocks noChangeArrowheads="1"/>
          </p:cNvSpPr>
          <p:nvPr/>
        </p:nvSpPr>
        <p:spPr bwMode="auto">
          <a:xfrm>
            <a:off x="4267200" y="396875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2" name="Oval 41"/>
          <p:cNvSpPr>
            <a:spLocks noChangeArrowheads="1"/>
          </p:cNvSpPr>
          <p:nvPr/>
        </p:nvSpPr>
        <p:spPr bwMode="auto">
          <a:xfrm>
            <a:off x="3009900" y="3282950"/>
            <a:ext cx="685800" cy="6858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7146" name="Text Box 42"/>
          <p:cNvSpPr txBox="1">
            <a:spLocks noChangeArrowheads="1"/>
          </p:cNvSpPr>
          <p:nvPr/>
        </p:nvSpPr>
        <p:spPr bwMode="auto">
          <a:xfrm>
            <a:off x="3009900" y="3435350"/>
            <a:ext cx="685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H II</a:t>
            </a:r>
          </a:p>
        </p:txBody>
      </p:sp>
      <p:sp>
        <p:nvSpPr>
          <p:cNvPr id="687147" name="Text Box 43"/>
          <p:cNvSpPr txBox="1">
            <a:spLocks noChangeArrowheads="1"/>
          </p:cNvSpPr>
          <p:nvPr/>
        </p:nvSpPr>
        <p:spPr bwMode="auto">
          <a:xfrm>
            <a:off x="6762750" y="3517900"/>
            <a:ext cx="571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 I</a:t>
            </a:r>
          </a:p>
        </p:txBody>
      </p:sp>
      <p:sp>
        <p:nvSpPr>
          <p:cNvPr id="55315" name="Oval 44"/>
          <p:cNvSpPr>
            <a:spLocks noChangeArrowheads="1"/>
          </p:cNvSpPr>
          <p:nvPr/>
        </p:nvSpPr>
        <p:spPr bwMode="auto">
          <a:xfrm>
            <a:off x="5905500" y="304800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6" name="Line 45"/>
          <p:cNvSpPr>
            <a:spLocks noChangeShapeType="1"/>
          </p:cNvSpPr>
          <p:nvPr/>
        </p:nvSpPr>
        <p:spPr bwMode="auto">
          <a:xfrm>
            <a:off x="3695700" y="3048000"/>
            <a:ext cx="0" cy="242411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7" name="Line 46"/>
          <p:cNvSpPr>
            <a:spLocks noChangeShapeType="1"/>
          </p:cNvSpPr>
          <p:nvPr/>
        </p:nvSpPr>
        <p:spPr bwMode="auto">
          <a:xfrm>
            <a:off x="3009900" y="2819400"/>
            <a:ext cx="0" cy="265271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8" name="Line 47"/>
          <p:cNvSpPr>
            <a:spLocks noChangeShapeType="1"/>
          </p:cNvSpPr>
          <p:nvPr/>
        </p:nvSpPr>
        <p:spPr bwMode="auto">
          <a:xfrm>
            <a:off x="2209800" y="1968500"/>
            <a:ext cx="800100" cy="850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9" name="Rectangle 48"/>
          <p:cNvSpPr>
            <a:spLocks noChangeArrowheads="1"/>
          </p:cNvSpPr>
          <p:nvPr/>
        </p:nvSpPr>
        <p:spPr bwMode="auto">
          <a:xfrm rot="2700000">
            <a:off x="2190750" y="2343150"/>
            <a:ext cx="2628900" cy="4572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0" name="Freeform 49"/>
          <p:cNvSpPr>
            <a:spLocks/>
          </p:cNvSpPr>
          <p:nvPr/>
        </p:nvSpPr>
        <p:spPr bwMode="auto">
          <a:xfrm>
            <a:off x="2514600" y="1847850"/>
            <a:ext cx="1790700" cy="1854200"/>
          </a:xfrm>
          <a:custGeom>
            <a:avLst/>
            <a:gdLst>
              <a:gd name="T0" fmla="*/ 0 w 1128"/>
              <a:gd name="T1" fmla="*/ 2147483647 h 1168"/>
              <a:gd name="T2" fmla="*/ 2147483647 w 1128"/>
              <a:gd name="T3" fmla="*/ 2147483647 h 1168"/>
              <a:gd name="T4" fmla="*/ 2147483647 w 1128"/>
              <a:gd name="T5" fmla="*/ 2147483647 h 1168"/>
              <a:gd name="T6" fmla="*/ 2147483647 w 1128"/>
              <a:gd name="T7" fmla="*/ 2147483647 h 1168"/>
              <a:gd name="T8" fmla="*/ 2147483647 w 1128"/>
              <a:gd name="T9" fmla="*/ 2147483647 h 1168"/>
              <a:gd name="T10" fmla="*/ 2147483647 w 1128"/>
              <a:gd name="T11" fmla="*/ 2147483647 h 1168"/>
              <a:gd name="T12" fmla="*/ 2147483647 w 1128"/>
              <a:gd name="T13" fmla="*/ 2147483647 h 1168"/>
              <a:gd name="T14" fmla="*/ 2147483647 w 1128"/>
              <a:gd name="T15" fmla="*/ 2147483647 h 1168"/>
              <a:gd name="T16" fmla="*/ 2147483647 w 1128"/>
              <a:gd name="T17" fmla="*/ 2147483647 h 1168"/>
              <a:gd name="T18" fmla="*/ 2147483647 w 1128"/>
              <a:gd name="T19" fmla="*/ 2147483647 h 1168"/>
              <a:gd name="T20" fmla="*/ 2147483647 w 1128"/>
              <a:gd name="T21" fmla="*/ 2147483647 h 1168"/>
              <a:gd name="T22" fmla="*/ 2147483647 w 1128"/>
              <a:gd name="T23" fmla="*/ 2147483647 h 1168"/>
              <a:gd name="T24" fmla="*/ 2147483647 w 1128"/>
              <a:gd name="T25" fmla="*/ 2147483647 h 1168"/>
              <a:gd name="T26" fmla="*/ 2147483647 w 1128"/>
              <a:gd name="T27" fmla="*/ 2147483647 h 1168"/>
              <a:gd name="T28" fmla="*/ 2147483647 w 1128"/>
              <a:gd name="T29" fmla="*/ 2147483647 h 1168"/>
              <a:gd name="T30" fmla="*/ 2147483647 w 1128"/>
              <a:gd name="T31" fmla="*/ 2147483647 h 1168"/>
              <a:gd name="T32" fmla="*/ 2147483647 w 1128"/>
              <a:gd name="T33" fmla="*/ 2147483647 h 1168"/>
              <a:gd name="T34" fmla="*/ 2147483647 w 1128"/>
              <a:gd name="T35" fmla="*/ 2147483647 h 1168"/>
              <a:gd name="T36" fmla="*/ 2147483647 w 1128"/>
              <a:gd name="T37" fmla="*/ 2147483647 h 1168"/>
              <a:gd name="T38" fmla="*/ 2147483647 w 1128"/>
              <a:gd name="T39" fmla="*/ 2147483647 h 1168"/>
              <a:gd name="T40" fmla="*/ 2147483647 w 1128"/>
              <a:gd name="T41" fmla="*/ 2147483647 h 1168"/>
              <a:gd name="T42" fmla="*/ 2147483647 w 1128"/>
              <a:gd name="T43" fmla="*/ 2147483647 h 1168"/>
              <a:gd name="T44" fmla="*/ 2147483647 w 1128"/>
              <a:gd name="T45" fmla="*/ 2147483647 h 1168"/>
              <a:gd name="T46" fmla="*/ 2147483647 w 1128"/>
              <a:gd name="T47" fmla="*/ 2147483647 h 1168"/>
              <a:gd name="T48" fmla="*/ 2147483647 w 1128"/>
              <a:gd name="T49" fmla="*/ 2147483647 h 1168"/>
              <a:gd name="T50" fmla="*/ 2147483647 w 1128"/>
              <a:gd name="T51" fmla="*/ 2147483647 h 1168"/>
              <a:gd name="T52" fmla="*/ 2147483647 w 1128"/>
              <a:gd name="T53" fmla="*/ 2147483647 h 116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28"/>
              <a:gd name="T82" fmla="*/ 0 h 1168"/>
              <a:gd name="T83" fmla="*/ 1128 w 1128"/>
              <a:gd name="T84" fmla="*/ 1168 h 116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28" h="1168">
                <a:moveTo>
                  <a:pt x="0" y="16"/>
                </a:moveTo>
                <a:cubicBezTo>
                  <a:pt x="20" y="8"/>
                  <a:pt x="40" y="0"/>
                  <a:pt x="48" y="16"/>
                </a:cubicBezTo>
                <a:cubicBezTo>
                  <a:pt x="56" y="32"/>
                  <a:pt x="32" y="96"/>
                  <a:pt x="48" y="112"/>
                </a:cubicBezTo>
                <a:cubicBezTo>
                  <a:pt x="64" y="128"/>
                  <a:pt x="128" y="96"/>
                  <a:pt x="144" y="112"/>
                </a:cubicBezTo>
                <a:cubicBezTo>
                  <a:pt x="160" y="128"/>
                  <a:pt x="128" y="192"/>
                  <a:pt x="144" y="208"/>
                </a:cubicBezTo>
                <a:cubicBezTo>
                  <a:pt x="160" y="224"/>
                  <a:pt x="224" y="200"/>
                  <a:pt x="240" y="208"/>
                </a:cubicBezTo>
                <a:cubicBezTo>
                  <a:pt x="256" y="216"/>
                  <a:pt x="240" y="240"/>
                  <a:pt x="240" y="256"/>
                </a:cubicBezTo>
                <a:cubicBezTo>
                  <a:pt x="240" y="272"/>
                  <a:pt x="224" y="296"/>
                  <a:pt x="240" y="304"/>
                </a:cubicBezTo>
                <a:cubicBezTo>
                  <a:pt x="256" y="312"/>
                  <a:pt x="320" y="288"/>
                  <a:pt x="336" y="304"/>
                </a:cubicBezTo>
                <a:cubicBezTo>
                  <a:pt x="352" y="320"/>
                  <a:pt x="320" y="384"/>
                  <a:pt x="336" y="400"/>
                </a:cubicBezTo>
                <a:cubicBezTo>
                  <a:pt x="352" y="416"/>
                  <a:pt x="416" y="384"/>
                  <a:pt x="432" y="400"/>
                </a:cubicBezTo>
                <a:cubicBezTo>
                  <a:pt x="448" y="416"/>
                  <a:pt x="416" y="480"/>
                  <a:pt x="432" y="496"/>
                </a:cubicBezTo>
                <a:cubicBezTo>
                  <a:pt x="448" y="512"/>
                  <a:pt x="512" y="480"/>
                  <a:pt x="528" y="496"/>
                </a:cubicBezTo>
                <a:cubicBezTo>
                  <a:pt x="544" y="512"/>
                  <a:pt x="512" y="576"/>
                  <a:pt x="528" y="592"/>
                </a:cubicBezTo>
                <a:cubicBezTo>
                  <a:pt x="544" y="608"/>
                  <a:pt x="608" y="584"/>
                  <a:pt x="624" y="592"/>
                </a:cubicBezTo>
                <a:cubicBezTo>
                  <a:pt x="640" y="600"/>
                  <a:pt x="624" y="624"/>
                  <a:pt x="624" y="640"/>
                </a:cubicBezTo>
                <a:cubicBezTo>
                  <a:pt x="624" y="656"/>
                  <a:pt x="608" y="680"/>
                  <a:pt x="624" y="688"/>
                </a:cubicBezTo>
                <a:cubicBezTo>
                  <a:pt x="640" y="696"/>
                  <a:pt x="704" y="672"/>
                  <a:pt x="720" y="688"/>
                </a:cubicBezTo>
                <a:cubicBezTo>
                  <a:pt x="736" y="704"/>
                  <a:pt x="704" y="768"/>
                  <a:pt x="720" y="784"/>
                </a:cubicBezTo>
                <a:cubicBezTo>
                  <a:pt x="736" y="800"/>
                  <a:pt x="800" y="768"/>
                  <a:pt x="816" y="784"/>
                </a:cubicBezTo>
                <a:cubicBezTo>
                  <a:pt x="832" y="800"/>
                  <a:pt x="800" y="864"/>
                  <a:pt x="816" y="880"/>
                </a:cubicBezTo>
                <a:cubicBezTo>
                  <a:pt x="832" y="896"/>
                  <a:pt x="896" y="864"/>
                  <a:pt x="912" y="880"/>
                </a:cubicBezTo>
                <a:cubicBezTo>
                  <a:pt x="928" y="896"/>
                  <a:pt x="896" y="968"/>
                  <a:pt x="912" y="976"/>
                </a:cubicBezTo>
                <a:cubicBezTo>
                  <a:pt x="928" y="984"/>
                  <a:pt x="1000" y="912"/>
                  <a:pt x="1008" y="928"/>
                </a:cubicBezTo>
                <a:cubicBezTo>
                  <a:pt x="1016" y="944"/>
                  <a:pt x="944" y="1048"/>
                  <a:pt x="960" y="1072"/>
                </a:cubicBezTo>
                <a:cubicBezTo>
                  <a:pt x="976" y="1096"/>
                  <a:pt x="1080" y="1056"/>
                  <a:pt x="1104" y="1072"/>
                </a:cubicBezTo>
                <a:cubicBezTo>
                  <a:pt x="1128" y="1088"/>
                  <a:pt x="1116" y="1128"/>
                  <a:pt x="1104" y="1168"/>
                </a:cubicBezTo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0000"/>
              </a:gs>
            </a:gsLst>
            <a:path path="rect">
              <a:fillToRect r="100000" b="100000"/>
            </a:path>
          </a:gra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1" name="Rectangle 50"/>
          <p:cNvSpPr>
            <a:spLocks noChangeArrowheads="1"/>
          </p:cNvSpPr>
          <p:nvPr/>
        </p:nvSpPr>
        <p:spPr bwMode="auto">
          <a:xfrm rot="-2700000">
            <a:off x="2200275" y="1054100"/>
            <a:ext cx="620713" cy="1039813"/>
          </a:xfrm>
          <a:prstGeom prst="rect">
            <a:avLst/>
          </a:prstGeom>
          <a:gradFill rotWithShape="1">
            <a:gsLst>
              <a:gs pos="0">
                <a:srgbClr val="471800"/>
              </a:gs>
              <a:gs pos="50000">
                <a:srgbClr val="993300"/>
              </a:gs>
              <a:gs pos="100000">
                <a:srgbClr val="4718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2" name="Oval 51"/>
          <p:cNvSpPr>
            <a:spLocks noChangeArrowheads="1"/>
          </p:cNvSpPr>
          <p:nvPr/>
        </p:nvSpPr>
        <p:spPr bwMode="auto">
          <a:xfrm>
            <a:off x="2514600" y="3200400"/>
            <a:ext cx="76200" cy="6858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3" name="Oval 52"/>
          <p:cNvSpPr>
            <a:spLocks noChangeArrowheads="1"/>
          </p:cNvSpPr>
          <p:nvPr/>
        </p:nvSpPr>
        <p:spPr bwMode="auto">
          <a:xfrm>
            <a:off x="2514600" y="4229100"/>
            <a:ext cx="762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4" name="Oval 53"/>
          <p:cNvSpPr>
            <a:spLocks noChangeArrowheads="1"/>
          </p:cNvSpPr>
          <p:nvPr/>
        </p:nvSpPr>
        <p:spPr bwMode="auto">
          <a:xfrm>
            <a:off x="4267200" y="2362200"/>
            <a:ext cx="571500" cy="152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5" name="Oval 54"/>
          <p:cNvSpPr>
            <a:spLocks noChangeArrowheads="1"/>
          </p:cNvSpPr>
          <p:nvPr/>
        </p:nvSpPr>
        <p:spPr bwMode="auto">
          <a:xfrm>
            <a:off x="5600700" y="2362200"/>
            <a:ext cx="457200" cy="152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26" name="Oval 55"/>
          <p:cNvSpPr>
            <a:spLocks noChangeArrowheads="1"/>
          </p:cNvSpPr>
          <p:nvPr/>
        </p:nvSpPr>
        <p:spPr bwMode="auto">
          <a:xfrm>
            <a:off x="6477000" y="464820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27" name="Picture 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3425" y="6278563"/>
            <a:ext cx="24987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49872" t="7590" r="2650" b="30435"/>
          <a:stretch>
            <a:fillRect/>
          </a:stretch>
        </p:blipFill>
        <p:spPr bwMode="auto">
          <a:xfrm>
            <a:off x="-152400" y="609600"/>
            <a:ext cx="3308350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 l="2650" t="7590" r="8148" b="30359"/>
          <a:stretch>
            <a:fillRect/>
          </a:stretch>
        </p:blipFill>
        <p:spPr bwMode="auto">
          <a:xfrm>
            <a:off x="3155950" y="609600"/>
            <a:ext cx="6234113" cy="5610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88868" name="Text Box 4"/>
          <p:cNvSpPr txBox="1">
            <a:spLocks noChangeArrowheads="1"/>
          </p:cNvSpPr>
          <p:nvPr/>
        </p:nvSpPr>
        <p:spPr bwMode="auto">
          <a:xfrm>
            <a:off x="609600" y="0"/>
            <a:ext cx="8001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808080"/>
                  </a:outerShdw>
                </a:effectLst>
              </a:rPr>
              <a:t>21cm Mapping of Cosmic History in the 21</a:t>
            </a:r>
            <a:r>
              <a:rPr lang="en-US" sz="2800" baseline="30000">
                <a:effectLst>
                  <a:outerShdw blurRad="38100" dist="38100" dir="2700000" algn="tl">
                    <a:srgbClr val="808080"/>
                  </a:outerShdw>
                </a:effectLst>
              </a:rPr>
              <a:t>st</a:t>
            </a:r>
            <a:r>
              <a:rPr lang="en-US" sz="2800">
                <a:effectLst>
                  <a:outerShdw blurRad="38100" dist="38100" dir="2700000" algn="tl">
                    <a:srgbClr val="808080"/>
                  </a:outerShdw>
                </a:effectLst>
              </a:rPr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0" y="0"/>
          <a:ext cx="9144000" cy="3990975"/>
        </p:xfrm>
        <a:graphic>
          <a:graphicData uri="http://schemas.openxmlformats.org/presentationml/2006/ole">
            <p:oleObj spid="_x0000_s57346" name="Photo Editor Photo" r:id="rId3" imgW="17847619" imgH="7790476" progId="">
              <p:embed/>
            </p:oleObj>
          </a:graphicData>
        </a:graphic>
      </p:graphicFrame>
      <p:pic>
        <p:nvPicPr>
          <p:cNvPr id="5734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3990975"/>
            <a:ext cx="6375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6629400" y="6391275"/>
            <a:ext cx="3124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Pritchard &amp; Loeb 2012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057400" y="6488483"/>
            <a:ext cx="2076450" cy="27109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54000" y="6499062"/>
            <a:ext cx="1524001" cy="260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/>
          <a:srcRect l="9857" t="11095" r="9570" b="59915"/>
          <a:stretch>
            <a:fillRect/>
          </a:stretch>
        </p:blipFill>
        <p:spPr bwMode="auto">
          <a:xfrm>
            <a:off x="304800" y="1571625"/>
            <a:ext cx="8629650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2743200" y="4662488"/>
            <a:ext cx="1371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absorption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1219200" y="3868738"/>
            <a:ext cx="1371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emission</a:t>
            </a: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2590800" y="2940050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ionization fraction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1905000" y="1735138"/>
            <a:ext cx="1676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temperatures</a:t>
            </a:r>
          </a:p>
        </p:txBody>
      </p:sp>
      <p:sp>
        <p:nvSpPr>
          <p:cNvPr id="62471" name="Text Box 13"/>
          <p:cNvSpPr txBox="1">
            <a:spLocks noChangeArrowheads="1"/>
          </p:cNvSpPr>
          <p:nvPr/>
        </p:nvSpPr>
        <p:spPr bwMode="auto">
          <a:xfrm>
            <a:off x="2743200" y="6124575"/>
            <a:ext cx="41529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(Pritchard &amp; Loeb, Phys. Rev. D, 2008)</a:t>
            </a:r>
          </a:p>
        </p:txBody>
      </p:sp>
      <p:sp>
        <p:nvSpPr>
          <p:cNvPr id="62472" name="Text Box 16"/>
          <p:cNvSpPr txBox="1">
            <a:spLocks noChangeArrowheads="1"/>
          </p:cNvSpPr>
          <p:nvPr/>
        </p:nvSpPr>
        <p:spPr bwMode="auto">
          <a:xfrm>
            <a:off x="628650" y="303213"/>
            <a:ext cx="83058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21-cm Tomography throughout Cosmic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600" b="1" i="1" dirty="0" smtClean="0"/>
              <a:t>Cosmological Evolution of the 21-cm Signal</a:t>
            </a:r>
            <a:endParaRPr lang="en-US" sz="3600" b="1" i="1" dirty="0"/>
          </a:p>
        </p:txBody>
      </p:sp>
      <p:pic>
        <p:nvPicPr>
          <p:cNvPr id="4" name="delT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599" y="1295400"/>
            <a:ext cx="8734373" cy="4191000"/>
          </a:xfrm>
        </p:spPr>
      </p:pic>
      <p:sp>
        <p:nvSpPr>
          <p:cNvPr id="5" name="TextBox 4"/>
          <p:cNvSpPr txBox="1"/>
          <p:nvPr/>
        </p:nvSpPr>
        <p:spPr>
          <a:xfrm>
            <a:off x="2971800" y="6096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Mesinger</a:t>
            </a:r>
            <a:r>
              <a:rPr lang="en-US" dirty="0" smtClean="0"/>
              <a:t>, </a:t>
            </a:r>
            <a:r>
              <a:rPr lang="en-US" dirty="0" err="1" smtClean="0"/>
              <a:t>Furlanetto</a:t>
            </a:r>
            <a:r>
              <a:rPr lang="en-US" dirty="0" smtClean="0"/>
              <a:t>, &amp; </a:t>
            </a:r>
            <a:r>
              <a:rPr lang="en-US" dirty="0" err="1" smtClean="0"/>
              <a:t>Cen</a:t>
            </a:r>
            <a:r>
              <a:rPr lang="en-US" dirty="0" smtClean="0"/>
              <a:t> (2011)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1" i="1" u="sng" smtClean="0"/>
              <a:t>Line-of-Sight Anisotropy of 21cm Flux Fluctuations</a:t>
            </a:r>
          </a:p>
        </p:txBody>
      </p:sp>
      <p:sp>
        <p:nvSpPr>
          <p:cNvPr id="63491" name="Oval 4"/>
          <p:cNvSpPr>
            <a:spLocks noChangeArrowheads="1"/>
          </p:cNvSpPr>
          <p:nvPr/>
        </p:nvSpPr>
        <p:spPr bwMode="auto">
          <a:xfrm>
            <a:off x="6934200" y="762000"/>
            <a:ext cx="1295400" cy="1219200"/>
          </a:xfrm>
          <a:prstGeom prst="ellipse">
            <a:avLst/>
          </a:prstGeom>
          <a:solidFill>
            <a:srgbClr val="FF66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6"/>
          <p:cNvSpPr>
            <a:spLocks noChangeShapeType="1"/>
          </p:cNvSpPr>
          <p:nvPr/>
        </p:nvSpPr>
        <p:spPr bwMode="auto">
          <a:xfrm flipV="1">
            <a:off x="6629400" y="1752600"/>
            <a:ext cx="381000" cy="228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7"/>
          <p:cNvSpPr>
            <a:spLocks noChangeShapeType="1"/>
          </p:cNvSpPr>
          <p:nvPr/>
        </p:nvSpPr>
        <p:spPr bwMode="auto">
          <a:xfrm flipV="1">
            <a:off x="6629400" y="1352550"/>
            <a:ext cx="304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4" name="Line 8"/>
          <p:cNvSpPr>
            <a:spLocks noChangeShapeType="1"/>
          </p:cNvSpPr>
          <p:nvPr/>
        </p:nvSpPr>
        <p:spPr bwMode="auto">
          <a:xfrm flipV="1">
            <a:off x="7086600" y="1981200"/>
            <a:ext cx="152400" cy="304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5" name="Line 9"/>
          <p:cNvSpPr>
            <a:spLocks noChangeShapeType="1"/>
          </p:cNvSpPr>
          <p:nvPr/>
        </p:nvSpPr>
        <p:spPr bwMode="auto">
          <a:xfrm>
            <a:off x="6629400" y="914400"/>
            <a:ext cx="304800" cy="76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6" name="Line 10"/>
          <p:cNvSpPr>
            <a:spLocks noChangeShapeType="1"/>
          </p:cNvSpPr>
          <p:nvPr/>
        </p:nvSpPr>
        <p:spPr bwMode="auto">
          <a:xfrm flipH="1">
            <a:off x="8229600" y="1066800"/>
            <a:ext cx="228600" cy="1333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7" name="Line 11"/>
          <p:cNvSpPr>
            <a:spLocks noChangeShapeType="1"/>
          </p:cNvSpPr>
          <p:nvPr/>
        </p:nvSpPr>
        <p:spPr bwMode="auto">
          <a:xfrm flipV="1">
            <a:off x="7610475" y="2133600"/>
            <a:ext cx="0" cy="2952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8" name="Line 12"/>
          <p:cNvSpPr>
            <a:spLocks noChangeShapeType="1"/>
          </p:cNvSpPr>
          <p:nvPr/>
        </p:nvSpPr>
        <p:spPr bwMode="auto">
          <a:xfrm flipH="1" flipV="1">
            <a:off x="8048625" y="1981200"/>
            <a:ext cx="180975" cy="152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9" name="Line 13"/>
          <p:cNvSpPr>
            <a:spLocks noChangeShapeType="1"/>
          </p:cNvSpPr>
          <p:nvPr/>
        </p:nvSpPr>
        <p:spPr bwMode="auto">
          <a:xfrm flipH="1" flipV="1">
            <a:off x="8229600" y="1676400"/>
            <a:ext cx="228600" cy="152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50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150" y="2138363"/>
            <a:ext cx="371475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50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0763" y="4257675"/>
            <a:ext cx="4562475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502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5019675"/>
            <a:ext cx="4048125" cy="447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503" name="Text Box 18"/>
          <p:cNvSpPr txBox="1">
            <a:spLocks noChangeArrowheads="1"/>
          </p:cNvSpPr>
          <p:nvPr/>
        </p:nvSpPr>
        <p:spPr bwMode="auto">
          <a:xfrm>
            <a:off x="1600200" y="6173788"/>
            <a:ext cx="7543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3504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668963"/>
            <a:ext cx="3514725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0" name="Text Box 20"/>
          <p:cNvSpPr txBox="1">
            <a:spLocks noChangeArrowheads="1"/>
          </p:cNvSpPr>
          <p:nvPr/>
        </p:nvSpPr>
        <p:spPr bwMode="auto">
          <a:xfrm>
            <a:off x="3938588" y="5668963"/>
            <a:ext cx="5095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terms allow separation of powers</a:t>
            </a:r>
          </a:p>
        </p:txBody>
      </p:sp>
      <p:sp>
        <p:nvSpPr>
          <p:cNvPr id="63506" name="Text Box 21"/>
          <p:cNvSpPr txBox="1">
            <a:spLocks noChangeArrowheads="1"/>
          </p:cNvSpPr>
          <p:nvPr/>
        </p:nvSpPr>
        <p:spPr bwMode="auto">
          <a:xfrm>
            <a:off x="1866900" y="6356350"/>
            <a:ext cx="58102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Barkana &amp; Loeb 2004; see also Bharadwaj &amp; Ali 2004</a:t>
            </a:r>
          </a:p>
        </p:txBody>
      </p:sp>
      <p:sp>
        <p:nvSpPr>
          <p:cNvPr id="1198102" name="Text Box 22"/>
          <p:cNvSpPr txBox="1">
            <a:spLocks noChangeArrowheads="1"/>
          </p:cNvSpPr>
          <p:nvPr/>
        </p:nvSpPr>
        <p:spPr bwMode="auto">
          <a:xfrm>
            <a:off x="0" y="1981200"/>
            <a:ext cx="3200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Peculiar velocity changes </a:t>
            </a:r>
          </a:p>
        </p:txBody>
      </p:sp>
      <p:sp>
        <p:nvSpPr>
          <p:cNvPr id="1198103" name="Text Box 23"/>
          <p:cNvSpPr txBox="1">
            <a:spLocks noChangeArrowheads="1"/>
          </p:cNvSpPr>
          <p:nvPr/>
        </p:nvSpPr>
        <p:spPr bwMode="auto">
          <a:xfrm>
            <a:off x="914400" y="2895600"/>
            <a:ext cx="55721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Wingdings" charset="2"/>
              </a:rPr>
              <a:t> Power spectrum is not isotropic   (“Kaiser effect”)</a:t>
            </a:r>
            <a:endParaRPr lang="en-US"/>
          </a:p>
        </p:txBody>
      </p:sp>
      <p:pic>
        <p:nvPicPr>
          <p:cNvPr id="63509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5338" y="1822450"/>
            <a:ext cx="1362075" cy="319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510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5338" y="2133600"/>
            <a:ext cx="1462087" cy="37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7" name="Line 27"/>
          <p:cNvSpPr>
            <a:spLocks noChangeShapeType="1"/>
          </p:cNvSpPr>
          <p:nvPr/>
        </p:nvSpPr>
        <p:spPr bwMode="auto">
          <a:xfrm flipV="1">
            <a:off x="7467600" y="2667000"/>
            <a:ext cx="0" cy="12446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08" name="Line 28"/>
          <p:cNvSpPr>
            <a:spLocks noChangeShapeType="1"/>
          </p:cNvSpPr>
          <p:nvPr/>
        </p:nvSpPr>
        <p:spPr bwMode="auto">
          <a:xfrm>
            <a:off x="7467600" y="3175000"/>
            <a:ext cx="762000" cy="812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513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25" y="3360738"/>
            <a:ext cx="244475" cy="44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10" name="Text Box 30"/>
          <p:cNvSpPr txBox="1">
            <a:spLocks noChangeArrowheads="1"/>
          </p:cNvSpPr>
          <p:nvPr/>
        </p:nvSpPr>
        <p:spPr bwMode="auto">
          <a:xfrm>
            <a:off x="6994525" y="3890963"/>
            <a:ext cx="990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observer</a:t>
            </a:r>
          </a:p>
        </p:txBody>
      </p:sp>
      <p:pic>
        <p:nvPicPr>
          <p:cNvPr id="63515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89825" y="2895600"/>
            <a:ext cx="373063" cy="388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516" name="Freeform 32"/>
          <p:cNvSpPr>
            <a:spLocks/>
          </p:cNvSpPr>
          <p:nvPr/>
        </p:nvSpPr>
        <p:spPr bwMode="auto">
          <a:xfrm>
            <a:off x="7543800" y="2743200"/>
            <a:ext cx="317500" cy="609600"/>
          </a:xfrm>
          <a:custGeom>
            <a:avLst/>
            <a:gdLst>
              <a:gd name="T0" fmla="*/ 0 w 200"/>
              <a:gd name="T1" fmla="*/ 0 h 384"/>
              <a:gd name="T2" fmla="*/ 2147483647 w 200"/>
              <a:gd name="T3" fmla="*/ 2147483647 h 384"/>
              <a:gd name="T4" fmla="*/ 2147483647 w 200"/>
              <a:gd name="T5" fmla="*/ 2147483647 h 384"/>
              <a:gd name="T6" fmla="*/ 2147483647 w 200"/>
              <a:gd name="T7" fmla="*/ 2147483647 h 384"/>
              <a:gd name="T8" fmla="*/ 2147483647 w 200"/>
              <a:gd name="T9" fmla="*/ 2147483647 h 384"/>
              <a:gd name="T10" fmla="*/ 2147483647 w 200"/>
              <a:gd name="T11" fmla="*/ 2147483647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"/>
              <a:gd name="T19" fmla="*/ 0 h 384"/>
              <a:gd name="T20" fmla="*/ 200 w 200"/>
              <a:gd name="T21" fmla="*/ 384 h 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" h="384">
                <a:moveTo>
                  <a:pt x="0" y="0"/>
                </a:moveTo>
                <a:cubicBezTo>
                  <a:pt x="60" y="16"/>
                  <a:pt x="120" y="32"/>
                  <a:pt x="144" y="48"/>
                </a:cubicBezTo>
                <a:cubicBezTo>
                  <a:pt x="168" y="64"/>
                  <a:pt x="136" y="72"/>
                  <a:pt x="144" y="96"/>
                </a:cubicBezTo>
                <a:cubicBezTo>
                  <a:pt x="152" y="120"/>
                  <a:pt x="184" y="152"/>
                  <a:pt x="192" y="192"/>
                </a:cubicBezTo>
                <a:cubicBezTo>
                  <a:pt x="200" y="232"/>
                  <a:pt x="192" y="304"/>
                  <a:pt x="192" y="336"/>
                </a:cubicBezTo>
                <a:cubicBezTo>
                  <a:pt x="192" y="368"/>
                  <a:pt x="192" y="376"/>
                  <a:pt x="192" y="384"/>
                </a:cubicBezTo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517" name="Picture 3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20775" y="3581400"/>
            <a:ext cx="898525" cy="541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518" name="Picture 35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18350" y="1182688"/>
            <a:ext cx="1003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18400" y="3433763"/>
            <a:ext cx="279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0850" y="3262313"/>
            <a:ext cx="3175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57513" y="1711325"/>
            <a:ext cx="25146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1238" y="3684588"/>
            <a:ext cx="4749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3" name="Picture 40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81038" y="749300"/>
            <a:ext cx="5080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14400" y="4702175"/>
            <a:ext cx="5854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77838" y="5668963"/>
            <a:ext cx="34607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6" name="Picture 43" descr="latex-image-1.pd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585200" y="1900238"/>
            <a:ext cx="457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8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9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0" grpId="0"/>
      <p:bldP spid="1198102" grpId="0"/>
      <p:bldP spid="1198103" grpId="0"/>
      <p:bldP spid="1198107" grpId="0" animBg="1"/>
      <p:bldP spid="1198108" grpId="0" animBg="1"/>
      <p:bldP spid="11981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2133600" y="6019800"/>
            <a:ext cx="5257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(Pritchard &amp; Loeb, Phys. Rev. D, 2010)</a:t>
            </a:r>
          </a:p>
        </p:txBody>
      </p:sp>
      <p:pic>
        <p:nvPicPr>
          <p:cNvPr id="58371" name="Picture 8"/>
          <p:cNvPicPr>
            <a:picLocks noChangeAspect="1" noChangeArrowheads="1"/>
          </p:cNvPicPr>
          <p:nvPr/>
        </p:nvPicPr>
        <p:blipFill>
          <a:blip r:embed="rId2"/>
          <a:srcRect r="4774" b="629"/>
          <a:stretch>
            <a:fillRect/>
          </a:stretch>
        </p:blipFill>
        <p:spPr bwMode="auto">
          <a:xfrm>
            <a:off x="4648200" y="1219200"/>
            <a:ext cx="4495800" cy="451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37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4422775" cy="451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37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  <a:noFill/>
        </p:spPr>
        <p:txBody>
          <a:bodyPr/>
          <a:lstStyle/>
          <a:p>
            <a:r>
              <a:rPr lang="en-US" b="1" i="1"/>
              <a:t>The Global 21-cm Signal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620000" cy="876300"/>
          </a:xfrm>
        </p:spPr>
        <p:txBody>
          <a:bodyPr/>
          <a:lstStyle/>
          <a:p>
            <a:r>
              <a:rPr lang="en-US" b="1" i="1"/>
              <a:t>The EDGES Experiment</a:t>
            </a:r>
          </a:p>
        </p:txBody>
      </p:sp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246563" cy="5976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9396" name="Picture 7"/>
          <p:cNvPicPr>
            <a:picLocks noChangeAspect="1" noChangeArrowheads="1"/>
          </p:cNvPicPr>
          <p:nvPr/>
        </p:nvPicPr>
        <p:blipFill>
          <a:blip r:embed="rId3"/>
          <a:srcRect l="11478" r="8264"/>
          <a:stretch>
            <a:fillRect/>
          </a:stretch>
        </p:blipFill>
        <p:spPr bwMode="auto">
          <a:xfrm>
            <a:off x="4246563" y="914400"/>
            <a:ext cx="5000625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144000" cy="838200"/>
          </a:xfrm>
        </p:spPr>
        <p:txBody>
          <a:bodyPr/>
          <a:lstStyle/>
          <a:p>
            <a:r>
              <a:rPr lang="en-US" sz="3600" b="1" i="1" smtClean="0"/>
              <a:t>The Optimal Cosmic Time for Constraining the Initial Density Perturbations</a:t>
            </a:r>
          </a:p>
        </p:txBody>
      </p:sp>
      <p:pic>
        <p:nvPicPr>
          <p:cNvPr id="8397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1143000"/>
            <a:ext cx="44958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46738"/>
            <a:ext cx="445770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7575" y="1143000"/>
            <a:ext cx="4378325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7575" y="5646738"/>
            <a:ext cx="4378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762000"/>
            <a:ext cx="5815013" cy="5897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5486400"/>
            <a:ext cx="13906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Bowman &amp; Rogers 2010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248400" y="1858963"/>
            <a:ext cx="914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68%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248400" y="2787650"/>
            <a:ext cx="609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95%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514600" y="0"/>
            <a:ext cx="4648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Reionization Was Not Abrupt!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6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Experiments</a:t>
            </a:r>
          </a:p>
        </p:txBody>
      </p:sp>
      <p:sp>
        <p:nvSpPr>
          <p:cNvPr id="1009667" name="Text Box 3"/>
          <p:cNvSpPr txBox="1">
            <a:spLocks noChangeArrowheads="1"/>
          </p:cNvSpPr>
          <p:nvPr/>
        </p:nvSpPr>
        <p:spPr bwMode="auto">
          <a:xfrm>
            <a:off x="685800" y="1814513"/>
            <a:ext cx="4724400" cy="809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*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MWA (Murchison Wide-Field Array)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</a:rPr>
              <a:t>MIT/</a:t>
            </a:r>
            <a:r>
              <a:rPr lang="en-US" dirty="0" err="1">
                <a:solidFill>
                  <a:schemeClr val="hlink"/>
                </a:solidFill>
              </a:rPr>
              <a:t>U.Melbourne,ATNF,ANU/CfA/Raman</a:t>
            </a:r>
            <a:r>
              <a:rPr lang="en-US" dirty="0">
                <a:solidFill>
                  <a:schemeClr val="hlink"/>
                </a:solidFill>
              </a:rPr>
              <a:t> I.</a:t>
            </a:r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5638800" y="1409700"/>
          <a:ext cx="3048000" cy="4064000"/>
        </p:xfrm>
        <a:graphic>
          <a:graphicData uri="http://schemas.openxmlformats.org/presentationml/2006/ole">
            <p:oleObj spid="_x0000_s64514" name="Photo Editor Photo" r:id="rId3" imgW="5714286" imgH="7621064" progId="">
              <p:embed/>
            </p:oleObj>
          </a:graphicData>
        </a:graphic>
      </p:graphicFrame>
      <p:sp>
        <p:nvSpPr>
          <p:cNvPr id="1009669" name="Text Box 5"/>
          <p:cNvSpPr txBox="1">
            <a:spLocks noChangeArrowheads="1"/>
          </p:cNvSpPr>
          <p:nvPr/>
        </p:nvSpPr>
        <p:spPr bwMode="auto">
          <a:xfrm>
            <a:off x="685800" y="1004888"/>
            <a:ext cx="3962400" cy="809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*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LOFAR (Low-frequency Array)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</a:rPr>
              <a:t>Netherlands/Europe</a:t>
            </a:r>
          </a:p>
        </p:txBody>
      </p:sp>
      <p:sp>
        <p:nvSpPr>
          <p:cNvPr id="1009670" name="Text Box 6"/>
          <p:cNvSpPr txBox="1">
            <a:spLocks noChangeArrowheads="1"/>
          </p:cNvSpPr>
          <p:nvPr/>
        </p:nvSpPr>
        <p:spPr bwMode="auto">
          <a:xfrm>
            <a:off x="685800" y="3662363"/>
            <a:ext cx="4495800" cy="809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*21CMA (formerly known as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PAST)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</a:rPr>
              <a:t>China</a:t>
            </a:r>
          </a:p>
        </p:txBody>
      </p:sp>
      <p:sp>
        <p:nvSpPr>
          <p:cNvPr id="1009671" name="Text Box 7"/>
          <p:cNvSpPr txBox="1">
            <a:spLocks noChangeArrowheads="1"/>
          </p:cNvSpPr>
          <p:nvPr/>
        </p:nvSpPr>
        <p:spPr bwMode="auto">
          <a:xfrm>
            <a:off x="685800" y="4678363"/>
            <a:ext cx="5486400" cy="1266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*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GMRT  (Giant </a:t>
            </a:r>
            <a:r>
              <a:rPr lang="en-US" sz="20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Meterwave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Radio Telescope)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</a:rPr>
              <a:t>India/CITA</a:t>
            </a:r>
          </a:p>
          <a:p>
            <a:pPr>
              <a:spcBef>
                <a:spcPct val="50000"/>
              </a:spcBef>
              <a:defRPr/>
            </a:pPr>
            <a:endParaRPr lang="en-US" sz="20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009672" name="Text Box 8"/>
          <p:cNvSpPr txBox="1">
            <a:spLocks noChangeArrowheads="1"/>
          </p:cNvSpPr>
          <p:nvPr/>
        </p:nvSpPr>
        <p:spPr bwMode="auto">
          <a:xfrm>
            <a:off x="685800" y="2624138"/>
            <a:ext cx="3962400" cy="809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*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PAPER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</a:rPr>
              <a:t>UCB, South Africa </a:t>
            </a:r>
          </a:p>
        </p:txBody>
      </p:sp>
      <p:sp>
        <p:nvSpPr>
          <p:cNvPr id="1009673" name="Text Box 9"/>
          <p:cNvSpPr txBox="1">
            <a:spLocks noChangeArrowheads="1"/>
          </p:cNvSpPr>
          <p:nvPr/>
        </p:nvSpPr>
        <p:spPr bwMode="auto">
          <a:xfrm>
            <a:off x="685800" y="5591175"/>
            <a:ext cx="3581400" cy="1266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*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SKA (Square Kilometer Array)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</a:rPr>
              <a:t>International</a:t>
            </a:r>
          </a:p>
          <a:p>
            <a:pPr>
              <a:spcBef>
                <a:spcPct val="50000"/>
              </a:spcBef>
              <a:defRPr/>
            </a:pPr>
            <a:endParaRPr lang="en-US" sz="20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82000" cy="381000"/>
          </a:xfrm>
        </p:spPr>
        <p:txBody>
          <a:bodyPr/>
          <a:lstStyle/>
          <a:p>
            <a:r>
              <a:rPr lang="en-US" sz="4000" b="1" i="1"/>
              <a:t>Murchison Wide-Field Array:</a:t>
            </a:r>
            <a:r>
              <a:rPr lang="en-US" sz="4000"/>
              <a:t> </a:t>
            </a:r>
            <a:r>
              <a:rPr lang="en-US" sz="3200" i="1"/>
              <a:t> 21cm emission from diffuse hydrogen at z=6.5-15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462588"/>
            <a:ext cx="8915400" cy="13954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4mx4m tiles of 16 dipole antennae, 80-300MHz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128 antenna tiles with total collecting area 2000 </a:t>
            </a:r>
            <a:r>
              <a:rPr lang="en-US" sz="2800" dirty="0" err="1"/>
              <a:t>sq.m</a:t>
            </a:r>
            <a:r>
              <a:rPr lang="en-US" sz="2800" dirty="0"/>
              <a:t>. at 150MHz across a 1.5km</a:t>
            </a:r>
            <a:r>
              <a:rPr lang="en-US" sz="2800" dirty="0" smtClean="0"/>
              <a:t> radius; </a:t>
            </a:r>
            <a:r>
              <a:rPr lang="en-US" sz="2800" dirty="0"/>
              <a:t>few </a:t>
            </a:r>
            <a:r>
              <a:rPr lang="en-US" sz="2800" dirty="0" err="1"/>
              <a:t>arcmin</a:t>
            </a:r>
            <a:r>
              <a:rPr lang="en-US" sz="2800" dirty="0"/>
              <a:t> resolution</a:t>
            </a:r>
            <a:endParaRPr lang="en-US" sz="1000" dirty="0"/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/>
          <a:srcRect l="49872" t="8450" r="9229" b="44249"/>
          <a:stretch>
            <a:fillRect/>
          </a:stretch>
        </p:blipFill>
        <p:spPr bwMode="auto">
          <a:xfrm>
            <a:off x="6283325" y="1181100"/>
            <a:ext cx="2860675" cy="4281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5541" name="Picture 6" descr="m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400" y="11811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 descr="mw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990600"/>
            <a:ext cx="561340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8"/>
          <p:cNvPicPr>
            <a:picLocks noChangeAspect="1" noChangeArrowheads="1"/>
          </p:cNvPicPr>
          <p:nvPr/>
        </p:nvPicPr>
        <p:blipFill>
          <a:blip r:embed="rId5"/>
          <a:srcRect t="7471" b="21848"/>
          <a:stretch>
            <a:fillRect/>
          </a:stretch>
        </p:blipFill>
        <p:spPr bwMode="auto">
          <a:xfrm>
            <a:off x="0" y="990600"/>
            <a:ext cx="5613400" cy="4471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554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4963" y="990600"/>
            <a:ext cx="3830637" cy="4471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i="1"/>
              <a:t>Foregrounds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2024063"/>
            <a:ext cx="8199437" cy="281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3276600" y="6096000"/>
            <a:ext cx="2590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Liu &amp; Tegmark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800100"/>
          </a:xfrm>
        </p:spPr>
        <p:txBody>
          <a:bodyPr/>
          <a:lstStyle/>
          <a:p>
            <a:r>
              <a:rPr lang="en-US" sz="3600" b="1" i="1" u="sng">
                <a:solidFill>
                  <a:schemeClr val="hlink"/>
                </a:solidFill>
              </a:rPr>
              <a:t>Separating the Physics from the Astrophysics</a:t>
            </a:r>
          </a:p>
        </p:txBody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429000"/>
          </a:xfrm>
        </p:spPr>
        <p:txBody>
          <a:bodyPr/>
          <a:lstStyle/>
          <a:p>
            <a:pPr>
              <a:defRPr/>
            </a:pPr>
            <a:r>
              <a:rPr lang="en-US" b="1" i="1" u="sng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Before the first galaxies (z&gt;25):</a:t>
            </a:r>
            <a:r>
              <a:rPr lang="en-US">
                <a:ea typeface="+mn-ea"/>
                <a:cs typeface="+mn-cs"/>
              </a:rPr>
              <a:t> mapping of density fluctuations through 21cm absorption</a:t>
            </a:r>
          </a:p>
          <a:p>
            <a:pPr>
              <a:defRPr/>
            </a:pPr>
            <a:r>
              <a:rPr lang="en-US" b="1" i="1" u="sng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During reionization:</a:t>
            </a:r>
            <a:r>
              <a:rPr lang="en-US">
                <a:ea typeface="+mn-ea"/>
                <a:cs typeface="+mn-cs"/>
              </a:rPr>
              <a:t> anisotropy of the 21cm power spectrum due to peculiar velocities</a:t>
            </a:r>
          </a:p>
          <a:p>
            <a:pPr>
              <a:defRPr/>
            </a:pPr>
            <a:r>
              <a:rPr lang="en-US" b="1" i="1" u="sng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After reionization (z&lt;6):</a:t>
            </a:r>
            <a:r>
              <a:rPr lang="en-US">
                <a:ea typeface="+mn-ea"/>
                <a:cs typeface="+mn-cs"/>
              </a:rPr>
              <a:t> dense pockets of residual hydrogen (DLAs) trace large scale structure</a:t>
            </a:r>
          </a:p>
        </p:txBody>
      </p:sp>
      <p:sp>
        <p:nvSpPr>
          <p:cNvPr id="1022980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1798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u="sng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Physics:</a:t>
            </a:r>
            <a:r>
              <a:rPr lang="en-US" sz="3200" b="0"/>
              <a:t> initial conditions from inflation;             nature of dark matter and dark energy</a:t>
            </a:r>
          </a:p>
          <a:p>
            <a:pPr>
              <a:spcBef>
                <a:spcPct val="50000"/>
              </a:spcBef>
              <a:defRPr/>
            </a:pPr>
            <a:r>
              <a:rPr lang="en-US" sz="3200" u="sng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Astrophysics:</a:t>
            </a:r>
            <a:r>
              <a:rPr lang="en-US" sz="3200" b="0"/>
              <a:t> consequences of star formation</a:t>
            </a:r>
          </a:p>
        </p:txBody>
      </p:sp>
      <p:sp>
        <p:nvSpPr>
          <p:cNvPr id="1022981" name="Text Box 5"/>
          <p:cNvSpPr txBox="1">
            <a:spLocks noChangeArrowheads="1"/>
          </p:cNvSpPr>
          <p:nvPr/>
        </p:nvSpPr>
        <p:spPr bwMode="auto">
          <a:xfrm>
            <a:off x="3276600" y="2849563"/>
            <a:ext cx="29718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Three epochs: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/>
      <p:bldP spid="1022980" grpId="0"/>
      <p:bldP spid="102298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8686800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u="sng">
                <a:solidFill>
                  <a:schemeClr val="tx2"/>
                </a:solidFill>
                <a:latin typeface="Lucida Console" charset="0"/>
              </a:rPr>
              <a:t>Testing gravity:</a:t>
            </a:r>
            <a:r>
              <a:rPr lang="en-US" sz="3600">
                <a:solidFill>
                  <a:schemeClr val="tx2"/>
                </a:solidFill>
                <a:latin typeface="Lucida Console" charset="0"/>
              </a:rPr>
              <a:t> </a:t>
            </a:r>
            <a:r>
              <a:rPr lang="en-US" sz="3600" b="0" i="0">
                <a:solidFill>
                  <a:schemeClr val="tx2"/>
                </a:solidFill>
                <a:latin typeface="Lucida Console" charset="0"/>
              </a:rPr>
              <a:t>measuring the gravitational growth of perturbations on small scales (not probed so far) which are still in the linear regime at high redshifts (1&lt;z&lt;15)</a:t>
            </a:r>
          </a:p>
        </p:txBody>
      </p:sp>
      <p:sp>
        <p:nvSpPr>
          <p:cNvPr id="1174531" name="Text Box 3"/>
          <p:cNvSpPr txBox="1">
            <a:spLocks noChangeArrowheads="1"/>
          </p:cNvSpPr>
          <p:nvPr/>
        </p:nvSpPr>
        <p:spPr bwMode="auto">
          <a:xfrm>
            <a:off x="685800" y="5546725"/>
            <a:ext cx="7772400" cy="1311275"/>
          </a:xfrm>
          <a:prstGeom prst="rect">
            <a:avLst/>
          </a:prstGeom>
          <a:solidFill>
            <a:srgbClr val="003300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onsole" charset="0"/>
              </a:rPr>
              <a:t>Status:</a:t>
            </a:r>
            <a:r>
              <a:rPr lang="en-US" sz="4000">
                <a:solidFill>
                  <a:schemeClr val="hlink"/>
                </a:solidFill>
                <a:latin typeface="Lucida Console" charset="0"/>
              </a:rPr>
              <a:t> </a:t>
            </a:r>
            <a:r>
              <a:rPr lang="en-US" sz="4000" i="0">
                <a:solidFill>
                  <a:schemeClr val="hlink"/>
                </a:solidFill>
                <a:latin typeface="Lucida Console" charset="0"/>
              </a:rPr>
              <a:t>analogous to CMB research prior to COBE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5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4000" b="1" i="1" dirty="0">
                <a:solidFill>
                  <a:schemeClr val="hlink"/>
                </a:solidFill>
              </a:rPr>
              <a:t>When Was the Universe Ionized?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276600" y="6096000"/>
            <a:ext cx="2438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tx2"/>
                </a:solidFill>
              </a:rPr>
              <a:t>Zahn</a:t>
            </a:r>
            <a:r>
              <a:rPr lang="en-US" sz="2400" dirty="0" smtClean="0">
                <a:solidFill>
                  <a:schemeClr val="tx2"/>
                </a:solidFill>
              </a:rPr>
              <a:t> et al. 2012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7633442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9144000" cy="1143000"/>
          </a:xfrm>
        </p:spPr>
        <p:txBody>
          <a:bodyPr/>
          <a:lstStyle/>
          <a:p>
            <a:r>
              <a:rPr lang="en-US" sz="4000" b="1" i="1" smtClean="0">
                <a:latin typeface="Vivaldi" charset="0"/>
              </a:rPr>
              <a:t>   Intensity Mapping of Other Lines                              </a:t>
            </a:r>
            <a:r>
              <a:rPr lang="en-US" sz="3600" b="1" i="1" smtClean="0">
                <a:latin typeface="Vivaldi" charset="0"/>
              </a:rPr>
              <a:t>(without resolving individual galaxies)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1752600"/>
            <a:ext cx="6883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Galaxy surveys, Intensity Mapping and 21-cm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495300"/>
          </a:xfrm>
        </p:spPr>
        <p:txBody>
          <a:bodyPr/>
          <a:lstStyle/>
          <a:p>
            <a:r>
              <a:rPr lang="en-US" sz="3600" b="1" i="1"/>
              <a:t>Other Emission Lines from Galaxies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6325" y="533400"/>
            <a:ext cx="4257675" cy="632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49657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200" dirty="0" smtClean="0"/>
              <a:t>The Optimal Cosmic Epoch for Precision Cosmology </a:t>
            </a:r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1700"/>
            <a:ext cx="4529138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64175"/>
            <a:ext cx="44386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8650" y="901700"/>
            <a:ext cx="470535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9138" y="5394325"/>
            <a:ext cx="46148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62600" y="1600200"/>
            <a:ext cx="2438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best constraints on the cosmological initial conditions can be obtained during the epoch of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reionization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at z~10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4000"/>
              <a:t>Herschel Spectra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772400" cy="6156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2238"/>
            <a:ext cx="8420100" cy="6735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458200" cy="676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952500"/>
          </a:xfrm>
        </p:spPr>
        <p:txBody>
          <a:bodyPr/>
          <a:lstStyle/>
          <a:p>
            <a:r>
              <a:rPr lang="en-US" sz="3600" b="1" i="1"/>
              <a:t>Cross-Correlation of Different Lines Removes Contamination from Other Redshifts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28600" y="6324600"/>
            <a:ext cx="9372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Visbal &amp; Loeb (JCAP, 11, 1016, 2010); Visbal, Trac, &amp; Loeb (2011)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 t="2184" b="4192"/>
          <a:stretch>
            <a:fillRect/>
          </a:stretch>
        </p:blipFill>
        <p:spPr bwMode="auto">
          <a:xfrm>
            <a:off x="1066800" y="1219200"/>
            <a:ext cx="683895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39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19200"/>
            <a:ext cx="683895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723900"/>
          </a:xfrm>
        </p:spPr>
        <p:txBody>
          <a:bodyPr/>
          <a:lstStyle/>
          <a:p>
            <a:r>
              <a:rPr lang="en-US" sz="3200" b="1" i="1"/>
              <a:t>Cross Correlating CO (galaxies) and 21-cm (HI)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/>
          <a:srcRect l="5133"/>
          <a:stretch>
            <a:fillRect/>
          </a:stretch>
        </p:blipFill>
        <p:spPr bwMode="auto">
          <a:xfrm>
            <a:off x="2286000" y="1066800"/>
            <a:ext cx="4635500" cy="532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066800"/>
            <a:ext cx="4635500" cy="532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4724400" y="4114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 flipH="1">
            <a:off x="4876800" y="2971800"/>
            <a:ext cx="23622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7239000" y="2514600"/>
            <a:ext cx="1905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size of ionized bubble 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3810000" y="6394450"/>
            <a:ext cx="2743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Lidz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smtClean="0"/>
              <a:t>Gauging the Contribution of X-ray Sources to Reionization from the kSZ Signal</a:t>
            </a:r>
          </a:p>
        </p:txBody>
      </p: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3124200" y="6019800"/>
            <a:ext cx="312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Visbal &amp; Loeb 2011</a:t>
            </a:r>
          </a:p>
        </p:txBody>
      </p:sp>
      <p:pic>
        <p:nvPicPr>
          <p:cNvPr id="778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950" y="1828800"/>
            <a:ext cx="45910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2613"/>
            <a:ext cx="43561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Box 6"/>
          <p:cNvSpPr txBox="1">
            <a:spLocks noChangeArrowheads="1"/>
          </p:cNvSpPr>
          <p:nvPr/>
        </p:nvSpPr>
        <p:spPr bwMode="auto">
          <a:xfrm>
            <a:off x="1295400" y="55626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50% X-rays</a:t>
            </a:r>
          </a:p>
        </p:txBody>
      </p:sp>
      <p:sp>
        <p:nvSpPr>
          <p:cNvPr id="77831" name="TextBox 7"/>
          <p:cNvSpPr txBox="1">
            <a:spLocks noChangeArrowheads="1"/>
          </p:cNvSpPr>
          <p:nvPr/>
        </p:nvSpPr>
        <p:spPr bwMode="auto">
          <a:xfrm>
            <a:off x="5943600" y="55626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no X-rays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 b="1" i="1" u="sng"/>
              <a:t>The Next Decade Promises to  be Exciting!</a:t>
            </a:r>
          </a:p>
        </p:txBody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15400" cy="5715000"/>
          </a:xfrm>
        </p:spPr>
        <p:txBody>
          <a:bodyPr/>
          <a:lstStyle/>
          <a:p>
            <a:r>
              <a:rPr lang="en-US" b="1" i="1"/>
              <a:t>Large-aperture infrared telescopes and radio arrays will image galaxies and the diffuse cosmic gas during the epoch of reionization. 21-cm brightness fluctuations are expected to be anti-correlated with infrared galaxies during reionization and correlated after reionization.</a:t>
            </a:r>
          </a:p>
          <a:p>
            <a:r>
              <a:rPr lang="en-US" b="1" i="1"/>
              <a:t>Adequate simulations of reionization are starting to employ sufficiently large (&gt;100Mpc) boxes with the necessary spatial resolution to properly identify  the ionizing sources.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39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952500"/>
          </a:xfrm>
        </p:spPr>
        <p:txBody>
          <a:bodyPr/>
          <a:lstStyle/>
          <a:p>
            <a:r>
              <a:rPr lang="en-US" sz="4000" b="1" i="1">
                <a:solidFill>
                  <a:schemeClr val="hlink"/>
                </a:solidFill>
              </a:rPr>
              <a:t>When Was the Universe Ionized?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86400"/>
            <a:ext cx="7772400" cy="609600"/>
          </a:xfrm>
        </p:spPr>
        <p:txBody>
          <a:bodyPr/>
          <a:lstStyle/>
          <a:p>
            <a:r>
              <a:rPr lang="en-US"/>
              <a:t>Based on Lya forest at z&lt;6 and CMB data</a:t>
            </a:r>
          </a:p>
        </p:txBody>
      </p:sp>
      <p:pic>
        <p:nvPicPr>
          <p:cNvPr id="1126404" name="Picture 4"/>
          <p:cNvPicPr>
            <a:picLocks noChangeAspect="1" noChangeArrowheads="1"/>
          </p:cNvPicPr>
          <p:nvPr/>
        </p:nvPicPr>
        <p:blipFill>
          <a:blip r:embed="rId2"/>
          <a:srcRect t="8012" r="52144" b="55008"/>
          <a:stretch>
            <a:fillRect/>
          </a:stretch>
        </p:blipFill>
        <p:spPr bwMode="auto">
          <a:xfrm>
            <a:off x="4495800" y="990600"/>
            <a:ext cx="45720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6405" name="Picture 5"/>
          <p:cNvPicPr>
            <a:picLocks noChangeAspect="1" noChangeArrowheads="1"/>
          </p:cNvPicPr>
          <p:nvPr/>
        </p:nvPicPr>
        <p:blipFill>
          <a:blip r:embed="rId3"/>
          <a:srcRect l="3191" t="8090" r="52942" b="56163"/>
          <a:stretch>
            <a:fillRect/>
          </a:stretch>
        </p:blipFill>
        <p:spPr bwMode="auto">
          <a:xfrm>
            <a:off x="4876800" y="990600"/>
            <a:ext cx="41910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676400" y="6096000"/>
            <a:ext cx="6019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Pritchard, Loeb, &amp; Wyithe, arXiv:0908.3891</a:t>
            </a: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4"/>
          <a:srcRect l="48404" t="7704" r="9322" b="74500"/>
          <a:stretch>
            <a:fillRect/>
          </a:stretch>
        </p:blipFill>
        <p:spPr bwMode="auto">
          <a:xfrm>
            <a:off x="0" y="990600"/>
            <a:ext cx="4038600" cy="2200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6408" name="Picture 8"/>
          <p:cNvPicPr>
            <a:picLocks noChangeAspect="1" noChangeArrowheads="1"/>
          </p:cNvPicPr>
          <p:nvPr/>
        </p:nvPicPr>
        <p:blipFill>
          <a:blip r:embed="rId5"/>
          <a:srcRect l="3989" t="44376" r="52144" b="20493"/>
          <a:stretch>
            <a:fillRect/>
          </a:stretch>
        </p:blipFill>
        <p:spPr bwMode="auto">
          <a:xfrm>
            <a:off x="0" y="990600"/>
            <a:ext cx="41910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0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57200"/>
            <a:ext cx="3655579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The Universe</a:t>
            </a:r>
            <a:r>
              <a:rPr lang="en-US" dirty="0" smtClean="0"/>
              <a:t> (14</a:t>
            </a:r>
            <a:r>
              <a:rPr lang="en-US" baseline="30000" dirty="0" smtClean="0"/>
              <a:t>th</a:t>
            </a:r>
            <a:r>
              <a:rPr lang="en-US" dirty="0" smtClean="0"/>
              <a:t> Century, Monumental Cemetery, Pisa) 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11117" r="10136"/>
          <a:stretch>
            <a:fillRect/>
          </a:stretch>
        </p:blipFill>
        <p:spPr>
          <a:xfrm>
            <a:off x="1524000" y="453614"/>
            <a:ext cx="6720652" cy="64043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90800" y="1828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Not included in the Standard Model of Cosmology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rot="16200000" flipV="1">
            <a:off x="4895850" y="1504950"/>
            <a:ext cx="609600" cy="38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547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0"/>
            <a:ext cx="7947025" cy="217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2178050"/>
            <a:ext cx="3228975" cy="4832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3688" y="2667000"/>
            <a:ext cx="3230562" cy="267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76300"/>
          </a:xfrm>
        </p:spPr>
        <p:txBody>
          <a:bodyPr/>
          <a:lstStyle/>
          <a:p>
            <a:r>
              <a:rPr lang="en-US" sz="4000"/>
              <a:t>Will JWST Resolve Galaxies at z~10?</a:t>
            </a:r>
          </a:p>
        </p:txBody>
      </p:sp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2895600" y="5867400"/>
            <a:ext cx="312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(Wyithe &amp; Loeb 2010)</a:t>
            </a:r>
          </a:p>
        </p:txBody>
      </p:sp>
      <p:pic>
        <p:nvPicPr>
          <p:cNvPr id="8806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9278938" cy="2636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First Stars Had High Spin</a:t>
            </a:r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4059238" cy="404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5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4059238" cy="348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477838" y="6202363"/>
            <a:ext cx="3733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Stacy, Bromm, &amp; Loeb (2010)</a:t>
            </a:r>
          </a:p>
        </p:txBody>
      </p:sp>
      <p:sp>
        <p:nvSpPr>
          <p:cNvPr id="90118" name="Text Box 8"/>
          <p:cNvSpPr txBox="1">
            <a:spLocks noChangeArrowheads="1"/>
          </p:cNvSpPr>
          <p:nvPr/>
        </p:nvSpPr>
        <p:spPr bwMode="auto">
          <a:xfrm>
            <a:off x="152400" y="5451475"/>
            <a:ext cx="40592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 u="sng"/>
              <a:t>Implications:</a:t>
            </a:r>
            <a:r>
              <a:rPr lang="en-US"/>
              <a:t> rotational mixing, GRBs</a:t>
            </a:r>
          </a:p>
        </p:txBody>
      </p:sp>
      <p:pic>
        <p:nvPicPr>
          <p:cNvPr id="123597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1219200"/>
            <a:ext cx="4932362" cy="222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5978" name="Text Box 10"/>
          <p:cNvSpPr txBox="1">
            <a:spLocks noChangeArrowheads="1"/>
          </p:cNvSpPr>
          <p:nvPr/>
        </p:nvSpPr>
        <p:spPr bwMode="auto">
          <a:xfrm>
            <a:off x="5105400" y="6118225"/>
            <a:ext cx="30797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Chiappini et al., Nature (2011)</a:t>
            </a:r>
          </a:p>
        </p:txBody>
      </p:sp>
      <p:sp>
        <p:nvSpPr>
          <p:cNvPr id="1235979" name="Text Box 11"/>
          <p:cNvSpPr txBox="1">
            <a:spLocks noChangeArrowheads="1"/>
          </p:cNvSpPr>
          <p:nvPr/>
        </p:nvSpPr>
        <p:spPr bwMode="auto">
          <a:xfrm>
            <a:off x="4495800" y="3740150"/>
            <a:ext cx="46482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Sr and Y abundance in eight ~12Gyr old  stars in NGC 6522 require a rotation speed  of  ~500 km/s (slow neutron capture is 10,000 more effective than in non-rotating stars).</a:t>
            </a:r>
          </a:p>
        </p:txBody>
      </p:sp>
      <p:pic>
        <p:nvPicPr>
          <p:cNvPr id="123598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1219200"/>
            <a:ext cx="5060950" cy="237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3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978" grpId="0"/>
      <p:bldP spid="123597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3838" y="0"/>
            <a:ext cx="7650162" cy="1143000"/>
          </a:xfrm>
        </p:spPr>
        <p:txBody>
          <a:bodyPr/>
          <a:lstStyle/>
          <a:p>
            <a:r>
              <a:rPr lang="en-US" sz="3600" b="1" i="1"/>
              <a:t>Number of ionizing photons (&gt;13.6eV) per baryon incorporated into stars</a:t>
            </a:r>
            <a:r>
              <a:rPr lang="en-US" sz="4000" b="1" i="1"/>
              <a:t>:</a:t>
            </a:r>
            <a:endParaRPr lang="en-US"/>
          </a:p>
        </p:txBody>
      </p:sp>
      <p:sp>
        <p:nvSpPr>
          <p:cNvPr id="91139" name="Oval 3"/>
          <p:cNvSpPr>
            <a:spLocks noChangeArrowheads="1"/>
          </p:cNvSpPr>
          <p:nvPr/>
        </p:nvSpPr>
        <p:spPr bwMode="auto">
          <a:xfrm>
            <a:off x="466725" y="1676400"/>
            <a:ext cx="1524000" cy="1524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014538" y="2286000"/>
            <a:ext cx="3352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Massive, metal free stars</a:t>
            </a:r>
            <a:endParaRPr lang="en-US" u="sng"/>
          </a:p>
        </p:txBody>
      </p:sp>
      <p:sp>
        <p:nvSpPr>
          <p:cNvPr id="91141" name="Oval 5"/>
          <p:cNvSpPr>
            <a:spLocks noChangeArrowheads="1"/>
          </p:cNvSpPr>
          <p:nvPr/>
        </p:nvSpPr>
        <p:spPr bwMode="auto">
          <a:xfrm>
            <a:off x="990600" y="4922838"/>
            <a:ext cx="503238" cy="503237"/>
          </a:xfrm>
          <a:prstGeom prst="ellipse">
            <a:avLst/>
          </a:prstGeom>
          <a:gradFill rotWithShape="0">
            <a:gsLst>
              <a:gs pos="0">
                <a:srgbClr val="8000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362200" y="4922838"/>
            <a:ext cx="3581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Salpeter mass function</a:t>
            </a:r>
            <a:endParaRPr lang="en-US"/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4324350" y="6324600"/>
            <a:ext cx="4648200" cy="379413"/>
          </a:xfrm>
          <a:prstGeom prst="rect">
            <a:avLst/>
          </a:prstGeom>
          <a:solidFill>
            <a:srgbClr val="000099"/>
          </a:solidFill>
          <a:ln w="12700">
            <a:solidFill>
              <a:srgbClr val="CCFFCC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Bromm, Kudritzki, &amp; Loeb 2001, ApJ, 552, 464 </a:t>
            </a:r>
          </a:p>
        </p:txBody>
      </p:sp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6600" y="3006725"/>
            <a:ext cx="1498600" cy="34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698875"/>
            <a:ext cx="1709738" cy="30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266950"/>
            <a:ext cx="15541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803525"/>
            <a:ext cx="1554163" cy="29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1148" name="Rectangle 14"/>
          <p:cNvSpPr>
            <a:spLocks noChangeArrowheads="1"/>
          </p:cNvSpPr>
          <p:nvPr/>
        </p:nvSpPr>
        <p:spPr bwMode="auto">
          <a:xfrm>
            <a:off x="5543550" y="2016125"/>
            <a:ext cx="3429000" cy="11842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9" name="Line 15"/>
          <p:cNvSpPr>
            <a:spLocks noChangeShapeType="1"/>
          </p:cNvSpPr>
          <p:nvPr/>
        </p:nvSpPr>
        <p:spPr bwMode="auto">
          <a:xfrm>
            <a:off x="7269163" y="2016125"/>
            <a:ext cx="0" cy="11842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50" name="Line 16"/>
          <p:cNvSpPr>
            <a:spLocks noChangeShapeType="1"/>
          </p:cNvSpPr>
          <p:nvPr/>
        </p:nvSpPr>
        <p:spPr bwMode="auto">
          <a:xfrm>
            <a:off x="5543550" y="3094038"/>
            <a:ext cx="171450" cy="106362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51" name="Line 17"/>
          <p:cNvSpPr>
            <a:spLocks noChangeShapeType="1"/>
          </p:cNvSpPr>
          <p:nvPr/>
        </p:nvSpPr>
        <p:spPr bwMode="auto">
          <a:xfrm>
            <a:off x="5543550" y="2555875"/>
            <a:ext cx="3429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52" name="Rectangle 18"/>
          <p:cNvSpPr>
            <a:spLocks noChangeArrowheads="1"/>
          </p:cNvSpPr>
          <p:nvPr/>
        </p:nvSpPr>
        <p:spPr bwMode="auto">
          <a:xfrm>
            <a:off x="5543550" y="4572000"/>
            <a:ext cx="3429000" cy="11842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53" name="Text Box 19"/>
          <p:cNvSpPr txBox="1">
            <a:spLocks noChangeArrowheads="1"/>
          </p:cNvSpPr>
          <p:nvPr/>
        </p:nvSpPr>
        <p:spPr bwMode="auto">
          <a:xfrm>
            <a:off x="5715000" y="4784725"/>
            <a:ext cx="15541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i="0"/>
              <a:t>Metal free</a:t>
            </a:r>
            <a:endParaRPr lang="en-US"/>
          </a:p>
        </p:txBody>
      </p:sp>
      <p:sp>
        <p:nvSpPr>
          <p:cNvPr id="91154" name="Line 20"/>
          <p:cNvSpPr>
            <a:spLocks noChangeShapeType="1"/>
          </p:cNvSpPr>
          <p:nvPr/>
        </p:nvSpPr>
        <p:spPr bwMode="auto">
          <a:xfrm>
            <a:off x="7269163" y="4572000"/>
            <a:ext cx="0" cy="11842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55" name="Line 21"/>
          <p:cNvSpPr>
            <a:spLocks noChangeShapeType="1"/>
          </p:cNvSpPr>
          <p:nvPr/>
        </p:nvSpPr>
        <p:spPr bwMode="auto">
          <a:xfrm>
            <a:off x="5543550" y="5181600"/>
            <a:ext cx="3429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041650" y="2555875"/>
            <a:ext cx="4724400" cy="2870200"/>
            <a:chOff x="1916" y="1610"/>
            <a:chExt cx="2976" cy="1808"/>
          </a:xfrm>
        </p:grpSpPr>
        <p:sp>
          <p:nvSpPr>
            <p:cNvPr id="1032218" name="Text Box 26"/>
            <p:cNvSpPr txBox="1">
              <a:spLocks noChangeArrowheads="1"/>
            </p:cNvSpPr>
            <p:nvPr/>
          </p:nvSpPr>
          <p:spPr bwMode="auto">
            <a:xfrm>
              <a:off x="1916" y="2237"/>
              <a:ext cx="250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Gain by up to a factor of ~30!</a:t>
              </a:r>
              <a:endParaRPr lang="en-US"/>
            </a:p>
          </p:txBody>
        </p:sp>
        <p:sp>
          <p:nvSpPr>
            <p:cNvPr id="91167" name="Line 27"/>
            <p:cNvSpPr>
              <a:spLocks noChangeShapeType="1"/>
            </p:cNvSpPr>
            <p:nvPr/>
          </p:nvSpPr>
          <p:spPr bwMode="auto">
            <a:xfrm>
              <a:off x="2928" y="2525"/>
              <a:ext cx="1964" cy="893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68" name="Line 28"/>
            <p:cNvSpPr>
              <a:spLocks noChangeShapeType="1"/>
            </p:cNvSpPr>
            <p:nvPr/>
          </p:nvSpPr>
          <p:spPr bwMode="auto">
            <a:xfrm flipV="1">
              <a:off x="2928" y="1610"/>
              <a:ext cx="1780" cy="627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1157" name="Picture 3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278188"/>
            <a:ext cx="2336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8" name="Picture 31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4008438"/>
            <a:ext cx="265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9" name="Picture 32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43550" y="2047875"/>
            <a:ext cx="15922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0" name="Picture 33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6413" y="2673350"/>
            <a:ext cx="14382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1" name="Picture 34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02550" y="200342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2" name="Picture 35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69163" y="2498725"/>
            <a:ext cx="17033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3" name="Picture 36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69163" y="4652963"/>
            <a:ext cx="1576387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4" name="Picture 37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86625" y="5181600"/>
            <a:ext cx="1685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5" name="Picture 38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86413" y="5341938"/>
            <a:ext cx="154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en-US" sz="36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Threshold Metallicity</a:t>
            </a:r>
          </a:p>
        </p:txBody>
      </p:sp>
      <p:sp>
        <p:nvSpPr>
          <p:cNvPr id="92163" name="Line 4"/>
          <p:cNvSpPr>
            <a:spLocks noChangeShapeType="1"/>
          </p:cNvSpPr>
          <p:nvPr/>
        </p:nvSpPr>
        <p:spPr bwMode="auto">
          <a:xfrm>
            <a:off x="685800" y="2133600"/>
            <a:ext cx="75438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6763" y="1966913"/>
            <a:ext cx="3143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319338"/>
            <a:ext cx="5715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166" name="Line 7"/>
          <p:cNvSpPr>
            <a:spLocks noChangeShapeType="1"/>
          </p:cNvSpPr>
          <p:nvPr/>
        </p:nvSpPr>
        <p:spPr bwMode="auto">
          <a:xfrm>
            <a:off x="4495800" y="695325"/>
            <a:ext cx="0" cy="1438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7" name="Text Box 8"/>
          <p:cNvSpPr txBox="1">
            <a:spLocks noChangeArrowheads="1"/>
          </p:cNvSpPr>
          <p:nvPr/>
        </p:nvSpPr>
        <p:spPr bwMode="auto">
          <a:xfrm>
            <a:off x="1524000" y="1003300"/>
            <a:ext cx="2057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0"/>
              <a:t>High mass (Pop-III) stars</a:t>
            </a:r>
          </a:p>
        </p:txBody>
      </p:sp>
      <p:sp>
        <p:nvSpPr>
          <p:cNvPr id="92168" name="Text Box 9"/>
          <p:cNvSpPr txBox="1">
            <a:spLocks noChangeArrowheads="1"/>
          </p:cNvSpPr>
          <p:nvPr/>
        </p:nvSpPr>
        <p:spPr bwMode="auto">
          <a:xfrm>
            <a:off x="5410200" y="1003300"/>
            <a:ext cx="2057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0"/>
              <a:t>Low mass (Pop-I/II) stars</a:t>
            </a:r>
          </a:p>
        </p:txBody>
      </p:sp>
      <p:sp>
        <p:nvSpPr>
          <p:cNvPr id="1073162" name="Text Box 10"/>
          <p:cNvSpPr txBox="1">
            <a:spLocks noChangeArrowheads="1"/>
          </p:cNvSpPr>
          <p:nvPr/>
        </p:nvSpPr>
        <p:spPr bwMode="auto">
          <a:xfrm>
            <a:off x="381000" y="3795713"/>
            <a:ext cx="60960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Atomic cooling (CII, OI) </a:t>
            </a:r>
            <a:r>
              <a:rPr lang="en-US" sz="2800">
                <a:sym typeface="Wingdings" charset="2"/>
              </a:rPr>
              <a:t></a:t>
            </a:r>
            <a:endParaRPr lang="en-US" sz="2800"/>
          </a:p>
        </p:txBody>
      </p:sp>
      <p:sp>
        <p:nvSpPr>
          <p:cNvPr id="1073163" name="Text Box 11"/>
          <p:cNvSpPr txBox="1">
            <a:spLocks noChangeArrowheads="1"/>
          </p:cNvSpPr>
          <p:nvPr/>
        </p:nvSpPr>
        <p:spPr bwMode="auto">
          <a:xfrm>
            <a:off x="533400" y="4678363"/>
            <a:ext cx="60960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Dust, molecules (CO) </a:t>
            </a:r>
            <a:r>
              <a:rPr lang="en-US" sz="2800">
                <a:sym typeface="Wingdings" charset="2"/>
              </a:rPr>
              <a:t></a:t>
            </a:r>
            <a:endParaRPr lang="en-US" sz="2800"/>
          </a:p>
        </p:txBody>
      </p:sp>
      <p:sp>
        <p:nvSpPr>
          <p:cNvPr id="1073166" name="Text Box 14"/>
          <p:cNvSpPr txBox="1">
            <a:spLocks noChangeArrowheads="1"/>
          </p:cNvSpPr>
          <p:nvPr/>
        </p:nvSpPr>
        <p:spPr bwMode="auto">
          <a:xfrm>
            <a:off x="0" y="5562600"/>
            <a:ext cx="8915400" cy="992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chemeClr val="hlink"/>
                </a:solidFill>
              </a:rPr>
              <a:t>Milky-Way halo anemic stars:</a:t>
            </a:r>
            <a:endParaRPr lang="en-US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                                                                                      </a:t>
            </a:r>
            <a:endParaRPr lang="en-US" sz="3200" i="0">
              <a:solidFill>
                <a:schemeClr val="hlink"/>
              </a:solidFill>
            </a:endParaRPr>
          </a:p>
        </p:txBody>
      </p:sp>
      <p:sp>
        <p:nvSpPr>
          <p:cNvPr id="1073169" name="Text Box 17"/>
          <p:cNvSpPr txBox="1">
            <a:spLocks noChangeArrowheads="1"/>
          </p:cNvSpPr>
          <p:nvPr/>
        </p:nvSpPr>
        <p:spPr bwMode="auto">
          <a:xfrm>
            <a:off x="5043488" y="6264275"/>
            <a:ext cx="10858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hlink"/>
                </a:solidFill>
              </a:rPr>
              <a:t>but: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6550" y="4646613"/>
            <a:ext cx="306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6550" y="3717925"/>
            <a:ext cx="306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92800" y="6243638"/>
            <a:ext cx="314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5513" y="5627688"/>
            <a:ext cx="2882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7" name="Picture 24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50" y="2319338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7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7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7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162" grpId="0"/>
      <p:bldP spid="1073163" grpId="0"/>
      <p:bldP spid="1073166" grpId="0"/>
      <p:bldP spid="107316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"/>
            <a:ext cx="8763000" cy="952500"/>
          </a:xfrm>
        </p:spPr>
        <p:txBody>
          <a:bodyPr/>
          <a:lstStyle/>
          <a:p>
            <a:r>
              <a:rPr lang="en-US" sz="3600" u="sng"/>
              <a:t>Low-Metallicity H II Regions with a  ~       K Ionizing Continuum</a:t>
            </a:r>
            <a:r>
              <a:rPr lang="en-US" sz="4000"/>
              <a:t> 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3155950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18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0475" y="1168400"/>
            <a:ext cx="3844925" cy="276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3308350" y="2806700"/>
            <a:ext cx="1762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Fosbury et al. (2003)</a:t>
            </a:r>
          </a:p>
        </p:txBody>
      </p:sp>
      <p:sp>
        <p:nvSpPr>
          <p:cNvPr id="93190" name="Text Box 9"/>
          <p:cNvSpPr txBox="1">
            <a:spLocks noChangeArrowheads="1"/>
          </p:cNvSpPr>
          <p:nvPr/>
        </p:nvSpPr>
        <p:spPr bwMode="auto">
          <a:xfrm>
            <a:off x="3775075" y="1401763"/>
            <a:ext cx="1295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z=3.357</a:t>
            </a:r>
          </a:p>
        </p:txBody>
      </p:sp>
      <p:sp>
        <p:nvSpPr>
          <p:cNvPr id="93191" name="Text Box 10"/>
          <p:cNvSpPr txBox="1">
            <a:spLocks noChangeArrowheads="1"/>
          </p:cNvSpPr>
          <p:nvPr/>
        </p:nvSpPr>
        <p:spPr bwMode="auto">
          <a:xfrm>
            <a:off x="3775075" y="4495800"/>
            <a:ext cx="1295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z=5.563</a:t>
            </a:r>
          </a:p>
        </p:txBody>
      </p:sp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3308350" y="5562600"/>
            <a:ext cx="1762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Raiter et al. (2003)</a:t>
            </a:r>
          </a:p>
        </p:txBody>
      </p:sp>
      <p:pic>
        <p:nvPicPr>
          <p:cNvPr id="9319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267200"/>
            <a:ext cx="3155950" cy="2232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194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0475" y="4191000"/>
            <a:ext cx="3844925" cy="266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195" name="Picture 1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3638" y="0"/>
            <a:ext cx="63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 l="56541" t="30600" r="5086" b="43677"/>
          <a:stretch>
            <a:fillRect/>
          </a:stretch>
        </p:blipFill>
        <p:spPr bwMode="auto">
          <a:xfrm>
            <a:off x="7315200" y="228600"/>
            <a:ext cx="1462088" cy="1387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67818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Wingdings" charset="2"/>
              </a:rPr>
              <a:t></a:t>
            </a:r>
            <a:r>
              <a:rPr lang="en-US" sz="2800"/>
              <a:t>Enrichment of Primordial Gas with  Heavy Elements was Highly Inhomogeneous</a:t>
            </a:r>
          </a:p>
        </p:txBody>
      </p:sp>
      <p:sp>
        <p:nvSpPr>
          <p:cNvPr id="1038345" name="Freeform 9"/>
          <p:cNvSpPr>
            <a:spLocks/>
          </p:cNvSpPr>
          <p:nvPr/>
        </p:nvSpPr>
        <p:spPr bwMode="auto">
          <a:xfrm>
            <a:off x="381000" y="1616075"/>
            <a:ext cx="8686800" cy="2362200"/>
          </a:xfrm>
          <a:custGeom>
            <a:avLst/>
            <a:gdLst>
              <a:gd name="T0" fmla="*/ 0 w 5472"/>
              <a:gd name="T1" fmla="*/ 2147483647 h 1488"/>
              <a:gd name="T2" fmla="*/ 2147483647 w 5472"/>
              <a:gd name="T3" fmla="*/ 2147483647 h 1488"/>
              <a:gd name="T4" fmla="*/ 2147483647 w 5472"/>
              <a:gd name="T5" fmla="*/ 2147483647 h 1488"/>
              <a:gd name="T6" fmla="*/ 2147483647 w 5472"/>
              <a:gd name="T7" fmla="*/ 2147483647 h 1488"/>
              <a:gd name="T8" fmla="*/ 2147483647 w 5472"/>
              <a:gd name="T9" fmla="*/ 2147483647 h 1488"/>
              <a:gd name="T10" fmla="*/ 2147483647 w 5472"/>
              <a:gd name="T11" fmla="*/ 2147483647 h 1488"/>
              <a:gd name="T12" fmla="*/ 2147483647 w 5472"/>
              <a:gd name="T13" fmla="*/ 2147483647 h 1488"/>
              <a:gd name="T14" fmla="*/ 2147483647 w 5472"/>
              <a:gd name="T15" fmla="*/ 2147483647 h 1488"/>
              <a:gd name="T16" fmla="*/ 2147483647 w 5472"/>
              <a:gd name="T17" fmla="*/ 2147483647 h 1488"/>
              <a:gd name="T18" fmla="*/ 2147483647 w 5472"/>
              <a:gd name="T19" fmla="*/ 2147483647 h 1488"/>
              <a:gd name="T20" fmla="*/ 2147483647 w 5472"/>
              <a:gd name="T21" fmla="*/ 2147483647 h 1488"/>
              <a:gd name="T22" fmla="*/ 2147483647 w 5472"/>
              <a:gd name="T23" fmla="*/ 2147483647 h 1488"/>
              <a:gd name="T24" fmla="*/ 2147483647 w 5472"/>
              <a:gd name="T25" fmla="*/ 2147483647 h 1488"/>
              <a:gd name="T26" fmla="*/ 2147483647 w 5472"/>
              <a:gd name="T27" fmla="*/ 2147483647 h 1488"/>
              <a:gd name="T28" fmla="*/ 2147483647 w 5472"/>
              <a:gd name="T29" fmla="*/ 2147483647 h 1488"/>
              <a:gd name="T30" fmla="*/ 2147483647 w 5472"/>
              <a:gd name="T31" fmla="*/ 2147483647 h 1488"/>
              <a:gd name="T32" fmla="*/ 2147483647 w 5472"/>
              <a:gd name="T33" fmla="*/ 2147483647 h 1488"/>
              <a:gd name="T34" fmla="*/ 2147483647 w 5472"/>
              <a:gd name="T35" fmla="*/ 2147483647 h 1488"/>
              <a:gd name="T36" fmla="*/ 2147483647 w 5472"/>
              <a:gd name="T37" fmla="*/ 2147483647 h 1488"/>
              <a:gd name="T38" fmla="*/ 2147483647 w 5472"/>
              <a:gd name="T39" fmla="*/ 2147483647 h 1488"/>
              <a:gd name="T40" fmla="*/ 2147483647 w 5472"/>
              <a:gd name="T41" fmla="*/ 2147483647 h 1488"/>
              <a:gd name="T42" fmla="*/ 2147483647 w 5472"/>
              <a:gd name="T43" fmla="*/ 2147483647 h 1488"/>
              <a:gd name="T44" fmla="*/ 2147483647 w 5472"/>
              <a:gd name="T45" fmla="*/ 2147483647 h 1488"/>
              <a:gd name="T46" fmla="*/ 2147483647 w 5472"/>
              <a:gd name="T47" fmla="*/ 2147483647 h 1488"/>
              <a:gd name="T48" fmla="*/ 2147483647 w 5472"/>
              <a:gd name="T49" fmla="*/ 2147483647 h 1488"/>
              <a:gd name="T50" fmla="*/ 2147483647 w 5472"/>
              <a:gd name="T51" fmla="*/ 2147483647 h 1488"/>
              <a:gd name="T52" fmla="*/ 2147483647 w 5472"/>
              <a:gd name="T53" fmla="*/ 2147483647 h 1488"/>
              <a:gd name="T54" fmla="*/ 2147483647 w 5472"/>
              <a:gd name="T55" fmla="*/ 2147483647 h 1488"/>
              <a:gd name="T56" fmla="*/ 2147483647 w 5472"/>
              <a:gd name="T57" fmla="*/ 2147483647 h 1488"/>
              <a:gd name="T58" fmla="*/ 2147483647 w 5472"/>
              <a:gd name="T59" fmla="*/ 2147483647 h 1488"/>
              <a:gd name="T60" fmla="*/ 2147483647 w 5472"/>
              <a:gd name="T61" fmla="*/ 2147483647 h 1488"/>
              <a:gd name="T62" fmla="*/ 2147483647 w 5472"/>
              <a:gd name="T63" fmla="*/ 0 h 1488"/>
              <a:gd name="T64" fmla="*/ 2147483647 w 5472"/>
              <a:gd name="T65" fmla="*/ 2147483647 h 1488"/>
              <a:gd name="T66" fmla="*/ 2147483647 w 5472"/>
              <a:gd name="T67" fmla="*/ 2147483647 h 1488"/>
              <a:gd name="T68" fmla="*/ 2147483647 w 5472"/>
              <a:gd name="T69" fmla="*/ 2147483647 h 1488"/>
              <a:gd name="T70" fmla="*/ 2147483647 w 5472"/>
              <a:gd name="T71" fmla="*/ 2147483647 h 1488"/>
              <a:gd name="T72" fmla="*/ 2147483647 w 5472"/>
              <a:gd name="T73" fmla="*/ 2147483647 h 1488"/>
              <a:gd name="T74" fmla="*/ 2147483647 w 5472"/>
              <a:gd name="T75" fmla="*/ 2147483647 h 14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472"/>
              <a:gd name="T115" fmla="*/ 0 h 1488"/>
              <a:gd name="T116" fmla="*/ 5472 w 5472"/>
              <a:gd name="T117" fmla="*/ 1488 h 14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472" h="1488">
                <a:moveTo>
                  <a:pt x="0" y="1440"/>
                </a:moveTo>
                <a:cubicBezTo>
                  <a:pt x="116" y="1196"/>
                  <a:pt x="232" y="952"/>
                  <a:pt x="288" y="768"/>
                </a:cubicBezTo>
                <a:cubicBezTo>
                  <a:pt x="344" y="584"/>
                  <a:pt x="312" y="384"/>
                  <a:pt x="336" y="336"/>
                </a:cubicBezTo>
                <a:cubicBezTo>
                  <a:pt x="360" y="288"/>
                  <a:pt x="392" y="472"/>
                  <a:pt x="432" y="480"/>
                </a:cubicBezTo>
                <a:cubicBezTo>
                  <a:pt x="472" y="488"/>
                  <a:pt x="544" y="448"/>
                  <a:pt x="576" y="384"/>
                </a:cubicBezTo>
                <a:cubicBezTo>
                  <a:pt x="608" y="320"/>
                  <a:pt x="600" y="96"/>
                  <a:pt x="624" y="96"/>
                </a:cubicBezTo>
                <a:cubicBezTo>
                  <a:pt x="648" y="96"/>
                  <a:pt x="672" y="360"/>
                  <a:pt x="720" y="384"/>
                </a:cubicBezTo>
                <a:cubicBezTo>
                  <a:pt x="768" y="408"/>
                  <a:pt x="872" y="296"/>
                  <a:pt x="912" y="240"/>
                </a:cubicBezTo>
                <a:cubicBezTo>
                  <a:pt x="952" y="184"/>
                  <a:pt x="936" y="40"/>
                  <a:pt x="960" y="48"/>
                </a:cubicBezTo>
                <a:cubicBezTo>
                  <a:pt x="984" y="56"/>
                  <a:pt x="1016" y="248"/>
                  <a:pt x="1056" y="288"/>
                </a:cubicBezTo>
                <a:cubicBezTo>
                  <a:pt x="1096" y="328"/>
                  <a:pt x="1152" y="328"/>
                  <a:pt x="1200" y="288"/>
                </a:cubicBezTo>
                <a:cubicBezTo>
                  <a:pt x="1248" y="248"/>
                  <a:pt x="1312" y="40"/>
                  <a:pt x="1344" y="48"/>
                </a:cubicBezTo>
                <a:cubicBezTo>
                  <a:pt x="1376" y="56"/>
                  <a:pt x="1344" y="256"/>
                  <a:pt x="1392" y="336"/>
                </a:cubicBezTo>
                <a:cubicBezTo>
                  <a:pt x="1440" y="416"/>
                  <a:pt x="1576" y="520"/>
                  <a:pt x="1632" y="528"/>
                </a:cubicBezTo>
                <a:cubicBezTo>
                  <a:pt x="1688" y="536"/>
                  <a:pt x="1704" y="352"/>
                  <a:pt x="1728" y="384"/>
                </a:cubicBezTo>
                <a:cubicBezTo>
                  <a:pt x="1752" y="416"/>
                  <a:pt x="1720" y="616"/>
                  <a:pt x="1776" y="720"/>
                </a:cubicBezTo>
                <a:cubicBezTo>
                  <a:pt x="1832" y="824"/>
                  <a:pt x="1992" y="1000"/>
                  <a:pt x="2064" y="1008"/>
                </a:cubicBezTo>
                <a:cubicBezTo>
                  <a:pt x="2136" y="1016"/>
                  <a:pt x="2168" y="744"/>
                  <a:pt x="2208" y="768"/>
                </a:cubicBezTo>
                <a:cubicBezTo>
                  <a:pt x="2248" y="792"/>
                  <a:pt x="2232" y="1064"/>
                  <a:pt x="2304" y="1152"/>
                </a:cubicBezTo>
                <a:cubicBezTo>
                  <a:pt x="2376" y="1240"/>
                  <a:pt x="2536" y="1288"/>
                  <a:pt x="2640" y="1296"/>
                </a:cubicBezTo>
                <a:cubicBezTo>
                  <a:pt x="2744" y="1304"/>
                  <a:pt x="2864" y="1256"/>
                  <a:pt x="2928" y="1200"/>
                </a:cubicBezTo>
                <a:cubicBezTo>
                  <a:pt x="2992" y="1144"/>
                  <a:pt x="2992" y="960"/>
                  <a:pt x="3024" y="960"/>
                </a:cubicBezTo>
                <a:cubicBezTo>
                  <a:pt x="3056" y="960"/>
                  <a:pt x="3048" y="1144"/>
                  <a:pt x="3120" y="1200"/>
                </a:cubicBezTo>
                <a:cubicBezTo>
                  <a:pt x="3192" y="1256"/>
                  <a:pt x="3336" y="1304"/>
                  <a:pt x="3456" y="1296"/>
                </a:cubicBezTo>
                <a:cubicBezTo>
                  <a:pt x="3576" y="1288"/>
                  <a:pt x="3768" y="1240"/>
                  <a:pt x="3840" y="1152"/>
                </a:cubicBezTo>
                <a:cubicBezTo>
                  <a:pt x="3912" y="1064"/>
                  <a:pt x="3864" y="800"/>
                  <a:pt x="3888" y="768"/>
                </a:cubicBezTo>
                <a:cubicBezTo>
                  <a:pt x="3912" y="736"/>
                  <a:pt x="3944" y="1016"/>
                  <a:pt x="3984" y="960"/>
                </a:cubicBezTo>
                <a:cubicBezTo>
                  <a:pt x="4024" y="904"/>
                  <a:pt x="4096" y="584"/>
                  <a:pt x="4128" y="432"/>
                </a:cubicBezTo>
                <a:cubicBezTo>
                  <a:pt x="4160" y="280"/>
                  <a:pt x="4160" y="48"/>
                  <a:pt x="4176" y="48"/>
                </a:cubicBezTo>
                <a:cubicBezTo>
                  <a:pt x="4192" y="48"/>
                  <a:pt x="4192" y="392"/>
                  <a:pt x="4224" y="432"/>
                </a:cubicBezTo>
                <a:cubicBezTo>
                  <a:pt x="4256" y="472"/>
                  <a:pt x="4336" y="360"/>
                  <a:pt x="4368" y="288"/>
                </a:cubicBezTo>
                <a:cubicBezTo>
                  <a:pt x="4400" y="216"/>
                  <a:pt x="4400" y="0"/>
                  <a:pt x="4416" y="0"/>
                </a:cubicBezTo>
                <a:cubicBezTo>
                  <a:pt x="4432" y="0"/>
                  <a:pt x="4416" y="232"/>
                  <a:pt x="4464" y="288"/>
                </a:cubicBezTo>
                <a:cubicBezTo>
                  <a:pt x="4512" y="344"/>
                  <a:pt x="4648" y="368"/>
                  <a:pt x="4704" y="336"/>
                </a:cubicBezTo>
                <a:cubicBezTo>
                  <a:pt x="4760" y="304"/>
                  <a:pt x="4768" y="64"/>
                  <a:pt x="4800" y="96"/>
                </a:cubicBezTo>
                <a:cubicBezTo>
                  <a:pt x="4832" y="128"/>
                  <a:pt x="4824" y="416"/>
                  <a:pt x="4896" y="528"/>
                </a:cubicBezTo>
                <a:cubicBezTo>
                  <a:pt x="4968" y="640"/>
                  <a:pt x="5136" y="608"/>
                  <a:pt x="5232" y="768"/>
                </a:cubicBezTo>
                <a:cubicBezTo>
                  <a:pt x="5328" y="928"/>
                  <a:pt x="5432" y="1368"/>
                  <a:pt x="5472" y="1488"/>
                </a:cubicBezTo>
              </a:path>
            </a:pathLst>
          </a:custGeom>
          <a:solidFill>
            <a:schemeClr val="folHlink"/>
          </a:solidFill>
          <a:ln w="12700">
            <a:solidFill>
              <a:srgbClr val="0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346" name="Text Box 10"/>
          <p:cNvSpPr txBox="1">
            <a:spLocks noChangeArrowheads="1"/>
          </p:cNvSpPr>
          <p:nvPr/>
        </p:nvSpPr>
        <p:spPr bwMode="auto">
          <a:xfrm>
            <a:off x="1066800" y="2376488"/>
            <a:ext cx="2057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early enrichment</a:t>
            </a:r>
          </a:p>
        </p:txBody>
      </p:sp>
      <p:sp>
        <p:nvSpPr>
          <p:cNvPr id="1038347" name="Text Box 11"/>
          <p:cNvSpPr txBox="1">
            <a:spLocks noChangeArrowheads="1"/>
          </p:cNvSpPr>
          <p:nvPr/>
        </p:nvSpPr>
        <p:spPr bwMode="auto">
          <a:xfrm>
            <a:off x="4191000" y="3611563"/>
            <a:ext cx="2590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late enrichment</a:t>
            </a:r>
          </a:p>
        </p:txBody>
      </p:sp>
      <p:sp>
        <p:nvSpPr>
          <p:cNvPr id="1038348" name="Text Box 12"/>
          <p:cNvSpPr txBox="1">
            <a:spLocks noChangeArrowheads="1"/>
          </p:cNvSpPr>
          <p:nvPr/>
        </p:nvSpPr>
        <p:spPr bwMode="auto">
          <a:xfrm>
            <a:off x="6781800" y="2559050"/>
            <a:ext cx="2057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early enrichment</a:t>
            </a:r>
          </a:p>
        </p:txBody>
      </p:sp>
      <p:sp>
        <p:nvSpPr>
          <p:cNvPr id="1038349" name="Text Box 13"/>
          <p:cNvSpPr txBox="1">
            <a:spLocks noChangeArrowheads="1"/>
          </p:cNvSpPr>
          <p:nvPr/>
        </p:nvSpPr>
        <p:spPr bwMode="auto">
          <a:xfrm>
            <a:off x="1066800" y="41910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early Pop-III </a:t>
            </a:r>
          </a:p>
        </p:txBody>
      </p:sp>
      <p:sp>
        <p:nvSpPr>
          <p:cNvPr id="1038350" name="Text Box 14"/>
          <p:cNvSpPr txBox="1">
            <a:spLocks noChangeArrowheads="1"/>
          </p:cNvSpPr>
          <p:nvPr/>
        </p:nvSpPr>
        <p:spPr bwMode="auto">
          <a:xfrm>
            <a:off x="3581400" y="41910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late Pop-III </a:t>
            </a:r>
          </a:p>
        </p:txBody>
      </p:sp>
      <p:sp>
        <p:nvSpPr>
          <p:cNvPr id="1038351" name="Text Box 15"/>
          <p:cNvSpPr txBox="1">
            <a:spLocks noChangeArrowheads="1"/>
          </p:cNvSpPr>
          <p:nvPr/>
        </p:nvSpPr>
        <p:spPr bwMode="auto">
          <a:xfrm>
            <a:off x="6705600" y="41910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early Pop-III </a:t>
            </a:r>
          </a:p>
        </p:txBody>
      </p:sp>
      <p:pic>
        <p:nvPicPr>
          <p:cNvPr id="1038352" name="Picture 16"/>
          <p:cNvPicPr>
            <a:picLocks noChangeAspect="1" noChangeArrowheads="1"/>
          </p:cNvPicPr>
          <p:nvPr/>
        </p:nvPicPr>
        <p:blipFill>
          <a:blip r:embed="rId3"/>
          <a:srcRect l="4907" t="10118" r="17383" b="72807"/>
          <a:stretch>
            <a:fillRect/>
          </a:stretch>
        </p:blipFill>
        <p:spPr bwMode="auto">
          <a:xfrm>
            <a:off x="914400" y="4557713"/>
            <a:ext cx="72390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8353" name="Picture 17"/>
          <p:cNvPicPr>
            <a:picLocks noChangeAspect="1" noChangeArrowheads="1"/>
          </p:cNvPicPr>
          <p:nvPr/>
        </p:nvPicPr>
        <p:blipFill>
          <a:blip r:embed="rId4"/>
          <a:srcRect l="49284" t="9486" r="7362" b="71541"/>
          <a:stretch>
            <a:fillRect/>
          </a:stretch>
        </p:blipFill>
        <p:spPr bwMode="auto">
          <a:xfrm>
            <a:off x="2743200" y="1616075"/>
            <a:ext cx="40386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38354" name="Text Box 18"/>
          <p:cNvSpPr txBox="1">
            <a:spLocks noChangeArrowheads="1"/>
          </p:cNvSpPr>
          <p:nvPr/>
        </p:nvSpPr>
        <p:spPr bwMode="auto">
          <a:xfrm>
            <a:off x="4191000" y="1616075"/>
            <a:ext cx="1371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z = 2.34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8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8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8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3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3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345" grpId="0" animBg="1"/>
      <p:bldP spid="1038346" grpId="0"/>
      <p:bldP spid="1038347" grpId="0"/>
      <p:bldP spid="1038348" grpId="0"/>
      <p:bldP spid="1038349" grpId="0"/>
      <p:bldP spid="1038350" grpId="0"/>
      <p:bldP spid="1038351" grpId="0"/>
      <p:bldP spid="103835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b="1"/>
              <a:t>SN 2007bi</a:t>
            </a:r>
            <a:r>
              <a:rPr lang="en-US" sz="4000"/>
              <a:t> </a:t>
            </a:r>
            <a:r>
              <a:rPr lang="en-US" sz="4000" i="1"/>
              <a:t>– a Pair Instability Supernova in a Nearby Metal-Poor Dwarf Galaxy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48288"/>
            <a:ext cx="8153400" cy="9763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Nickel mass of  ~4-7         (ejecta mass of 100         ) ; kinetic energy of</a:t>
            </a:r>
          </a:p>
          <a:p>
            <a:pPr>
              <a:lnSpc>
                <a:spcPct val="80000"/>
              </a:lnSpc>
            </a:pPr>
            <a:r>
              <a:rPr lang="en-US" sz="2000"/>
              <a:t>Dwarf  galaxy at z=0.128 with M_B=-16.3 mag, and 12+[O/H]=8.25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/>
          <a:srcRect l="18770" t="53334" r="12308" b="9566"/>
          <a:stretch>
            <a:fillRect/>
          </a:stretch>
        </p:blipFill>
        <p:spPr bwMode="auto">
          <a:xfrm>
            <a:off x="0" y="1752600"/>
            <a:ext cx="4419600" cy="3367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/>
          <a:srcRect l="18770" t="15073" r="12308" b="47826"/>
          <a:stretch>
            <a:fillRect/>
          </a:stretch>
        </p:blipFill>
        <p:spPr bwMode="auto">
          <a:xfrm>
            <a:off x="4724400" y="1752600"/>
            <a:ext cx="4419600" cy="3367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2057400" y="6324600"/>
            <a:ext cx="571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Gal-Yam et al., Nature (</a:t>
            </a:r>
            <a:r>
              <a:rPr lang="en-US" sz="2400">
                <a:hlinkClick r:id="rId3" tooltip="Abstract"/>
              </a:rPr>
              <a:t>arXiv:1001.1156</a:t>
            </a:r>
            <a:r>
              <a:rPr lang="en-US" sz="2400"/>
              <a:t> )</a:t>
            </a:r>
          </a:p>
        </p:txBody>
      </p:sp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3013" y="5375275"/>
            <a:ext cx="4841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4300" y="5348288"/>
            <a:ext cx="484188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5348288"/>
            <a:ext cx="1298575" cy="319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1cm_fiducial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30732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Cosmological Evolution of the 21-cm Signal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5791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Mesinger</a:t>
            </a:r>
            <a:r>
              <a:rPr lang="en-US" sz="2400" dirty="0" smtClean="0"/>
              <a:t> et al. (2012)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4572000" y="-14288"/>
            <a:ext cx="0" cy="6858001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8991600" y="-14288"/>
            <a:ext cx="0" cy="684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8839200" y="-14288"/>
            <a:ext cx="0" cy="684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11517</TotalTime>
  <Words>2068</Words>
  <Application>Microsoft Macintosh PowerPoint</Application>
  <PresentationFormat>On-screen Show (4:3)</PresentationFormat>
  <Paragraphs>264</Paragraphs>
  <Slides>88</Slides>
  <Notes>1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Default Design</vt:lpstr>
      <vt:lpstr>Photo Editor Photo</vt:lpstr>
      <vt:lpstr>Slide 1</vt:lpstr>
      <vt:lpstr>Slide 2</vt:lpstr>
      <vt:lpstr>Slide 3</vt:lpstr>
      <vt:lpstr>Slide 4</vt:lpstr>
      <vt:lpstr>Cumulative Fraction of Comoving Volume</vt:lpstr>
      <vt:lpstr>The Optimal Cosmic Time for Constraining the Initial Density Perturbations</vt:lpstr>
      <vt:lpstr>The Optimal Cosmic Epoch for Precision Cosmology </vt:lpstr>
      <vt:lpstr>Slide 8</vt:lpstr>
      <vt:lpstr>Slide 9</vt:lpstr>
      <vt:lpstr>Slide 10</vt:lpstr>
      <vt:lpstr>Example of New Physics (“venture capital”)</vt:lpstr>
      <vt:lpstr>Slide 12</vt:lpstr>
      <vt:lpstr>Baryon Streaming Relative to Dark Matter</vt:lpstr>
      <vt:lpstr>                         is significant only for  halos with            well below the HI cooling threshold of </vt:lpstr>
      <vt:lpstr>Slide 15</vt:lpstr>
      <vt:lpstr>Fraction of collapsed matter</vt:lpstr>
      <vt:lpstr>Cooling Rate of Primordial Gas (H,He) </vt:lpstr>
      <vt:lpstr>Population III.1</vt:lpstr>
      <vt:lpstr>Slide 19</vt:lpstr>
      <vt:lpstr>Population III Binaries or Multiples</vt:lpstr>
      <vt:lpstr>Population III.2</vt:lpstr>
      <vt:lpstr>Slide 22</vt:lpstr>
      <vt:lpstr>Observing the Stars</vt:lpstr>
      <vt:lpstr>Slide 24</vt:lpstr>
      <vt:lpstr>A Magnified Young Galaxy at z~9.6</vt:lpstr>
      <vt:lpstr>Galaxy at z~11 </vt:lpstr>
      <vt:lpstr> Hydrogen</vt:lpstr>
      <vt:lpstr>Galaxy at z~11 </vt:lpstr>
      <vt:lpstr>Slide 29</vt:lpstr>
      <vt:lpstr>First Galaxies Were Strongly Clustered on Scales of up to ~100 comoving Mpc </vt:lpstr>
      <vt:lpstr>First Galaxies Were Strongly Clustered on Scales of up to ~100 comoving Mpc </vt:lpstr>
      <vt:lpstr>Requirements for Reionization by Pop II Stars:</vt:lpstr>
      <vt:lpstr>Observed Growth of Mass in Stars </vt:lpstr>
      <vt:lpstr>Redshift Record of Observed Galaxies (one z~10 candidate, Bouwens et al., Nature 2011)</vt:lpstr>
      <vt:lpstr>Slide 35</vt:lpstr>
      <vt:lpstr>James Webb Space Telescope: Searching for the First Light</vt:lpstr>
      <vt:lpstr>Extremely Large Telescopes (24-42 meters)</vt:lpstr>
      <vt:lpstr>Slide 38</vt:lpstr>
      <vt:lpstr># ionizing photons = # H atoms</vt:lpstr>
      <vt:lpstr>Stellar Remnants</vt:lpstr>
      <vt:lpstr>Pair Instability Supernovae</vt:lpstr>
      <vt:lpstr>Farthest Superluminous Supernova</vt:lpstr>
      <vt:lpstr>Long Gamma-Ray Bursts: Observing One Star at a Time</vt:lpstr>
      <vt:lpstr>A Bright Explosion 600 Million Years after the Big Bang </vt:lpstr>
      <vt:lpstr>…and GRB 090429B at t=520 million years (z~9.4) </vt:lpstr>
      <vt:lpstr>Observing the Diffuse Gas</vt:lpstr>
      <vt:lpstr>Slide 47</vt:lpstr>
      <vt:lpstr>So far, the intergalactic hydrogen was mainly probed by quasar spectra</vt:lpstr>
      <vt:lpstr>Slide 49</vt:lpstr>
      <vt:lpstr>Slide 50</vt:lpstr>
      <vt:lpstr>Hydrogen</vt:lpstr>
      <vt:lpstr>21cm Tomography of Ionized Bubbles During Reionization is like Slicing Swiss Cheese</vt:lpstr>
      <vt:lpstr>Slide 53</vt:lpstr>
      <vt:lpstr>Slide 54</vt:lpstr>
      <vt:lpstr>Slide 55</vt:lpstr>
      <vt:lpstr>Cosmological Evolution of the 21-cm Signal</vt:lpstr>
      <vt:lpstr>Line-of-Sight Anisotropy of 21cm Flux Fluctuations</vt:lpstr>
      <vt:lpstr>The Global 21-cm Signal</vt:lpstr>
      <vt:lpstr>The EDGES Experiment</vt:lpstr>
      <vt:lpstr>Slide 60</vt:lpstr>
      <vt:lpstr>Experiments</vt:lpstr>
      <vt:lpstr>Murchison Wide-Field Array:  21cm emission from diffuse hydrogen at z=6.5-15</vt:lpstr>
      <vt:lpstr>Foregrounds</vt:lpstr>
      <vt:lpstr>Separating the Physics from the Astrophysics</vt:lpstr>
      <vt:lpstr>Slide 65</vt:lpstr>
      <vt:lpstr>When Was the Universe Ionized?</vt:lpstr>
      <vt:lpstr>   Intensity Mapping of Other Lines                              (without resolving individual galaxies)</vt:lpstr>
      <vt:lpstr>Galaxy surveys, Intensity Mapping and 21-cm Mapping</vt:lpstr>
      <vt:lpstr>Other Emission Lines from Galaxies</vt:lpstr>
      <vt:lpstr>Herschel Spectra</vt:lpstr>
      <vt:lpstr>Slide 71</vt:lpstr>
      <vt:lpstr>Slide 72</vt:lpstr>
      <vt:lpstr>Cross-Correlation of Different Lines Removes Contamination from Other Redshifts</vt:lpstr>
      <vt:lpstr>Cross Correlating CO (galaxies) and 21-cm (HI)</vt:lpstr>
      <vt:lpstr>Gauging the Contribution of X-ray Sources to Reionization from the kSZ Signal</vt:lpstr>
      <vt:lpstr>The Next Decade Promises to  be Exciting!</vt:lpstr>
      <vt:lpstr>Slide 77</vt:lpstr>
      <vt:lpstr>When Was the Universe Ionized?</vt:lpstr>
      <vt:lpstr>Slide 79</vt:lpstr>
      <vt:lpstr>Slide 80</vt:lpstr>
      <vt:lpstr>Will JWST Resolve Galaxies at z~10?</vt:lpstr>
      <vt:lpstr>First Stars Had High Spin</vt:lpstr>
      <vt:lpstr>Number of ionizing photons (&gt;13.6eV) per baryon incorporated into stars:</vt:lpstr>
      <vt:lpstr>Threshold Metallicity</vt:lpstr>
      <vt:lpstr>Low-Metallicity H II Regions with a  ~       K Ionizing Continuum </vt:lpstr>
      <vt:lpstr>Slide 86</vt:lpstr>
      <vt:lpstr>SN 2007bi – a Pair Instability Supernova in a Nearby Metal-Poor Dwarf Galaxy</vt:lpstr>
      <vt:lpstr>Slide 88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Sources of Light</dc:title>
  <dc:creator>Abraham Loeb</dc:creator>
  <cp:lastModifiedBy>Avi Loeb</cp:lastModifiedBy>
  <cp:revision>481</cp:revision>
  <cp:lastPrinted>2002-08-26T17:14:28Z</cp:lastPrinted>
  <dcterms:created xsi:type="dcterms:W3CDTF">2012-12-09T22:42:32Z</dcterms:created>
  <dcterms:modified xsi:type="dcterms:W3CDTF">2012-12-09T22:45:49Z</dcterms:modified>
</cp:coreProperties>
</file>