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slides/slide44.xml" ContentType="application/vnd.openxmlformats-officedocument.presentationml.slide+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oleObject6.bin" ContentType="application/vnd.openxmlformats-officedocument.oleObject"/>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2.bin" ContentType="application/vnd.openxmlformats-officedocument.oleObject"/>
  <Override PartName="/ppt/slides/slide46.xml" ContentType="application/vnd.openxmlformats-officedocument.presentationml.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54"/>
  </p:notesMasterIdLst>
  <p:sldIdLst>
    <p:sldId id="256" r:id="rId2"/>
    <p:sldId id="307" r:id="rId3"/>
    <p:sldId id="298" r:id="rId4"/>
    <p:sldId id="299" r:id="rId5"/>
    <p:sldId id="300" r:id="rId6"/>
    <p:sldId id="301" r:id="rId7"/>
    <p:sldId id="302" r:id="rId8"/>
    <p:sldId id="303" r:id="rId9"/>
    <p:sldId id="257" r:id="rId10"/>
    <p:sldId id="258" r:id="rId11"/>
    <p:sldId id="261" r:id="rId12"/>
    <p:sldId id="262" r:id="rId13"/>
    <p:sldId id="263" r:id="rId14"/>
    <p:sldId id="264" r:id="rId15"/>
    <p:sldId id="265" r:id="rId16"/>
    <p:sldId id="266" r:id="rId17"/>
    <p:sldId id="267" r:id="rId18"/>
    <p:sldId id="268" r:id="rId19"/>
    <p:sldId id="269" r:id="rId20"/>
    <p:sldId id="271" r:id="rId21"/>
    <p:sldId id="259" r:id="rId22"/>
    <p:sldId id="272" r:id="rId23"/>
    <p:sldId id="273" r:id="rId24"/>
    <p:sldId id="274" r:id="rId25"/>
    <p:sldId id="297" r:id="rId26"/>
    <p:sldId id="270" r:id="rId27"/>
    <p:sldId id="296" r:id="rId28"/>
    <p:sldId id="260" r:id="rId29"/>
    <p:sldId id="275" r:id="rId30"/>
    <p:sldId id="277" r:id="rId31"/>
    <p:sldId id="276" r:id="rId32"/>
    <p:sldId id="278" r:id="rId33"/>
    <p:sldId id="279" r:id="rId34"/>
    <p:sldId id="281" r:id="rId35"/>
    <p:sldId id="280" r:id="rId36"/>
    <p:sldId id="282" r:id="rId37"/>
    <p:sldId id="283" r:id="rId38"/>
    <p:sldId id="284" r:id="rId39"/>
    <p:sldId id="285" r:id="rId40"/>
    <p:sldId id="286" r:id="rId41"/>
    <p:sldId id="287" r:id="rId42"/>
    <p:sldId id="289" r:id="rId43"/>
    <p:sldId id="288" r:id="rId44"/>
    <p:sldId id="290" r:id="rId45"/>
    <p:sldId id="292" r:id="rId46"/>
    <p:sldId id="304" r:id="rId47"/>
    <p:sldId id="305" r:id="rId48"/>
    <p:sldId id="291" r:id="rId49"/>
    <p:sldId id="295" r:id="rId50"/>
    <p:sldId id="293" r:id="rId51"/>
    <p:sldId id="294" r:id="rId52"/>
    <p:sldId id="306"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07" d="100"/>
          <a:sy n="107" d="100"/>
        </p:scale>
        <p:origin x="-9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2A27D9B-E087-544A-B0A7-3BA2C80A9EC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defRPr sz="5400"/>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sz="4000"/>
            </a:lvl1pPr>
          </a:lstStyle>
          <a:p>
            <a:r>
              <a:rPr lang="en-US"/>
              <a:t>Click to edit Master subtitle style</a:t>
            </a:r>
          </a:p>
        </p:txBody>
      </p:sp>
      <p:sp>
        <p:nvSpPr>
          <p:cNvPr id="4100" name="Rectangle 4"/>
          <p:cNvSpPr>
            <a:spLocks noGrp="1" noChangeArrowheads="1"/>
          </p:cNvSpPr>
          <p:nvPr>
            <p:ph type="dt" sz="half" idx="2"/>
          </p:nvPr>
        </p:nvSpPr>
        <p:spPr>
          <a:xfrm>
            <a:off x="457200" y="6245225"/>
            <a:ext cx="2133600" cy="476250"/>
          </a:xfrm>
        </p:spPr>
        <p:txBody>
          <a:bodyPr/>
          <a:lstStyle>
            <a:lvl1pPr>
              <a:defRPr sz="1600">
                <a:latin typeface="+mn-lt"/>
              </a:defRPr>
            </a:lvl1pPr>
          </a:lstStyle>
          <a:p>
            <a:fld id="{80EFB5E6-C707-D447-B912-129525A87DE1}" type="datetime1">
              <a:rPr lang="en-US"/>
              <a:pPr/>
              <a:t>8/4/12</a:t>
            </a:fld>
            <a:endParaRPr lang="en-US"/>
          </a:p>
        </p:txBody>
      </p:sp>
      <p:sp>
        <p:nvSpPr>
          <p:cNvPr id="4101" name="Rectangle 5"/>
          <p:cNvSpPr>
            <a:spLocks noGrp="1" noChangeArrowheads="1"/>
          </p:cNvSpPr>
          <p:nvPr>
            <p:ph type="ftr" sz="quarter" idx="3"/>
          </p:nvPr>
        </p:nvSpPr>
        <p:spPr>
          <a:xfrm>
            <a:off x="3124200" y="6245225"/>
            <a:ext cx="2895600" cy="476250"/>
          </a:xfrm>
        </p:spPr>
        <p:txBody>
          <a:bodyPr/>
          <a:lstStyle>
            <a:lvl1pPr>
              <a:defRPr sz="1600"/>
            </a:lvl1pPr>
          </a:lstStyle>
          <a:p>
            <a:r>
              <a:rPr lang="en-US"/>
              <a:t>copyright 2006 www.brainybetty.com ALL RIGHTS RESERVED.</a:t>
            </a:r>
          </a:p>
        </p:txBody>
      </p:sp>
      <p:sp>
        <p:nvSpPr>
          <p:cNvPr id="4102" name="Rectangle 6"/>
          <p:cNvSpPr>
            <a:spLocks noGrp="1" noChangeArrowheads="1"/>
          </p:cNvSpPr>
          <p:nvPr>
            <p:ph type="sldNum" sz="quarter" idx="4"/>
          </p:nvPr>
        </p:nvSpPr>
        <p:spPr>
          <a:xfrm>
            <a:off x="6553200" y="6245225"/>
            <a:ext cx="2133600" cy="476250"/>
          </a:xfrm>
        </p:spPr>
        <p:txBody>
          <a:bodyPr/>
          <a:lstStyle>
            <a:lvl1pPr>
              <a:defRPr sz="1600"/>
            </a:lvl1pPr>
          </a:lstStyle>
          <a:p>
            <a:fld id="{F5005BDB-1938-0340-949A-D5FFF88EBDE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DB98C6CF-6A12-9348-A228-646638FECF63}" type="datetime1">
              <a:rPr lang="en-US"/>
              <a:pPr/>
              <a:t>8/4/12</a:t>
            </a:fld>
            <a:endParaRPr lang="en-US"/>
          </a:p>
        </p:txBody>
      </p:sp>
      <p:sp>
        <p:nvSpPr>
          <p:cNvPr id="5" name="Footer Placeholder 4"/>
          <p:cNvSpPr>
            <a:spLocks noGrp="1"/>
          </p:cNvSpPr>
          <p:nvPr>
            <p:ph type="ftr" sz="quarter" idx="11"/>
          </p:nvPr>
        </p:nvSpPr>
        <p:spPr/>
        <p:txBody>
          <a:bodyPr/>
          <a:lstStyle>
            <a:lvl1pPr>
              <a:defRPr/>
            </a:lvl1pPr>
          </a:lstStyle>
          <a:p>
            <a:r>
              <a:rPr lang="en-US"/>
              <a:t>copyright 2006 www.brainybetty.com ALL RIGHTS RESERVED.</a:t>
            </a:r>
          </a:p>
        </p:txBody>
      </p:sp>
      <p:sp>
        <p:nvSpPr>
          <p:cNvPr id="6" name="Slide Number Placeholder 5"/>
          <p:cNvSpPr>
            <a:spLocks noGrp="1"/>
          </p:cNvSpPr>
          <p:nvPr>
            <p:ph type="sldNum" sz="quarter" idx="12"/>
          </p:nvPr>
        </p:nvSpPr>
        <p:spPr/>
        <p:txBody>
          <a:bodyPr/>
          <a:lstStyle>
            <a:lvl1pPr>
              <a:defRPr smtClean="0"/>
            </a:lvl1pPr>
          </a:lstStyle>
          <a:p>
            <a:fld id="{B1F43240-456E-2C4A-9463-0AB65CAD941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D94EECD5-C34D-874D-89E1-D15560047464}" type="datetime1">
              <a:rPr lang="en-US"/>
              <a:pPr/>
              <a:t>8/4/12</a:t>
            </a:fld>
            <a:endParaRPr lang="en-US"/>
          </a:p>
        </p:txBody>
      </p:sp>
      <p:sp>
        <p:nvSpPr>
          <p:cNvPr id="5" name="Footer Placeholder 4"/>
          <p:cNvSpPr>
            <a:spLocks noGrp="1"/>
          </p:cNvSpPr>
          <p:nvPr>
            <p:ph type="ftr" sz="quarter" idx="11"/>
          </p:nvPr>
        </p:nvSpPr>
        <p:spPr/>
        <p:txBody>
          <a:bodyPr/>
          <a:lstStyle>
            <a:lvl1pPr>
              <a:defRPr/>
            </a:lvl1pPr>
          </a:lstStyle>
          <a:p>
            <a:r>
              <a:rPr lang="en-US"/>
              <a:t>copyright 2006 www.brainybetty.com ALL RIGHTS RESERVED.</a:t>
            </a:r>
          </a:p>
        </p:txBody>
      </p:sp>
      <p:sp>
        <p:nvSpPr>
          <p:cNvPr id="6" name="Slide Number Placeholder 5"/>
          <p:cNvSpPr>
            <a:spLocks noGrp="1"/>
          </p:cNvSpPr>
          <p:nvPr>
            <p:ph type="sldNum" sz="quarter" idx="12"/>
          </p:nvPr>
        </p:nvSpPr>
        <p:spPr/>
        <p:txBody>
          <a:bodyPr/>
          <a:lstStyle>
            <a:lvl1pPr>
              <a:defRPr smtClean="0"/>
            </a:lvl1pPr>
          </a:lstStyle>
          <a:p>
            <a:fld id="{77EFB1B7-B471-7A4C-8DAB-F6ADC1A0666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3A749C65-119B-1A47-B701-9698D19D43CD}" type="datetime1">
              <a:rPr lang="en-US"/>
              <a:pPr/>
              <a:t>8/4/12</a:t>
            </a:fld>
            <a:endParaRPr lang="en-US"/>
          </a:p>
        </p:txBody>
      </p:sp>
      <p:sp>
        <p:nvSpPr>
          <p:cNvPr id="5" name="Footer Placeholder 4"/>
          <p:cNvSpPr>
            <a:spLocks noGrp="1"/>
          </p:cNvSpPr>
          <p:nvPr>
            <p:ph type="ftr" sz="quarter" idx="11"/>
          </p:nvPr>
        </p:nvSpPr>
        <p:spPr/>
        <p:txBody>
          <a:bodyPr/>
          <a:lstStyle>
            <a:lvl1pPr>
              <a:defRPr/>
            </a:lvl1pPr>
          </a:lstStyle>
          <a:p>
            <a:r>
              <a:rPr lang="en-US"/>
              <a:t>copyright 2006 www.brainybetty.com ALL RIGHTS RESERVED.</a:t>
            </a:r>
          </a:p>
        </p:txBody>
      </p:sp>
      <p:sp>
        <p:nvSpPr>
          <p:cNvPr id="6" name="Slide Number Placeholder 5"/>
          <p:cNvSpPr>
            <a:spLocks noGrp="1"/>
          </p:cNvSpPr>
          <p:nvPr>
            <p:ph type="sldNum" sz="quarter" idx="12"/>
          </p:nvPr>
        </p:nvSpPr>
        <p:spPr/>
        <p:txBody>
          <a:bodyPr/>
          <a:lstStyle>
            <a:lvl1pPr>
              <a:defRPr smtClean="0"/>
            </a:lvl1pPr>
          </a:lstStyle>
          <a:p>
            <a:fld id="{BFCF7A42-1C2D-AD4A-AA9D-E52F697533F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fld id="{643C6361-FEB1-B94F-9E3A-B3F08600CB51}" type="datetime1">
              <a:rPr lang="en-US"/>
              <a:pPr/>
              <a:t>8/4/12</a:t>
            </a:fld>
            <a:endParaRPr lang="en-US"/>
          </a:p>
        </p:txBody>
      </p:sp>
      <p:sp>
        <p:nvSpPr>
          <p:cNvPr id="5" name="Footer Placeholder 4"/>
          <p:cNvSpPr>
            <a:spLocks noGrp="1"/>
          </p:cNvSpPr>
          <p:nvPr>
            <p:ph type="ftr" sz="quarter" idx="11"/>
          </p:nvPr>
        </p:nvSpPr>
        <p:spPr/>
        <p:txBody>
          <a:bodyPr/>
          <a:lstStyle>
            <a:lvl1pPr>
              <a:defRPr/>
            </a:lvl1pPr>
          </a:lstStyle>
          <a:p>
            <a:r>
              <a:rPr lang="en-US"/>
              <a:t>copyright 2006 www.brainybetty.com ALL RIGHTS RESERVED.</a:t>
            </a:r>
          </a:p>
        </p:txBody>
      </p:sp>
      <p:sp>
        <p:nvSpPr>
          <p:cNvPr id="6" name="Slide Number Placeholder 5"/>
          <p:cNvSpPr>
            <a:spLocks noGrp="1"/>
          </p:cNvSpPr>
          <p:nvPr>
            <p:ph type="sldNum" sz="quarter" idx="12"/>
          </p:nvPr>
        </p:nvSpPr>
        <p:spPr/>
        <p:txBody>
          <a:bodyPr/>
          <a:lstStyle>
            <a:lvl1pPr>
              <a:defRPr smtClean="0"/>
            </a:lvl1pPr>
          </a:lstStyle>
          <a:p>
            <a:fld id="{7881DD1A-D1D4-9445-9EB5-19A76908B47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fld id="{86DC58E4-3CAE-A643-8A3E-A8A63E5230E5}" type="datetime1">
              <a:rPr lang="en-US"/>
              <a:pPr/>
              <a:t>8/4/12</a:t>
            </a:fld>
            <a:endParaRPr lang="en-US"/>
          </a:p>
        </p:txBody>
      </p:sp>
      <p:sp>
        <p:nvSpPr>
          <p:cNvPr id="6" name="Footer Placeholder 5"/>
          <p:cNvSpPr>
            <a:spLocks noGrp="1"/>
          </p:cNvSpPr>
          <p:nvPr>
            <p:ph type="ftr" sz="quarter" idx="11"/>
          </p:nvPr>
        </p:nvSpPr>
        <p:spPr/>
        <p:txBody>
          <a:bodyPr/>
          <a:lstStyle>
            <a:lvl1pPr>
              <a:defRPr/>
            </a:lvl1pPr>
          </a:lstStyle>
          <a:p>
            <a:r>
              <a:rPr lang="en-US"/>
              <a:t>copyright 2006 www.brainybetty.com ALL RIGHTS RESERVED.</a:t>
            </a:r>
          </a:p>
        </p:txBody>
      </p:sp>
      <p:sp>
        <p:nvSpPr>
          <p:cNvPr id="7" name="Slide Number Placeholder 6"/>
          <p:cNvSpPr>
            <a:spLocks noGrp="1"/>
          </p:cNvSpPr>
          <p:nvPr>
            <p:ph type="sldNum" sz="quarter" idx="12"/>
          </p:nvPr>
        </p:nvSpPr>
        <p:spPr/>
        <p:txBody>
          <a:bodyPr/>
          <a:lstStyle>
            <a:lvl1pPr>
              <a:defRPr smtClean="0"/>
            </a:lvl1pPr>
          </a:lstStyle>
          <a:p>
            <a:fld id="{29F2DBB7-733E-8B44-95D2-44180FB6F55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fld id="{D4B05419-6CBC-F04A-BB86-D650040A91A1}" type="datetime1">
              <a:rPr lang="en-US"/>
              <a:pPr/>
              <a:t>8/4/12</a:t>
            </a:fld>
            <a:endParaRPr lang="en-US"/>
          </a:p>
        </p:txBody>
      </p:sp>
      <p:sp>
        <p:nvSpPr>
          <p:cNvPr id="8" name="Footer Placeholder 7"/>
          <p:cNvSpPr>
            <a:spLocks noGrp="1"/>
          </p:cNvSpPr>
          <p:nvPr>
            <p:ph type="ftr" sz="quarter" idx="11"/>
          </p:nvPr>
        </p:nvSpPr>
        <p:spPr/>
        <p:txBody>
          <a:bodyPr/>
          <a:lstStyle>
            <a:lvl1pPr>
              <a:defRPr/>
            </a:lvl1pPr>
          </a:lstStyle>
          <a:p>
            <a:r>
              <a:rPr lang="en-US"/>
              <a:t>copyright 2006 www.brainybetty.com ALL RIGHTS RESERVED.</a:t>
            </a:r>
          </a:p>
        </p:txBody>
      </p:sp>
      <p:sp>
        <p:nvSpPr>
          <p:cNvPr id="9" name="Slide Number Placeholder 8"/>
          <p:cNvSpPr>
            <a:spLocks noGrp="1"/>
          </p:cNvSpPr>
          <p:nvPr>
            <p:ph type="sldNum" sz="quarter" idx="12"/>
          </p:nvPr>
        </p:nvSpPr>
        <p:spPr/>
        <p:txBody>
          <a:bodyPr/>
          <a:lstStyle>
            <a:lvl1pPr>
              <a:defRPr smtClean="0"/>
            </a:lvl1pPr>
          </a:lstStyle>
          <a:p>
            <a:fld id="{552536FB-8CF9-5B47-B493-40BB3A6F36C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fld id="{DF4A3BD4-036A-CA4B-A4FF-EE59FDDFEF68}" type="datetime1">
              <a:rPr lang="en-US"/>
              <a:pPr/>
              <a:t>8/4/12</a:t>
            </a:fld>
            <a:endParaRPr lang="en-US"/>
          </a:p>
        </p:txBody>
      </p:sp>
      <p:sp>
        <p:nvSpPr>
          <p:cNvPr id="4" name="Footer Placeholder 3"/>
          <p:cNvSpPr>
            <a:spLocks noGrp="1"/>
          </p:cNvSpPr>
          <p:nvPr>
            <p:ph type="ftr" sz="quarter" idx="11"/>
          </p:nvPr>
        </p:nvSpPr>
        <p:spPr/>
        <p:txBody>
          <a:bodyPr/>
          <a:lstStyle>
            <a:lvl1pPr>
              <a:defRPr/>
            </a:lvl1pPr>
          </a:lstStyle>
          <a:p>
            <a:r>
              <a:rPr lang="en-US"/>
              <a:t>copyright 2006 www.brainybetty.com ALL RIGHTS RESERVED.</a:t>
            </a:r>
          </a:p>
        </p:txBody>
      </p:sp>
      <p:sp>
        <p:nvSpPr>
          <p:cNvPr id="5" name="Slide Number Placeholder 4"/>
          <p:cNvSpPr>
            <a:spLocks noGrp="1"/>
          </p:cNvSpPr>
          <p:nvPr>
            <p:ph type="sldNum" sz="quarter" idx="12"/>
          </p:nvPr>
        </p:nvSpPr>
        <p:spPr/>
        <p:txBody>
          <a:bodyPr/>
          <a:lstStyle>
            <a:lvl1pPr>
              <a:defRPr smtClean="0"/>
            </a:lvl1pPr>
          </a:lstStyle>
          <a:p>
            <a:fld id="{E0F4F7F7-615B-524C-849C-66607310E88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66EA4632-82B7-9143-8142-36425D94EE86}" type="datetime1">
              <a:rPr lang="en-US"/>
              <a:pPr/>
              <a:t>8/4/12</a:t>
            </a:fld>
            <a:endParaRPr lang="en-US"/>
          </a:p>
        </p:txBody>
      </p:sp>
      <p:sp>
        <p:nvSpPr>
          <p:cNvPr id="3" name="Footer Placeholder 2"/>
          <p:cNvSpPr>
            <a:spLocks noGrp="1"/>
          </p:cNvSpPr>
          <p:nvPr>
            <p:ph type="ftr" sz="quarter" idx="11"/>
          </p:nvPr>
        </p:nvSpPr>
        <p:spPr/>
        <p:txBody>
          <a:bodyPr/>
          <a:lstStyle>
            <a:lvl1pPr>
              <a:defRPr/>
            </a:lvl1pPr>
          </a:lstStyle>
          <a:p>
            <a:r>
              <a:rPr lang="en-US"/>
              <a:t>copyright 2006 www.brainybetty.com ALL RIGHTS RESERVED.</a:t>
            </a:r>
          </a:p>
        </p:txBody>
      </p:sp>
      <p:sp>
        <p:nvSpPr>
          <p:cNvPr id="4" name="Slide Number Placeholder 3"/>
          <p:cNvSpPr>
            <a:spLocks noGrp="1"/>
          </p:cNvSpPr>
          <p:nvPr>
            <p:ph type="sldNum" sz="quarter" idx="12"/>
          </p:nvPr>
        </p:nvSpPr>
        <p:spPr/>
        <p:txBody>
          <a:bodyPr/>
          <a:lstStyle>
            <a:lvl1pPr>
              <a:defRPr smtClean="0"/>
            </a:lvl1pPr>
          </a:lstStyle>
          <a:p>
            <a:fld id="{A2DDA81C-B3DF-814D-85BF-86D66579ACA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fld id="{43B1F65B-BEB4-7347-9C0D-C0CF124ED666}" type="datetime1">
              <a:rPr lang="en-US"/>
              <a:pPr/>
              <a:t>8/4/12</a:t>
            </a:fld>
            <a:endParaRPr lang="en-US"/>
          </a:p>
        </p:txBody>
      </p:sp>
      <p:sp>
        <p:nvSpPr>
          <p:cNvPr id="6" name="Footer Placeholder 5"/>
          <p:cNvSpPr>
            <a:spLocks noGrp="1"/>
          </p:cNvSpPr>
          <p:nvPr>
            <p:ph type="ftr" sz="quarter" idx="11"/>
          </p:nvPr>
        </p:nvSpPr>
        <p:spPr/>
        <p:txBody>
          <a:bodyPr/>
          <a:lstStyle>
            <a:lvl1pPr>
              <a:defRPr/>
            </a:lvl1pPr>
          </a:lstStyle>
          <a:p>
            <a:r>
              <a:rPr lang="en-US"/>
              <a:t>copyright 2006 www.brainybetty.com ALL RIGHTS RESERVED.</a:t>
            </a:r>
          </a:p>
        </p:txBody>
      </p:sp>
      <p:sp>
        <p:nvSpPr>
          <p:cNvPr id="7" name="Slide Number Placeholder 6"/>
          <p:cNvSpPr>
            <a:spLocks noGrp="1"/>
          </p:cNvSpPr>
          <p:nvPr>
            <p:ph type="sldNum" sz="quarter" idx="12"/>
          </p:nvPr>
        </p:nvSpPr>
        <p:spPr/>
        <p:txBody>
          <a:bodyPr/>
          <a:lstStyle>
            <a:lvl1pPr>
              <a:defRPr smtClean="0"/>
            </a:lvl1pPr>
          </a:lstStyle>
          <a:p>
            <a:fld id="{A998618C-BAB4-EA4A-8CDC-B5ECCBB8DF4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fld id="{38819999-2781-F94A-A40B-16701002C40A}" type="datetime1">
              <a:rPr lang="en-US"/>
              <a:pPr/>
              <a:t>8/4/12</a:t>
            </a:fld>
            <a:endParaRPr lang="en-US"/>
          </a:p>
        </p:txBody>
      </p:sp>
      <p:sp>
        <p:nvSpPr>
          <p:cNvPr id="6" name="Footer Placeholder 5"/>
          <p:cNvSpPr>
            <a:spLocks noGrp="1"/>
          </p:cNvSpPr>
          <p:nvPr>
            <p:ph type="ftr" sz="quarter" idx="11"/>
          </p:nvPr>
        </p:nvSpPr>
        <p:spPr/>
        <p:txBody>
          <a:bodyPr/>
          <a:lstStyle>
            <a:lvl1pPr>
              <a:defRPr/>
            </a:lvl1pPr>
          </a:lstStyle>
          <a:p>
            <a:r>
              <a:rPr lang="en-US"/>
              <a:t>copyright 2006 www.brainybetty.com ALL RIGHTS RESERVED.</a:t>
            </a:r>
          </a:p>
        </p:txBody>
      </p:sp>
      <p:sp>
        <p:nvSpPr>
          <p:cNvPr id="7" name="Slide Number Placeholder 6"/>
          <p:cNvSpPr>
            <a:spLocks noGrp="1"/>
          </p:cNvSpPr>
          <p:nvPr>
            <p:ph type="sldNum" sz="quarter" idx="12"/>
          </p:nvPr>
        </p:nvSpPr>
        <p:spPr/>
        <p:txBody>
          <a:bodyPr/>
          <a:lstStyle>
            <a:lvl1pPr>
              <a:defRPr smtClean="0"/>
            </a:lvl1pPr>
          </a:lstStyle>
          <a:p>
            <a:fld id="{890DC50E-A2DD-9247-949E-B209F65C7F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fld id="{2F0EA474-3FBF-9C4C-898D-69A4637E557E}" type="datetime1">
              <a:rPr lang="en-US"/>
              <a:pPr/>
              <a:t>8/4/12</a:t>
            </a:fld>
            <a:endParaRPr lang="en-US"/>
          </a:p>
        </p:txBody>
      </p:sp>
      <p:sp>
        <p:nvSpPr>
          <p:cNvPr id="1029" name="Rectangle 5"/>
          <p:cNvSpPr>
            <a:spLocks noGrp="1" noChangeArrowheads="1"/>
          </p:cNvSpPr>
          <p:nvPr>
            <p:ph type="ftr" sz="quarter" idx="3"/>
          </p:nvPr>
        </p:nvSpPr>
        <p:spPr bwMode="auto">
          <a:xfrm>
            <a:off x="2209800" y="6629400"/>
            <a:ext cx="5105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r>
              <a:rPr lang="en-US"/>
              <a:t>copyright 2006 www.brainybetty.com ALL RIGHTS RESERVED.</a:t>
            </a:r>
          </a:p>
        </p:txBody>
      </p:sp>
      <p:sp>
        <p:nvSpPr>
          <p:cNvPr id="1030" name="Rectangle 6"/>
          <p:cNvSpPr>
            <a:spLocks noGrp="1" noChangeArrowheads="1"/>
          </p:cNvSpPr>
          <p:nvPr>
            <p:ph type="sldNum" sz="quarter" idx="4"/>
          </p:nvPr>
        </p:nvSpPr>
        <p:spPr bwMode="auto">
          <a:xfrm>
            <a:off x="701040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6682BB70-D190-7E49-92A3-4FE1F5050F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fontAlgn="base">
        <a:spcBef>
          <a:spcPct val="0"/>
        </a:spcBef>
        <a:spcAft>
          <a:spcPct val="0"/>
        </a:spcAft>
        <a:defRPr sz="4800">
          <a:solidFill>
            <a:schemeClr val="tx2"/>
          </a:solidFill>
          <a:latin typeface="+mj-lt"/>
          <a:ea typeface="+mj-ea"/>
          <a:cs typeface="+mj-cs"/>
        </a:defRPr>
      </a:lvl1pPr>
      <a:lvl2pPr algn="ctr" rtl="0" fontAlgn="base">
        <a:spcBef>
          <a:spcPct val="0"/>
        </a:spcBef>
        <a:spcAft>
          <a:spcPct val="0"/>
        </a:spcAft>
        <a:defRPr sz="4800">
          <a:solidFill>
            <a:schemeClr val="tx2"/>
          </a:solidFill>
          <a:latin typeface="Andy" pitchFamily="66" charset="0"/>
        </a:defRPr>
      </a:lvl2pPr>
      <a:lvl3pPr algn="ctr" rtl="0" fontAlgn="base">
        <a:spcBef>
          <a:spcPct val="0"/>
        </a:spcBef>
        <a:spcAft>
          <a:spcPct val="0"/>
        </a:spcAft>
        <a:defRPr sz="4800">
          <a:solidFill>
            <a:schemeClr val="tx2"/>
          </a:solidFill>
          <a:latin typeface="Andy" pitchFamily="66" charset="0"/>
        </a:defRPr>
      </a:lvl3pPr>
      <a:lvl4pPr algn="ctr" rtl="0" fontAlgn="base">
        <a:spcBef>
          <a:spcPct val="0"/>
        </a:spcBef>
        <a:spcAft>
          <a:spcPct val="0"/>
        </a:spcAft>
        <a:defRPr sz="4800">
          <a:solidFill>
            <a:schemeClr val="tx2"/>
          </a:solidFill>
          <a:latin typeface="Andy" pitchFamily="66" charset="0"/>
        </a:defRPr>
      </a:lvl4pPr>
      <a:lvl5pPr algn="ctr" rtl="0" fontAlgn="base">
        <a:spcBef>
          <a:spcPct val="0"/>
        </a:spcBef>
        <a:spcAft>
          <a:spcPct val="0"/>
        </a:spcAft>
        <a:defRPr sz="4800">
          <a:solidFill>
            <a:schemeClr val="tx2"/>
          </a:solidFill>
          <a:latin typeface="Andy" pitchFamily="66" charset="0"/>
        </a:defRPr>
      </a:lvl5pPr>
      <a:lvl6pPr marL="457200" algn="ctr" rtl="0" fontAlgn="base">
        <a:spcBef>
          <a:spcPct val="0"/>
        </a:spcBef>
        <a:spcAft>
          <a:spcPct val="0"/>
        </a:spcAft>
        <a:defRPr sz="4800">
          <a:solidFill>
            <a:schemeClr val="tx2"/>
          </a:solidFill>
          <a:latin typeface="Andy" pitchFamily="66" charset="0"/>
        </a:defRPr>
      </a:lvl6pPr>
      <a:lvl7pPr marL="914400" algn="ctr" rtl="0" fontAlgn="base">
        <a:spcBef>
          <a:spcPct val="0"/>
        </a:spcBef>
        <a:spcAft>
          <a:spcPct val="0"/>
        </a:spcAft>
        <a:defRPr sz="4800">
          <a:solidFill>
            <a:schemeClr val="tx2"/>
          </a:solidFill>
          <a:latin typeface="Andy" pitchFamily="66" charset="0"/>
        </a:defRPr>
      </a:lvl7pPr>
      <a:lvl8pPr marL="1371600" algn="ctr" rtl="0" fontAlgn="base">
        <a:spcBef>
          <a:spcPct val="0"/>
        </a:spcBef>
        <a:spcAft>
          <a:spcPct val="0"/>
        </a:spcAft>
        <a:defRPr sz="4800">
          <a:solidFill>
            <a:schemeClr val="tx2"/>
          </a:solidFill>
          <a:latin typeface="Andy" pitchFamily="66" charset="0"/>
        </a:defRPr>
      </a:lvl8pPr>
      <a:lvl9pPr marL="1828800" algn="ctr" rtl="0" fontAlgn="base">
        <a:spcBef>
          <a:spcPct val="0"/>
        </a:spcBef>
        <a:spcAft>
          <a:spcPct val="0"/>
        </a:spcAft>
        <a:defRPr sz="4800">
          <a:solidFill>
            <a:schemeClr val="tx2"/>
          </a:solidFill>
          <a:latin typeface="Andy" pitchFamily="66" charset="0"/>
        </a:defRPr>
      </a:lvl9pPr>
    </p:titleStyle>
    <p:bodyStyle>
      <a:lvl1pPr marL="342900" indent="-342900" algn="l" rtl="0" fontAlgn="base">
        <a:spcBef>
          <a:spcPct val="20000"/>
        </a:spcBef>
        <a:spcAft>
          <a:spcPct val="0"/>
        </a:spcAft>
        <a:buChar char="•"/>
        <a:defRPr sz="36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ea typeface="ＭＳ Ｐゴシック" charset="-128"/>
        </a:defRPr>
      </a:lvl2pPr>
      <a:lvl3pPr marL="1143000" indent="-228600" algn="l" rtl="0" fontAlgn="base">
        <a:spcBef>
          <a:spcPct val="20000"/>
        </a:spcBef>
        <a:spcAft>
          <a:spcPct val="0"/>
        </a:spcAft>
        <a:buChar char="•"/>
        <a:defRPr sz="2800">
          <a:solidFill>
            <a:schemeClr val="tx1"/>
          </a:solidFill>
          <a:latin typeface="+mn-lt"/>
          <a:ea typeface="ＭＳ Ｐゴシック" charset="-128"/>
        </a:defRPr>
      </a:lvl3pPr>
      <a:lvl4pPr marL="1600200" indent="-228600" algn="l" rtl="0" fontAlgn="base">
        <a:spcBef>
          <a:spcPct val="20000"/>
        </a:spcBef>
        <a:spcAft>
          <a:spcPct val="0"/>
        </a:spcAft>
        <a:buChar char="–"/>
        <a:defRPr sz="2400">
          <a:solidFill>
            <a:schemeClr val="tx1"/>
          </a:solidFill>
          <a:latin typeface="+mn-lt"/>
          <a:ea typeface="ＭＳ Ｐゴシック" charset="-128"/>
        </a:defRPr>
      </a:lvl4pPr>
      <a:lvl5pPr marL="2057400" indent="-228600" algn="l" rtl="0" fontAlgn="base">
        <a:spcBef>
          <a:spcPct val="20000"/>
        </a:spcBef>
        <a:spcAft>
          <a:spcPct val="0"/>
        </a:spcAft>
        <a:buChar char="»"/>
        <a:defRPr sz="2400">
          <a:solidFill>
            <a:schemeClr val="tx1"/>
          </a:solidFill>
          <a:latin typeface="+mn-lt"/>
          <a:ea typeface="ＭＳ Ｐゴシック" charset="-128"/>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df"/><Relationship Id="rId17" Type="http://schemas.openxmlformats.org/officeDocument/2006/relationships/image" Target="../media/image37.png"/><Relationship Id="rId18" Type="http://schemas.openxmlformats.org/officeDocument/2006/relationships/image" Target="../media/image38.pdf"/><Relationship Id="rId19" Type="http://schemas.openxmlformats.org/officeDocument/2006/relationships/image" Target="../media/image391.png"/><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df"/><Relationship Id="rId7" Type="http://schemas.openxmlformats.org/officeDocument/2006/relationships/image" Target="../media/image45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df"/><Relationship Id="rId7" Type="http://schemas.openxmlformats.org/officeDocument/2006/relationships/image" Target="../media/image651.png"/><Relationship Id="rId8" Type="http://schemas.openxmlformats.org/officeDocument/2006/relationships/image" Target="../media/image63.pdf"/><Relationship Id="rId9" Type="http://schemas.openxmlformats.org/officeDocument/2006/relationships/image" Target="../media/image67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df"/><Relationship Id="rId9" Type="http://schemas.openxmlformats.org/officeDocument/2006/relationships/image" Target="../media/image751.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df"/><Relationship Id="rId5" Type="http://schemas.openxmlformats.org/officeDocument/2006/relationships/image" Target="../media/image791.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df"/><Relationship Id="rId7" Type="http://schemas.openxmlformats.org/officeDocument/2006/relationships/image" Target="../media/image841.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df"/><Relationship Id="rId7" Type="http://schemas.openxmlformats.org/officeDocument/2006/relationships/image" Target="../media/image90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video" Target="file://localhost/Users/aviloeb/Documents/Powerpoint/Movies/Aq-A-2-evolv.mp4" TargetMode="External"/><Relationship Id="rId2" Type="http://schemas.openxmlformats.org/officeDocument/2006/relationships/slideLayout" Target="../slideLayouts/slideLayout2.xml"/><Relationship Id="rId3"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df"/><Relationship Id="rId7" Type="http://schemas.openxmlformats.org/officeDocument/2006/relationships/image" Target="../media/image971.png"/><Relationship Id="rId8" Type="http://schemas.openxmlformats.org/officeDocument/2006/relationships/image" Target="../media/image89.pdf"/><Relationship Id="rId9"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df"/><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df"/><Relationship Id="rId4" Type="http://schemas.openxmlformats.org/officeDocument/2006/relationships/image" Target="../media/image1131.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video" Target="file://localhost/Users/aviloeb/Documents/Powerpoint/Movies/galaxy_01_z2.mp4" TargetMode="External"/><Relationship Id="rId2" Type="http://schemas.openxmlformats.org/officeDocument/2006/relationships/slideLayout" Target="../slideLayouts/slideLayout2.xml"/><Relationship Id="rId3" Type="http://schemas.openxmlformats.org/officeDocument/2006/relationships/image" Target="../media/image10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39.xml.rels><?xml version="1.0" encoding="UTF-8" standalone="yes"?>
<Relationships xmlns="http://schemas.openxmlformats.org/package/2006/relationships"><Relationship Id="rId1" Type="http://schemas.openxmlformats.org/officeDocument/2006/relationships/video" Target="file://localhost/Users/aviloeb/Documents/Powerpoint/Movies/localgroup.mov" TargetMode="External"/><Relationship Id="rId2" Type="http://schemas.openxmlformats.org/officeDocument/2006/relationships/slideLayout" Target="../slideLayouts/slideLayout2.xml"/><Relationship Id="rId3" Type="http://schemas.openxmlformats.org/officeDocument/2006/relationships/image" Target="../media/image111.png"/></Relationships>
</file>

<file path=ppt/slides/_rels/slide4.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oleObject" Target="../embeddings/oleObject7.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5.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8.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533400"/>
            <a:ext cx="8382000" cy="1470025"/>
          </a:xfrm>
        </p:spPr>
        <p:txBody>
          <a:bodyPr/>
          <a:lstStyle/>
          <a:p>
            <a:r>
              <a:rPr lang="en-US" u="heavy" dirty="0" smtClean="0"/>
              <a:t>Lecture I:</a:t>
            </a:r>
            <a:r>
              <a:rPr lang="en-US" dirty="0" smtClean="0"/>
              <a:t> </a:t>
            </a:r>
            <a:r>
              <a:rPr lang="en-US" i="1" dirty="0" smtClean="0"/>
              <a:t>Structure Formation in the Universe</a:t>
            </a:r>
            <a:endParaRPr lang="en-US" i="1" dirty="0"/>
          </a:p>
        </p:txBody>
      </p:sp>
      <p:sp>
        <p:nvSpPr>
          <p:cNvPr id="2051" name="Rectangle 3"/>
          <p:cNvSpPr>
            <a:spLocks noGrp="1" noChangeArrowheads="1"/>
          </p:cNvSpPr>
          <p:nvPr>
            <p:ph type="subTitle" idx="1"/>
          </p:nvPr>
        </p:nvSpPr>
        <p:spPr/>
        <p:txBody>
          <a:bodyPr/>
          <a:lstStyle/>
          <a:p>
            <a:r>
              <a:rPr lang="en-US" dirty="0" smtClean="0"/>
              <a:t>Avi Loeb</a:t>
            </a:r>
          </a:p>
          <a:p>
            <a:r>
              <a:rPr lang="en-US" dirty="0" smtClean="0"/>
              <a:t>Harvard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i="1" dirty="0" smtClean="0"/>
              <a:t>Expansion History</a:t>
            </a:r>
            <a:endParaRPr lang="en-US" i="1" dirty="0"/>
          </a:p>
        </p:txBody>
      </p:sp>
      <p:sp>
        <p:nvSpPr>
          <p:cNvPr id="3" name="Content Placeholder 2"/>
          <p:cNvSpPr>
            <a:spLocks noGrp="1"/>
          </p:cNvSpPr>
          <p:nvPr>
            <p:ph idx="1"/>
          </p:nvPr>
        </p:nvSpPr>
        <p:spPr>
          <a:xfrm>
            <a:off x="457200" y="838200"/>
            <a:ext cx="8229600" cy="4525963"/>
          </a:xfrm>
        </p:spPr>
        <p:txBody>
          <a:bodyPr/>
          <a:lstStyle/>
          <a:p>
            <a:r>
              <a:rPr lang="en-US" sz="2400" dirty="0" smtClean="0"/>
              <a:t>Gravitating mass density</a:t>
            </a:r>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Acceleration</a:t>
            </a:r>
          </a:p>
          <a:p>
            <a:endParaRPr lang="en-US" sz="2400" dirty="0"/>
          </a:p>
          <a:p>
            <a:pPr>
              <a:buNone/>
            </a:pPr>
            <a:endParaRPr lang="en-US" sz="2400" dirty="0" smtClean="0"/>
          </a:p>
          <a:p>
            <a:endParaRPr lang="en-US" sz="2400" dirty="0"/>
          </a:p>
        </p:txBody>
      </p:sp>
      <p:sp>
        <p:nvSpPr>
          <p:cNvPr id="6" name="Slide Number Placeholder 5"/>
          <p:cNvSpPr>
            <a:spLocks noGrp="1"/>
          </p:cNvSpPr>
          <p:nvPr>
            <p:ph type="sldNum" sz="quarter" idx="12"/>
          </p:nvPr>
        </p:nvSpPr>
        <p:spPr/>
        <p:txBody>
          <a:bodyPr/>
          <a:lstStyle/>
          <a:p>
            <a:fld id="{BFCF7A42-1C2D-AD4A-AA9D-E52F697533F7}" type="slidenum">
              <a:rPr lang="en-US" smtClean="0"/>
              <a:pPr/>
              <a:t>10</a:t>
            </a:fld>
            <a:endParaRPr lang="en-US"/>
          </a:p>
        </p:txBody>
      </p:sp>
      <p:pic>
        <p:nvPicPr>
          <p:cNvPr id="7" name="Picture 6"/>
          <p:cNvPicPr>
            <a:picLocks noChangeAspect="1"/>
          </p:cNvPicPr>
          <p:nvPr/>
        </p:nvPicPr>
        <p:blipFill>
          <a:blip r:embed="rId2"/>
          <a:stretch>
            <a:fillRect/>
          </a:stretch>
        </p:blipFill>
        <p:spPr>
          <a:xfrm>
            <a:off x="5029200" y="914400"/>
            <a:ext cx="2590800" cy="375952"/>
          </a:xfrm>
          <a:prstGeom prst="rect">
            <a:avLst/>
          </a:prstGeom>
        </p:spPr>
      </p:pic>
      <p:pic>
        <p:nvPicPr>
          <p:cNvPr id="8" name="Picture 7"/>
          <p:cNvPicPr>
            <a:picLocks noChangeAspect="1"/>
          </p:cNvPicPr>
          <p:nvPr/>
        </p:nvPicPr>
        <p:blipFill>
          <a:blip r:embed="rId3"/>
          <a:stretch>
            <a:fillRect/>
          </a:stretch>
        </p:blipFill>
        <p:spPr>
          <a:xfrm>
            <a:off x="1752600" y="1524000"/>
            <a:ext cx="2031626" cy="400050"/>
          </a:xfrm>
          <a:prstGeom prst="rect">
            <a:avLst/>
          </a:prstGeom>
        </p:spPr>
      </p:pic>
      <p:pic>
        <p:nvPicPr>
          <p:cNvPr id="10" name="Picture 9"/>
          <p:cNvPicPr>
            <a:picLocks noChangeAspect="1"/>
          </p:cNvPicPr>
          <p:nvPr/>
        </p:nvPicPr>
        <p:blipFill>
          <a:blip r:embed="rId4"/>
          <a:stretch>
            <a:fillRect/>
          </a:stretch>
        </p:blipFill>
        <p:spPr>
          <a:xfrm>
            <a:off x="5105400" y="1524000"/>
            <a:ext cx="1752600" cy="386724"/>
          </a:xfrm>
          <a:prstGeom prst="rect">
            <a:avLst/>
          </a:prstGeom>
        </p:spPr>
      </p:pic>
      <p:pic>
        <p:nvPicPr>
          <p:cNvPr id="11" name="Picture 10"/>
          <p:cNvPicPr>
            <a:picLocks noChangeAspect="1"/>
          </p:cNvPicPr>
          <p:nvPr/>
        </p:nvPicPr>
        <p:blipFill>
          <a:blip r:embed="rId5"/>
          <a:stretch>
            <a:fillRect/>
          </a:stretch>
        </p:blipFill>
        <p:spPr>
          <a:xfrm>
            <a:off x="1752600" y="2057400"/>
            <a:ext cx="2177774" cy="368300"/>
          </a:xfrm>
          <a:prstGeom prst="rect">
            <a:avLst/>
          </a:prstGeom>
        </p:spPr>
      </p:pic>
      <p:pic>
        <p:nvPicPr>
          <p:cNvPr id="13" name="Picture 12"/>
          <p:cNvPicPr>
            <a:picLocks noChangeAspect="1"/>
          </p:cNvPicPr>
          <p:nvPr/>
        </p:nvPicPr>
        <p:blipFill>
          <a:blip r:embed="rId6"/>
          <a:stretch>
            <a:fillRect/>
          </a:stretch>
        </p:blipFill>
        <p:spPr>
          <a:xfrm>
            <a:off x="4380120" y="2057400"/>
            <a:ext cx="4763880" cy="368300"/>
          </a:xfrm>
          <a:prstGeom prst="rect">
            <a:avLst/>
          </a:prstGeom>
        </p:spPr>
      </p:pic>
      <p:sp>
        <p:nvSpPr>
          <p:cNvPr id="14" name="Cube 13"/>
          <p:cNvSpPr/>
          <p:nvPr/>
        </p:nvSpPr>
        <p:spPr>
          <a:xfrm>
            <a:off x="4572000" y="2819400"/>
            <a:ext cx="1447800" cy="457200"/>
          </a:xfrm>
          <a:prstGeom prst="cub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733800" y="3048000"/>
            <a:ext cx="838200" cy="158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7"/>
          <a:stretch>
            <a:fillRect/>
          </a:stretch>
        </p:blipFill>
        <p:spPr>
          <a:xfrm>
            <a:off x="4876800" y="2971800"/>
            <a:ext cx="810039" cy="228600"/>
          </a:xfrm>
          <a:prstGeom prst="rect">
            <a:avLst/>
          </a:prstGeom>
        </p:spPr>
      </p:pic>
      <p:pic>
        <p:nvPicPr>
          <p:cNvPr id="22" name="Picture 21"/>
          <p:cNvPicPr>
            <a:picLocks noChangeAspect="1"/>
          </p:cNvPicPr>
          <p:nvPr/>
        </p:nvPicPr>
        <p:blipFill>
          <a:blip r:embed="rId8"/>
          <a:stretch>
            <a:fillRect/>
          </a:stretch>
        </p:blipFill>
        <p:spPr>
          <a:xfrm>
            <a:off x="1295401" y="2667000"/>
            <a:ext cx="1752600" cy="335604"/>
          </a:xfrm>
          <a:prstGeom prst="rect">
            <a:avLst/>
          </a:prstGeom>
        </p:spPr>
      </p:pic>
      <p:pic>
        <p:nvPicPr>
          <p:cNvPr id="23" name="Picture 22"/>
          <p:cNvPicPr>
            <a:picLocks noChangeAspect="1"/>
          </p:cNvPicPr>
          <p:nvPr/>
        </p:nvPicPr>
        <p:blipFill>
          <a:blip r:embed="rId9"/>
          <a:stretch>
            <a:fillRect/>
          </a:stretch>
        </p:blipFill>
        <p:spPr>
          <a:xfrm>
            <a:off x="1295400" y="3048000"/>
            <a:ext cx="1652166" cy="387350"/>
          </a:xfrm>
          <a:prstGeom prst="rect">
            <a:avLst/>
          </a:prstGeom>
        </p:spPr>
      </p:pic>
      <p:pic>
        <p:nvPicPr>
          <p:cNvPr id="24" name="Picture 23"/>
          <p:cNvPicPr>
            <a:picLocks noChangeAspect="1"/>
          </p:cNvPicPr>
          <p:nvPr/>
        </p:nvPicPr>
        <p:blipFill>
          <a:blip r:embed="rId10"/>
          <a:stretch>
            <a:fillRect/>
          </a:stretch>
        </p:blipFill>
        <p:spPr>
          <a:xfrm>
            <a:off x="6400800" y="4038600"/>
            <a:ext cx="1752600" cy="342900"/>
          </a:xfrm>
          <a:prstGeom prst="rect">
            <a:avLst/>
          </a:prstGeom>
        </p:spPr>
      </p:pic>
      <p:pic>
        <p:nvPicPr>
          <p:cNvPr id="25" name="Picture 24"/>
          <p:cNvPicPr>
            <a:picLocks noChangeAspect="1"/>
          </p:cNvPicPr>
          <p:nvPr/>
        </p:nvPicPr>
        <p:blipFill>
          <a:blip r:embed="rId11"/>
          <a:stretch>
            <a:fillRect/>
          </a:stretch>
        </p:blipFill>
        <p:spPr>
          <a:xfrm>
            <a:off x="6400800" y="4495800"/>
            <a:ext cx="1123950" cy="333779"/>
          </a:xfrm>
          <a:prstGeom prst="rect">
            <a:avLst/>
          </a:prstGeom>
        </p:spPr>
      </p:pic>
      <p:pic>
        <p:nvPicPr>
          <p:cNvPr id="26" name="Picture 25"/>
          <p:cNvPicPr>
            <a:picLocks noChangeAspect="1"/>
          </p:cNvPicPr>
          <p:nvPr/>
        </p:nvPicPr>
        <p:blipFill>
          <a:blip r:embed="rId12"/>
          <a:stretch>
            <a:fillRect/>
          </a:stretch>
        </p:blipFill>
        <p:spPr>
          <a:xfrm>
            <a:off x="3200400" y="4038600"/>
            <a:ext cx="2209800" cy="798379"/>
          </a:xfrm>
          <a:prstGeom prst="rect">
            <a:avLst/>
          </a:prstGeom>
        </p:spPr>
      </p:pic>
      <p:pic>
        <p:nvPicPr>
          <p:cNvPr id="27" name="Picture 26"/>
          <p:cNvPicPr>
            <a:picLocks noChangeAspect="1"/>
          </p:cNvPicPr>
          <p:nvPr/>
        </p:nvPicPr>
        <p:blipFill>
          <a:blip r:embed="rId13"/>
          <a:stretch>
            <a:fillRect/>
          </a:stretch>
        </p:blipFill>
        <p:spPr>
          <a:xfrm>
            <a:off x="1371600" y="5105400"/>
            <a:ext cx="2057400" cy="339505"/>
          </a:xfrm>
          <a:prstGeom prst="rect">
            <a:avLst/>
          </a:prstGeom>
        </p:spPr>
      </p:pic>
      <p:pic>
        <p:nvPicPr>
          <p:cNvPr id="28" name="Picture 27"/>
          <p:cNvPicPr>
            <a:picLocks noChangeAspect="1"/>
          </p:cNvPicPr>
          <p:nvPr/>
        </p:nvPicPr>
        <p:blipFill>
          <a:blip r:embed="rId14"/>
          <a:stretch>
            <a:fillRect/>
          </a:stretch>
        </p:blipFill>
        <p:spPr>
          <a:xfrm>
            <a:off x="4114800" y="5105400"/>
            <a:ext cx="3055938" cy="381000"/>
          </a:xfrm>
          <a:prstGeom prst="rect">
            <a:avLst/>
          </a:prstGeom>
        </p:spPr>
      </p:pic>
      <p:pic>
        <p:nvPicPr>
          <p:cNvPr id="29" name="Picture 28"/>
          <p:cNvPicPr>
            <a:picLocks noChangeAspect="1"/>
          </p:cNvPicPr>
          <p:nvPr/>
        </p:nvPicPr>
        <p:blipFill>
          <a:blip r:embed="rId15"/>
          <a:stretch>
            <a:fillRect/>
          </a:stretch>
        </p:blipFill>
        <p:spPr>
          <a:xfrm>
            <a:off x="3276600" y="5715000"/>
            <a:ext cx="2286000" cy="864318"/>
          </a:xfrm>
          <a:prstGeom prst="rect">
            <a:avLst/>
          </a:prstGeom>
        </p:spPr>
      </p:pic>
      <p:pic>
        <p:nvPicPr>
          <p:cNvPr id="31" name="Picture 30" descr="latex-image-1.pdf"/>
          <p:cNvPicPr>
            <a:picLocks noChangeAspect="1"/>
          </p:cNvPicPr>
          <p:nvPr/>
        </p:nvPicPr>
        <mc:AlternateContent xmlns:ma="http://schemas.microsoft.com/office/mac/drawingml/2008/main">
          <mc:Choice Requires="ma">
            <p:blipFill>
              <a:blip r:embed="rId1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7"/>
              <a:stretch>
                <a:fillRect/>
              </a:stretch>
            </p:blipFill>
          </mc:Fallback>
        </mc:AlternateContent>
        <p:spPr>
          <a:xfrm>
            <a:off x="7239000" y="6019798"/>
            <a:ext cx="1089660" cy="272415"/>
          </a:xfrm>
          <a:prstGeom prst="rect">
            <a:avLst/>
          </a:prstGeom>
        </p:spPr>
      </p:pic>
      <p:pic>
        <p:nvPicPr>
          <p:cNvPr id="32" name="Picture 31" descr="latex-image-1.pdf"/>
          <p:cNvPicPr>
            <a:picLocks noChangeAspect="1"/>
          </p:cNvPicPr>
          <p:nvPr/>
        </p:nvPicPr>
        <mc:AlternateContent xmlns:ma="http://schemas.microsoft.com/office/mac/drawingml/2008/main">
          <mc:Choice Requires="ma">
            <p:blipFill>
              <a:blip r:embed="rId1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9"/>
              <a:stretch>
                <a:fillRect/>
              </a:stretch>
            </p:blipFill>
          </mc:Fallback>
        </mc:AlternateContent>
        <p:spPr>
          <a:xfrm>
            <a:off x="6172200" y="2971800"/>
            <a:ext cx="2089150" cy="215900"/>
          </a:xfrm>
          <a:prstGeom prst="rect">
            <a:avLst/>
          </a:prstGeom>
        </p:spPr>
      </p:pic>
      <p:sp>
        <p:nvSpPr>
          <p:cNvPr id="30" name="Donut 29"/>
          <p:cNvSpPr/>
          <p:nvPr/>
        </p:nvSpPr>
        <p:spPr>
          <a:xfrm>
            <a:off x="1371600" y="3962400"/>
            <a:ext cx="990600" cy="990600"/>
          </a:xfrm>
          <a:prstGeom prst="donu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p:cNvCxnSpPr/>
          <p:nvPr/>
        </p:nvCxnSpPr>
        <p:spPr>
          <a:xfrm rot="5400000" flipH="1" flipV="1">
            <a:off x="1905000" y="4114800"/>
            <a:ext cx="304800" cy="3048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752600" y="4038600"/>
            <a:ext cx="457200" cy="369333"/>
          </a:xfrm>
          <a:prstGeom prst="rect">
            <a:avLst/>
          </a:prstGeom>
          <a:noFill/>
        </p:spPr>
        <p:txBody>
          <a:bodyPr wrap="square" rtlCol="0">
            <a:spAutoFit/>
          </a:bodyPr>
          <a:lstStyle/>
          <a:p>
            <a:r>
              <a:rPr lang="en-US" dirty="0" smtClean="0"/>
              <a:t>a</a:t>
            </a:r>
            <a:endParaRPr lang="en-US" dirty="0"/>
          </a:p>
        </p:txBody>
      </p:sp>
      <p:sp>
        <p:nvSpPr>
          <p:cNvPr id="36" name="TextBox 35"/>
          <p:cNvSpPr txBox="1"/>
          <p:nvPr/>
        </p:nvSpPr>
        <p:spPr>
          <a:xfrm>
            <a:off x="914400" y="4648200"/>
            <a:ext cx="2286000" cy="369332"/>
          </a:xfrm>
          <a:prstGeom prst="rect">
            <a:avLst/>
          </a:prstGeom>
          <a:noFill/>
        </p:spPr>
        <p:txBody>
          <a:bodyPr wrap="square" rtlCol="0">
            <a:spAutoFit/>
          </a:bodyPr>
          <a:lstStyle/>
          <a:p>
            <a:r>
              <a:rPr lang="en-US" dirty="0" err="1" smtClean="0"/>
              <a:t>Birkhoff’s</a:t>
            </a:r>
            <a:r>
              <a:rPr lang="en-US" dirty="0" smtClean="0"/>
              <a:t> theorem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anim calcmode="lin" valueType="num">
                                      <p:cBhvr>
                                        <p:cTn id="1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30" grpId="0" animBg="1"/>
      <p:bldP spid="35" grpId="0"/>
      <p:bldP spid="36"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z="3600" i="1" dirty="0" smtClean="0"/>
              <a:t>Expansion History</a:t>
            </a:r>
            <a:endParaRPr lang="en-US" sz="3600" i="1" dirty="0"/>
          </a:p>
        </p:txBody>
      </p:sp>
      <p:sp>
        <p:nvSpPr>
          <p:cNvPr id="3" name="Content Placeholder 2"/>
          <p:cNvSpPr>
            <a:spLocks noGrp="1"/>
          </p:cNvSpPr>
          <p:nvPr>
            <p:ph idx="1"/>
          </p:nvPr>
        </p:nvSpPr>
        <p:spPr>
          <a:xfrm>
            <a:off x="1066800" y="3429000"/>
            <a:ext cx="7620000" cy="3840163"/>
          </a:xfrm>
        </p:spPr>
        <p:txBody>
          <a:bodyPr/>
          <a:lstStyle/>
          <a:p>
            <a:r>
              <a:rPr lang="en-US" sz="2800" dirty="0" smtClean="0"/>
              <a:t>Hubble expansion rate</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11</a:t>
            </a:fld>
            <a:endParaRPr lang="en-US"/>
          </a:p>
        </p:txBody>
      </p:sp>
      <p:pic>
        <p:nvPicPr>
          <p:cNvPr id="7" name="Picture 6"/>
          <p:cNvPicPr>
            <a:picLocks noChangeAspect="1"/>
          </p:cNvPicPr>
          <p:nvPr/>
        </p:nvPicPr>
        <p:blipFill>
          <a:blip r:embed="rId2"/>
          <a:stretch>
            <a:fillRect/>
          </a:stretch>
        </p:blipFill>
        <p:spPr>
          <a:xfrm>
            <a:off x="1524000" y="1143000"/>
            <a:ext cx="6858000" cy="2293166"/>
          </a:xfrm>
          <a:prstGeom prst="rect">
            <a:avLst/>
          </a:prstGeom>
        </p:spPr>
      </p:pic>
      <p:pic>
        <p:nvPicPr>
          <p:cNvPr id="8" name="Picture 7"/>
          <p:cNvPicPr>
            <a:picLocks noChangeAspect="1"/>
          </p:cNvPicPr>
          <p:nvPr/>
        </p:nvPicPr>
        <p:blipFill>
          <a:blip r:embed="rId3"/>
          <a:stretch>
            <a:fillRect/>
          </a:stretch>
        </p:blipFill>
        <p:spPr>
          <a:xfrm>
            <a:off x="1600200" y="3962400"/>
            <a:ext cx="4476750" cy="516869"/>
          </a:xfrm>
          <a:prstGeom prst="rect">
            <a:avLst/>
          </a:prstGeom>
        </p:spPr>
      </p:pic>
      <p:pic>
        <p:nvPicPr>
          <p:cNvPr id="9" name="Picture 8"/>
          <p:cNvPicPr>
            <a:picLocks noChangeAspect="1"/>
          </p:cNvPicPr>
          <p:nvPr/>
        </p:nvPicPr>
        <p:blipFill>
          <a:blip r:embed="rId4"/>
          <a:stretch>
            <a:fillRect/>
          </a:stretch>
        </p:blipFill>
        <p:spPr>
          <a:xfrm>
            <a:off x="2590800" y="4648200"/>
            <a:ext cx="3851422" cy="977900"/>
          </a:xfrm>
          <a:prstGeom prst="rect">
            <a:avLst/>
          </a:prstGeom>
        </p:spPr>
      </p:pic>
      <p:pic>
        <p:nvPicPr>
          <p:cNvPr id="10" name="Picture 9"/>
          <p:cNvPicPr>
            <a:picLocks noChangeAspect="1"/>
          </p:cNvPicPr>
          <p:nvPr/>
        </p:nvPicPr>
        <p:blipFill>
          <a:blip r:embed="rId5"/>
          <a:stretch>
            <a:fillRect/>
          </a:stretch>
        </p:blipFill>
        <p:spPr>
          <a:xfrm>
            <a:off x="566500" y="5638800"/>
            <a:ext cx="8577500" cy="735852"/>
          </a:xfrm>
          <a:prstGeom prst="rect">
            <a:avLst/>
          </a:prstGeom>
        </p:spPr>
      </p:pic>
      <p:sp>
        <p:nvSpPr>
          <p:cNvPr id="11" name="TextBox 10"/>
          <p:cNvSpPr txBox="1"/>
          <p:nvPr/>
        </p:nvSpPr>
        <p:spPr>
          <a:xfrm>
            <a:off x="533400" y="6324600"/>
            <a:ext cx="8001000" cy="381000"/>
          </a:xfrm>
          <a:prstGeom prst="rect">
            <a:avLst/>
          </a:prstGeom>
          <a:noFill/>
        </p:spPr>
        <p:txBody>
          <a:bodyPr wrap="square" rtlCol="0">
            <a:spAutoFit/>
          </a:bodyPr>
          <a:lstStyle/>
          <a:p>
            <a:r>
              <a:rPr lang="en-US" dirty="0" smtClean="0"/>
              <a:t>Vacuum domination:  </a:t>
            </a:r>
            <a:endParaRPr lang="en-US" dirty="0"/>
          </a:p>
        </p:txBody>
      </p:sp>
      <p:pic>
        <p:nvPicPr>
          <p:cNvPr id="12" name="Picture 11"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3352800" y="6400800"/>
            <a:ext cx="4111625" cy="275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0"/>
            <a:ext cx="8229600" cy="1143000"/>
          </a:xfrm>
        </p:spPr>
        <p:txBody>
          <a:bodyPr/>
          <a:lstStyle/>
          <a:p>
            <a:r>
              <a:rPr lang="en-US" sz="2800" i="1" u="sng" dirty="0" smtClean="0"/>
              <a:t>Thermal History</a:t>
            </a:r>
            <a:endParaRPr lang="en-US" sz="2800" i="1" u="sng" dirty="0"/>
          </a:p>
        </p:txBody>
      </p:sp>
      <p:sp>
        <p:nvSpPr>
          <p:cNvPr id="3" name="Content Placeholder 2"/>
          <p:cNvSpPr>
            <a:spLocks noGrp="1"/>
          </p:cNvSpPr>
          <p:nvPr>
            <p:ph idx="1"/>
          </p:nvPr>
        </p:nvSpPr>
        <p:spPr>
          <a:xfrm>
            <a:off x="762000" y="152401"/>
            <a:ext cx="8153400" cy="1752600"/>
          </a:xfrm>
        </p:spPr>
        <p:txBody>
          <a:bodyPr/>
          <a:lstStyle/>
          <a:p>
            <a:r>
              <a:rPr lang="en-US" sz="2800" dirty="0" smtClean="0"/>
              <a:t>Age of the Universe at </a:t>
            </a:r>
            <a:r>
              <a:rPr lang="en-US" sz="2800" dirty="0" err="1" smtClean="0"/>
              <a:t>redshift</a:t>
            </a:r>
            <a:r>
              <a:rPr lang="en-US" sz="2800" dirty="0" smtClean="0"/>
              <a:t> 1&lt;</a:t>
            </a:r>
            <a:r>
              <a:rPr lang="en-US" sz="2800" dirty="0" err="1" smtClean="0"/>
              <a:t>z</a:t>
            </a:r>
            <a:r>
              <a:rPr lang="en-US" sz="2800" dirty="0" smtClean="0"/>
              <a:t>&lt;1000</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12</a:t>
            </a:fld>
            <a:endParaRPr lang="en-US"/>
          </a:p>
        </p:txBody>
      </p:sp>
      <p:pic>
        <p:nvPicPr>
          <p:cNvPr id="7" name="Picture 6"/>
          <p:cNvPicPr>
            <a:picLocks noChangeAspect="1"/>
          </p:cNvPicPr>
          <p:nvPr/>
        </p:nvPicPr>
        <p:blipFill>
          <a:blip r:embed="rId2"/>
          <a:stretch>
            <a:fillRect/>
          </a:stretch>
        </p:blipFill>
        <p:spPr>
          <a:xfrm>
            <a:off x="1371600" y="762000"/>
            <a:ext cx="6407150" cy="1134159"/>
          </a:xfrm>
          <a:prstGeom prst="rect">
            <a:avLst/>
          </a:prstGeom>
        </p:spPr>
      </p:pic>
      <p:pic>
        <p:nvPicPr>
          <p:cNvPr id="8" name="Picture 7"/>
          <p:cNvPicPr>
            <a:picLocks noChangeAspect="1"/>
          </p:cNvPicPr>
          <p:nvPr/>
        </p:nvPicPr>
        <p:blipFill>
          <a:blip r:embed="rId3"/>
          <a:stretch>
            <a:fillRect/>
          </a:stretch>
        </p:blipFill>
        <p:spPr>
          <a:xfrm>
            <a:off x="1143000" y="2438400"/>
            <a:ext cx="7132715"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sz="3600" i="1" dirty="0" smtClean="0"/>
              <a:t>Distances</a:t>
            </a:r>
            <a:endParaRPr lang="en-US" sz="3600" i="1" dirty="0"/>
          </a:p>
        </p:txBody>
      </p:sp>
      <p:sp>
        <p:nvSpPr>
          <p:cNvPr id="3" name="Content Placeholder 2"/>
          <p:cNvSpPr>
            <a:spLocks noGrp="1"/>
          </p:cNvSpPr>
          <p:nvPr>
            <p:ph idx="1"/>
          </p:nvPr>
        </p:nvSpPr>
        <p:spPr>
          <a:xfrm>
            <a:off x="685800" y="838200"/>
            <a:ext cx="8229600" cy="4525963"/>
          </a:xfrm>
        </p:spPr>
        <p:txBody>
          <a:bodyPr/>
          <a:lstStyle/>
          <a:p>
            <a:r>
              <a:rPr lang="en-US" sz="2800" dirty="0" smtClean="0"/>
              <a:t>Luminosity distance: observed flux</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13</a:t>
            </a:fld>
            <a:endParaRPr lang="en-US"/>
          </a:p>
        </p:txBody>
      </p:sp>
      <p:pic>
        <p:nvPicPr>
          <p:cNvPr id="7" name="Picture 6"/>
          <p:cNvPicPr>
            <a:picLocks noChangeAspect="1"/>
          </p:cNvPicPr>
          <p:nvPr/>
        </p:nvPicPr>
        <p:blipFill>
          <a:blip r:embed="rId2"/>
          <a:stretch>
            <a:fillRect/>
          </a:stretch>
        </p:blipFill>
        <p:spPr>
          <a:xfrm>
            <a:off x="7010400" y="990600"/>
            <a:ext cx="1600200" cy="883227"/>
          </a:xfrm>
          <a:prstGeom prst="rect">
            <a:avLst/>
          </a:prstGeom>
        </p:spPr>
      </p:pic>
      <p:pic>
        <p:nvPicPr>
          <p:cNvPr id="8" name="Picture 7"/>
          <p:cNvPicPr>
            <a:picLocks noChangeAspect="1"/>
          </p:cNvPicPr>
          <p:nvPr/>
        </p:nvPicPr>
        <p:blipFill>
          <a:blip r:embed="rId3"/>
          <a:stretch>
            <a:fillRect/>
          </a:stretch>
        </p:blipFill>
        <p:spPr>
          <a:xfrm>
            <a:off x="1219200" y="1524000"/>
            <a:ext cx="4800600" cy="918825"/>
          </a:xfrm>
          <a:prstGeom prst="rect">
            <a:avLst/>
          </a:prstGeom>
        </p:spPr>
      </p:pic>
      <p:pic>
        <p:nvPicPr>
          <p:cNvPr id="9" name="Picture 8"/>
          <p:cNvPicPr>
            <a:picLocks noChangeAspect="1"/>
          </p:cNvPicPr>
          <p:nvPr/>
        </p:nvPicPr>
        <p:blipFill>
          <a:blip r:embed="rId4"/>
          <a:stretch>
            <a:fillRect/>
          </a:stretch>
        </p:blipFill>
        <p:spPr>
          <a:xfrm>
            <a:off x="1219200" y="2667000"/>
            <a:ext cx="3511177" cy="476250"/>
          </a:xfrm>
          <a:prstGeom prst="rect">
            <a:avLst/>
          </a:prstGeom>
        </p:spPr>
      </p:pic>
      <p:pic>
        <p:nvPicPr>
          <p:cNvPr id="11" name="Picture 10"/>
          <p:cNvPicPr>
            <a:picLocks noChangeAspect="1"/>
          </p:cNvPicPr>
          <p:nvPr/>
        </p:nvPicPr>
        <p:blipFill>
          <a:blip r:embed="rId5"/>
          <a:stretch>
            <a:fillRect/>
          </a:stretch>
        </p:blipFill>
        <p:spPr>
          <a:xfrm>
            <a:off x="1447800" y="6045200"/>
            <a:ext cx="4751754" cy="812800"/>
          </a:xfrm>
          <a:prstGeom prst="rect">
            <a:avLst/>
          </a:prstGeom>
        </p:spPr>
      </p:pic>
      <p:pic>
        <p:nvPicPr>
          <p:cNvPr id="12" name="Picture 11"/>
          <p:cNvPicPr>
            <a:picLocks noChangeAspect="1"/>
          </p:cNvPicPr>
          <p:nvPr/>
        </p:nvPicPr>
        <p:blipFill>
          <a:blip r:embed="rId6"/>
          <a:stretch>
            <a:fillRect/>
          </a:stretch>
        </p:blipFill>
        <p:spPr>
          <a:xfrm>
            <a:off x="4800600" y="2590800"/>
            <a:ext cx="3820660" cy="3441700"/>
          </a:xfrm>
          <a:prstGeom prst="rect">
            <a:avLst/>
          </a:prstGeom>
        </p:spPr>
      </p:pic>
      <p:sp>
        <p:nvSpPr>
          <p:cNvPr id="13" name="TextBox 12"/>
          <p:cNvSpPr txBox="1"/>
          <p:nvPr/>
        </p:nvSpPr>
        <p:spPr>
          <a:xfrm>
            <a:off x="8305800" y="4114800"/>
            <a:ext cx="838200" cy="369332"/>
          </a:xfrm>
          <a:prstGeom prst="rect">
            <a:avLst/>
          </a:prstGeom>
          <a:noFill/>
        </p:spPr>
        <p:txBody>
          <a:bodyPr wrap="square" rtlCol="0">
            <a:spAutoFit/>
          </a:bodyPr>
          <a:lstStyle/>
          <a:p>
            <a:r>
              <a:rPr lang="en-US" dirty="0" smtClean="0"/>
              <a:t>=1kpc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sz="3600" i="1" dirty="0" smtClean="0"/>
              <a:t>Parameters of the Standard Cosmological Model </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14</a:t>
            </a:fld>
            <a:endParaRPr lang="en-US"/>
          </a:p>
        </p:txBody>
      </p:sp>
      <p:pic>
        <p:nvPicPr>
          <p:cNvPr id="7" name="Picture 6"/>
          <p:cNvPicPr>
            <a:picLocks noChangeAspect="1"/>
          </p:cNvPicPr>
          <p:nvPr/>
        </p:nvPicPr>
        <p:blipFill>
          <a:blip r:embed="rId2"/>
          <a:stretch>
            <a:fillRect/>
          </a:stretch>
        </p:blipFill>
        <p:spPr>
          <a:xfrm>
            <a:off x="2133600" y="3429000"/>
            <a:ext cx="5023714" cy="2654300"/>
          </a:xfrm>
          <a:prstGeom prst="rect">
            <a:avLst/>
          </a:prstGeom>
        </p:spPr>
      </p:pic>
      <p:pic>
        <p:nvPicPr>
          <p:cNvPr id="8" name="Picture 7"/>
          <p:cNvPicPr>
            <a:picLocks noChangeAspect="1"/>
          </p:cNvPicPr>
          <p:nvPr/>
        </p:nvPicPr>
        <p:blipFill>
          <a:blip r:embed="rId3"/>
          <a:stretch>
            <a:fillRect/>
          </a:stretch>
        </p:blipFill>
        <p:spPr>
          <a:xfrm>
            <a:off x="1600200" y="1828800"/>
            <a:ext cx="6261100" cy="1270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lstStyle/>
          <a:p>
            <a:r>
              <a:rPr lang="en-US" sz="3600" i="1" dirty="0" smtClean="0"/>
              <a:t>Growth of Density Perturbations</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15</a:t>
            </a:fld>
            <a:endParaRPr lang="en-US"/>
          </a:p>
        </p:txBody>
      </p:sp>
      <p:pic>
        <p:nvPicPr>
          <p:cNvPr id="8" name="Picture 7"/>
          <p:cNvPicPr>
            <a:picLocks noChangeAspect="1"/>
          </p:cNvPicPr>
          <p:nvPr/>
        </p:nvPicPr>
        <p:blipFill>
          <a:blip r:embed="rId2"/>
          <a:stretch>
            <a:fillRect/>
          </a:stretch>
        </p:blipFill>
        <p:spPr>
          <a:xfrm>
            <a:off x="3657600" y="5105400"/>
            <a:ext cx="2082800" cy="774199"/>
          </a:xfrm>
          <a:prstGeom prst="rect">
            <a:avLst/>
          </a:prstGeom>
        </p:spPr>
      </p:pic>
      <p:pic>
        <p:nvPicPr>
          <p:cNvPr id="9" name="Picture 8"/>
          <p:cNvPicPr>
            <a:picLocks noChangeAspect="1"/>
          </p:cNvPicPr>
          <p:nvPr/>
        </p:nvPicPr>
        <p:blipFill>
          <a:blip r:embed="rId3"/>
          <a:stretch>
            <a:fillRect/>
          </a:stretch>
        </p:blipFill>
        <p:spPr>
          <a:xfrm>
            <a:off x="1371600" y="6172200"/>
            <a:ext cx="5223228" cy="419100"/>
          </a:xfrm>
          <a:prstGeom prst="rect">
            <a:avLst/>
          </a:prstGeom>
        </p:spPr>
      </p:pic>
      <p:pic>
        <p:nvPicPr>
          <p:cNvPr id="10" name="Picture 9"/>
          <p:cNvPicPr>
            <a:picLocks noChangeAspect="1"/>
          </p:cNvPicPr>
          <p:nvPr/>
        </p:nvPicPr>
        <p:blipFill>
          <a:blip r:embed="rId4"/>
          <a:stretch>
            <a:fillRect/>
          </a:stretch>
        </p:blipFill>
        <p:spPr>
          <a:xfrm>
            <a:off x="1447800" y="838200"/>
            <a:ext cx="6540500" cy="3812519"/>
          </a:xfrm>
          <a:prstGeom prst="rect">
            <a:avLst/>
          </a:prstGeom>
        </p:spPr>
      </p:pic>
      <p:pic>
        <p:nvPicPr>
          <p:cNvPr id="11" name="Picture 10"/>
          <p:cNvPicPr>
            <a:picLocks noChangeAspect="1"/>
          </p:cNvPicPr>
          <p:nvPr/>
        </p:nvPicPr>
        <p:blipFill>
          <a:blip r:embed="rId5"/>
          <a:stretch>
            <a:fillRect/>
          </a:stretch>
        </p:blipFill>
        <p:spPr>
          <a:xfrm>
            <a:off x="6654800" y="4133476"/>
            <a:ext cx="2489200" cy="2724524"/>
          </a:xfrm>
          <a:prstGeom prst="rect">
            <a:avLst/>
          </a:prstGeom>
        </p:spPr>
      </p:pic>
      <p:pic>
        <p:nvPicPr>
          <p:cNvPr id="12" name="Picture 11"/>
          <p:cNvPicPr>
            <a:picLocks noChangeAspect="1"/>
          </p:cNvPicPr>
          <p:nvPr/>
        </p:nvPicPr>
        <p:blipFill>
          <a:blip r:embed="rId6"/>
          <a:stretch>
            <a:fillRect/>
          </a:stretch>
        </p:blipFill>
        <p:spPr>
          <a:xfrm>
            <a:off x="3657600" y="3657600"/>
            <a:ext cx="1088479"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868362"/>
          </a:xfrm>
        </p:spPr>
        <p:txBody>
          <a:bodyPr/>
          <a:lstStyle/>
          <a:p>
            <a:r>
              <a:rPr lang="en-US" sz="3600" i="1" dirty="0" smtClean="0"/>
              <a:t>Linear (small) Perturbations</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16</a:t>
            </a:fld>
            <a:endParaRPr lang="en-US"/>
          </a:p>
        </p:txBody>
      </p:sp>
      <p:pic>
        <p:nvPicPr>
          <p:cNvPr id="7" name="Picture 6"/>
          <p:cNvPicPr>
            <a:picLocks noChangeAspect="1"/>
          </p:cNvPicPr>
          <p:nvPr/>
        </p:nvPicPr>
        <p:blipFill>
          <a:blip r:embed="rId2"/>
          <a:stretch>
            <a:fillRect/>
          </a:stretch>
        </p:blipFill>
        <p:spPr>
          <a:xfrm>
            <a:off x="1447800" y="838200"/>
            <a:ext cx="6629400" cy="1981711"/>
          </a:xfrm>
          <a:prstGeom prst="rect">
            <a:avLst/>
          </a:prstGeom>
        </p:spPr>
      </p:pic>
      <p:pic>
        <p:nvPicPr>
          <p:cNvPr id="8" name="Picture 7"/>
          <p:cNvPicPr>
            <a:picLocks noChangeAspect="1"/>
          </p:cNvPicPr>
          <p:nvPr/>
        </p:nvPicPr>
        <p:blipFill>
          <a:blip r:embed="rId3"/>
          <a:stretch>
            <a:fillRect/>
          </a:stretch>
        </p:blipFill>
        <p:spPr>
          <a:xfrm>
            <a:off x="1447800" y="2971800"/>
            <a:ext cx="2819400" cy="628588"/>
          </a:xfrm>
          <a:prstGeom prst="rect">
            <a:avLst/>
          </a:prstGeom>
        </p:spPr>
      </p:pic>
      <p:pic>
        <p:nvPicPr>
          <p:cNvPr id="9" name="Picture 8"/>
          <p:cNvPicPr>
            <a:picLocks noChangeAspect="1"/>
          </p:cNvPicPr>
          <p:nvPr/>
        </p:nvPicPr>
        <p:blipFill>
          <a:blip r:embed="rId4"/>
          <a:stretch>
            <a:fillRect/>
          </a:stretch>
        </p:blipFill>
        <p:spPr>
          <a:xfrm>
            <a:off x="2514600" y="4191000"/>
            <a:ext cx="4140200" cy="887186"/>
          </a:xfrm>
          <a:prstGeom prst="rect">
            <a:avLst/>
          </a:prstGeom>
        </p:spPr>
      </p:pic>
      <p:pic>
        <p:nvPicPr>
          <p:cNvPr id="10" name="Picture 9"/>
          <p:cNvPicPr>
            <a:picLocks noChangeAspect="1"/>
          </p:cNvPicPr>
          <p:nvPr/>
        </p:nvPicPr>
        <p:blipFill>
          <a:blip r:embed="rId5"/>
          <a:stretch>
            <a:fillRect/>
          </a:stretch>
        </p:blipFill>
        <p:spPr>
          <a:xfrm>
            <a:off x="2133600" y="5562600"/>
            <a:ext cx="5226050" cy="903601"/>
          </a:xfrm>
          <a:prstGeom prst="rect">
            <a:avLst/>
          </a:prstGeom>
        </p:spPr>
      </p:pic>
      <p:sp>
        <p:nvSpPr>
          <p:cNvPr id="11" name="TextBox 10"/>
          <p:cNvSpPr txBox="1"/>
          <p:nvPr/>
        </p:nvSpPr>
        <p:spPr>
          <a:xfrm>
            <a:off x="5715000" y="3429000"/>
            <a:ext cx="3048000" cy="646331"/>
          </a:xfrm>
          <a:prstGeom prst="rect">
            <a:avLst/>
          </a:prstGeom>
          <a:noFill/>
        </p:spPr>
        <p:txBody>
          <a:bodyPr wrap="square" rtlCol="0">
            <a:spAutoFit/>
          </a:bodyPr>
          <a:lstStyle/>
          <a:p>
            <a:r>
              <a:rPr lang="en-US" dirty="0" smtClean="0"/>
              <a:t>Pressure: zero for cold dark matter; finite for gas</a:t>
            </a:r>
            <a:endParaRPr lang="en-US" dirty="0"/>
          </a:p>
        </p:txBody>
      </p:sp>
      <p:cxnSp>
        <p:nvCxnSpPr>
          <p:cNvPr id="13" name="Straight Arrow Connector 12"/>
          <p:cNvCxnSpPr/>
          <p:nvPr/>
        </p:nvCxnSpPr>
        <p:spPr>
          <a:xfrm rot="5400000">
            <a:off x="6057900" y="4152900"/>
            <a:ext cx="228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33600" y="5105400"/>
            <a:ext cx="6858000" cy="369332"/>
          </a:xfrm>
          <a:prstGeom prst="rect">
            <a:avLst/>
          </a:prstGeom>
          <a:noFill/>
        </p:spPr>
        <p:txBody>
          <a:bodyPr wrap="square" rtlCol="0">
            <a:spAutoFit/>
          </a:bodyPr>
          <a:lstStyle/>
          <a:p>
            <a:r>
              <a:rPr lang="en-US" dirty="0" smtClean="0"/>
              <a:t>Growth factor during matter domination (without pressure):</a:t>
            </a:r>
            <a:endParaRPr lang="en-US" dirty="0"/>
          </a:p>
        </p:txBody>
      </p:sp>
      <p:pic>
        <p:nvPicPr>
          <p:cNvPr id="15" name="Picture 14"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7467600" y="5867400"/>
            <a:ext cx="1314622" cy="233851"/>
          </a:xfrm>
          <a:prstGeom prst="rect">
            <a:avLst/>
          </a:prstGeom>
        </p:spPr>
      </p:pic>
      <p:sp>
        <p:nvSpPr>
          <p:cNvPr id="16" name="TextBox 15"/>
          <p:cNvSpPr txBox="1"/>
          <p:nvPr/>
        </p:nvSpPr>
        <p:spPr>
          <a:xfrm>
            <a:off x="762000" y="6488668"/>
            <a:ext cx="8382000" cy="369332"/>
          </a:xfrm>
          <a:prstGeom prst="rect">
            <a:avLst/>
          </a:prstGeom>
          <a:noFill/>
        </p:spPr>
        <p:txBody>
          <a:bodyPr wrap="square" rtlCol="0">
            <a:spAutoFit/>
          </a:bodyPr>
          <a:lstStyle/>
          <a:p>
            <a:r>
              <a:rPr lang="en-US" dirty="0" smtClean="0"/>
              <a:t>But only logarithmic growth during radiation domination (                  )</a:t>
            </a:r>
            <a:endParaRPr lang="en-US" dirty="0"/>
          </a:p>
        </p:txBody>
      </p:sp>
      <p:pic>
        <p:nvPicPr>
          <p:cNvPr id="17" name="Picture 16" descr="latex-image-1.pdf"/>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6629400" y="6589713"/>
            <a:ext cx="998277" cy="268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sz="3600" i="1" dirty="0" smtClean="0"/>
              <a:t>Fourier Space</a:t>
            </a:r>
            <a:endParaRPr lang="en-US" sz="3600" i="1" dirty="0"/>
          </a:p>
        </p:txBody>
      </p:sp>
      <p:sp>
        <p:nvSpPr>
          <p:cNvPr id="3" name="Content Placeholder 2"/>
          <p:cNvSpPr>
            <a:spLocks noGrp="1"/>
          </p:cNvSpPr>
          <p:nvPr>
            <p:ph idx="1"/>
          </p:nvPr>
        </p:nvSpPr>
        <p:spPr>
          <a:xfrm>
            <a:off x="685800" y="2819400"/>
            <a:ext cx="8229600" cy="4525963"/>
          </a:xfrm>
        </p:spPr>
        <p:txBody>
          <a:bodyPr/>
          <a:lstStyle/>
          <a:p>
            <a:r>
              <a:rPr lang="en-US" sz="2800" dirty="0" smtClean="0"/>
              <a:t>Power spectrum:</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17</a:t>
            </a:fld>
            <a:endParaRPr lang="en-US"/>
          </a:p>
        </p:txBody>
      </p:sp>
      <p:pic>
        <p:nvPicPr>
          <p:cNvPr id="7" name="Picture 6"/>
          <p:cNvPicPr>
            <a:picLocks noChangeAspect="1"/>
          </p:cNvPicPr>
          <p:nvPr/>
        </p:nvPicPr>
        <p:blipFill>
          <a:blip r:embed="rId2"/>
          <a:stretch>
            <a:fillRect/>
          </a:stretch>
        </p:blipFill>
        <p:spPr>
          <a:xfrm>
            <a:off x="2895600" y="762000"/>
            <a:ext cx="3429000" cy="1753763"/>
          </a:xfrm>
          <a:prstGeom prst="rect">
            <a:avLst/>
          </a:prstGeom>
        </p:spPr>
      </p:pic>
      <p:pic>
        <p:nvPicPr>
          <p:cNvPr id="8" name="Picture 7"/>
          <p:cNvPicPr>
            <a:picLocks noChangeAspect="1"/>
          </p:cNvPicPr>
          <p:nvPr/>
        </p:nvPicPr>
        <p:blipFill>
          <a:blip r:embed="rId3"/>
          <a:stretch>
            <a:fillRect/>
          </a:stretch>
        </p:blipFill>
        <p:spPr>
          <a:xfrm>
            <a:off x="4267200" y="2895600"/>
            <a:ext cx="4701032" cy="533400"/>
          </a:xfrm>
          <a:prstGeom prst="rect">
            <a:avLst/>
          </a:prstGeom>
        </p:spPr>
      </p:pic>
      <p:pic>
        <p:nvPicPr>
          <p:cNvPr id="9" name="Picture 8"/>
          <p:cNvPicPr>
            <a:picLocks noChangeAspect="1"/>
          </p:cNvPicPr>
          <p:nvPr/>
        </p:nvPicPr>
        <p:blipFill>
          <a:blip r:embed="rId4"/>
          <a:stretch>
            <a:fillRect/>
          </a:stretch>
        </p:blipFill>
        <p:spPr>
          <a:xfrm>
            <a:off x="2514600" y="3733800"/>
            <a:ext cx="4419600" cy="381268"/>
          </a:xfrm>
          <a:prstGeom prst="rect">
            <a:avLst/>
          </a:prstGeom>
        </p:spPr>
      </p:pic>
      <p:pic>
        <p:nvPicPr>
          <p:cNvPr id="10" name="Picture 9"/>
          <p:cNvPicPr>
            <a:picLocks noChangeAspect="1"/>
          </p:cNvPicPr>
          <p:nvPr/>
        </p:nvPicPr>
        <p:blipFill>
          <a:blip r:embed="rId5"/>
          <a:stretch>
            <a:fillRect/>
          </a:stretch>
        </p:blipFill>
        <p:spPr>
          <a:xfrm>
            <a:off x="838200" y="5334000"/>
            <a:ext cx="7594600" cy="406223"/>
          </a:xfrm>
          <a:prstGeom prst="rect">
            <a:avLst/>
          </a:prstGeom>
        </p:spPr>
      </p:pic>
      <p:pic>
        <p:nvPicPr>
          <p:cNvPr id="11" name="Picture 10"/>
          <p:cNvPicPr>
            <a:picLocks noChangeAspect="1"/>
          </p:cNvPicPr>
          <p:nvPr/>
        </p:nvPicPr>
        <p:blipFill>
          <a:blip r:embed="rId6"/>
          <a:stretch>
            <a:fillRect/>
          </a:stretch>
        </p:blipFill>
        <p:spPr>
          <a:xfrm>
            <a:off x="838200" y="5715000"/>
            <a:ext cx="3949700" cy="371834"/>
          </a:xfrm>
          <a:prstGeom prst="rect">
            <a:avLst/>
          </a:prstGeom>
        </p:spPr>
      </p:pic>
      <p:pic>
        <p:nvPicPr>
          <p:cNvPr id="12" name="Picture 11"/>
          <p:cNvPicPr>
            <a:picLocks noChangeAspect="1"/>
          </p:cNvPicPr>
          <p:nvPr/>
        </p:nvPicPr>
        <p:blipFill>
          <a:blip r:embed="rId7"/>
          <a:stretch>
            <a:fillRect/>
          </a:stretch>
        </p:blipFill>
        <p:spPr>
          <a:xfrm>
            <a:off x="838200" y="4495800"/>
            <a:ext cx="8026400" cy="429360"/>
          </a:xfrm>
          <a:prstGeom prst="rect">
            <a:avLst/>
          </a:prstGeom>
        </p:spPr>
      </p:pic>
      <p:sp>
        <p:nvSpPr>
          <p:cNvPr id="13" name="TextBox 12"/>
          <p:cNvSpPr txBox="1"/>
          <p:nvPr/>
        </p:nvSpPr>
        <p:spPr>
          <a:xfrm>
            <a:off x="838200" y="6096000"/>
            <a:ext cx="8001000" cy="646331"/>
          </a:xfrm>
          <a:prstGeom prst="rect">
            <a:avLst/>
          </a:prstGeom>
          <a:noFill/>
        </p:spPr>
        <p:txBody>
          <a:bodyPr wrap="square" rtlCol="0">
            <a:spAutoFit/>
          </a:bodyPr>
          <a:lstStyle/>
          <a:p>
            <a:r>
              <a:rPr lang="en-US" dirty="0" smtClean="0"/>
              <a:t>(as expected from quantum fluctuations generated during a period of inflation with </a:t>
            </a:r>
            <a:r>
              <a:rPr lang="en-US" i="1" dirty="0" smtClean="0"/>
              <a:t>H=const </a:t>
            </a:r>
            <a:r>
              <a:rPr lang="en-US" dirty="0" smtClean="0"/>
              <a:t>and all modes exiting the horizon with the same amplitude)</a:t>
            </a:r>
            <a:endParaRPr lang="en-US" dirty="0"/>
          </a:p>
        </p:txBody>
      </p:sp>
      <p:sp>
        <p:nvSpPr>
          <p:cNvPr id="14" name="TextBox 13"/>
          <p:cNvSpPr txBox="1"/>
          <p:nvPr/>
        </p:nvSpPr>
        <p:spPr>
          <a:xfrm>
            <a:off x="762000" y="4876800"/>
            <a:ext cx="8382000" cy="369332"/>
          </a:xfrm>
          <a:prstGeom prst="rect">
            <a:avLst/>
          </a:prstGeom>
          <a:noFill/>
        </p:spPr>
        <p:txBody>
          <a:bodyPr wrap="square" rtlCol="0">
            <a:spAutoFit/>
          </a:bodyPr>
          <a:lstStyle/>
          <a:p>
            <a:r>
              <a:rPr lang="en-US" dirty="0" smtClean="0"/>
              <a:t>With cold dark matter, turnover at matter-radiation equality:  </a:t>
            </a:r>
            <a:endParaRPr lang="en-US" dirty="0"/>
          </a:p>
        </p:txBody>
      </p:sp>
      <p:pic>
        <p:nvPicPr>
          <p:cNvPr id="15" name="Picture 14" descr="latex-image-1.pdf"/>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7162800" y="4876800"/>
            <a:ext cx="1638300" cy="319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r>
              <a:rPr lang="en-US" sz="3600" i="1" dirty="0" smtClean="0"/>
              <a:t>Amplitude of Density Perturbations</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18</a:t>
            </a:fld>
            <a:endParaRPr lang="en-US"/>
          </a:p>
        </p:txBody>
      </p:sp>
      <p:pic>
        <p:nvPicPr>
          <p:cNvPr id="7" name="Picture 6"/>
          <p:cNvPicPr>
            <a:picLocks noChangeAspect="1"/>
          </p:cNvPicPr>
          <p:nvPr/>
        </p:nvPicPr>
        <p:blipFill>
          <a:blip r:embed="rId2"/>
          <a:stretch>
            <a:fillRect/>
          </a:stretch>
        </p:blipFill>
        <p:spPr>
          <a:xfrm>
            <a:off x="1981200" y="685800"/>
            <a:ext cx="5651500" cy="5107663"/>
          </a:xfrm>
          <a:prstGeom prst="rect">
            <a:avLst/>
          </a:prstGeom>
        </p:spPr>
      </p:pic>
      <p:pic>
        <p:nvPicPr>
          <p:cNvPr id="9" name="Picture 8"/>
          <p:cNvPicPr>
            <a:picLocks noChangeAspect="1"/>
          </p:cNvPicPr>
          <p:nvPr/>
        </p:nvPicPr>
        <p:blipFill>
          <a:blip r:embed="rId3"/>
          <a:stretch>
            <a:fillRect/>
          </a:stretch>
        </p:blipFill>
        <p:spPr>
          <a:xfrm>
            <a:off x="3124200" y="5892362"/>
            <a:ext cx="3556000" cy="965638"/>
          </a:xfrm>
          <a:prstGeom prst="rect">
            <a:avLst/>
          </a:prstGeom>
        </p:spPr>
      </p:pic>
      <p:cxnSp>
        <p:nvCxnSpPr>
          <p:cNvPr id="10" name="Straight Arrow Connector 9"/>
          <p:cNvCxnSpPr/>
          <p:nvPr/>
        </p:nvCxnSpPr>
        <p:spPr>
          <a:xfrm rot="5400000">
            <a:off x="6553994" y="2590006"/>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6324600" y="2209800"/>
            <a:ext cx="799995" cy="169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p:spPr>
        <p:txBody>
          <a:bodyPr/>
          <a:lstStyle/>
          <a:p>
            <a:r>
              <a:rPr lang="en-US" sz="3600" i="1" dirty="0" smtClean="0"/>
              <a:t>Nonlinear Spherical Collapse</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19</a:t>
            </a:fld>
            <a:endParaRPr lang="en-US"/>
          </a:p>
        </p:txBody>
      </p:sp>
      <p:pic>
        <p:nvPicPr>
          <p:cNvPr id="7" name="Picture 6"/>
          <p:cNvPicPr>
            <a:picLocks noChangeAspect="1"/>
          </p:cNvPicPr>
          <p:nvPr/>
        </p:nvPicPr>
        <p:blipFill>
          <a:blip r:embed="rId2"/>
          <a:stretch>
            <a:fillRect/>
          </a:stretch>
        </p:blipFill>
        <p:spPr>
          <a:xfrm>
            <a:off x="3124200" y="914400"/>
            <a:ext cx="2915587" cy="914400"/>
          </a:xfrm>
          <a:prstGeom prst="rect">
            <a:avLst/>
          </a:prstGeom>
        </p:spPr>
      </p:pic>
      <p:pic>
        <p:nvPicPr>
          <p:cNvPr id="8" name="Picture 7"/>
          <p:cNvPicPr>
            <a:picLocks noChangeAspect="1"/>
          </p:cNvPicPr>
          <p:nvPr/>
        </p:nvPicPr>
        <p:blipFill>
          <a:blip r:embed="rId3"/>
          <a:stretch>
            <a:fillRect/>
          </a:stretch>
        </p:blipFill>
        <p:spPr>
          <a:xfrm>
            <a:off x="7264304" y="1981200"/>
            <a:ext cx="1879696" cy="2057399"/>
          </a:xfrm>
          <a:prstGeom prst="rect">
            <a:avLst/>
          </a:prstGeom>
        </p:spPr>
      </p:pic>
      <p:pic>
        <p:nvPicPr>
          <p:cNvPr id="9" name="Picture 8"/>
          <p:cNvPicPr>
            <a:picLocks noChangeAspect="1"/>
          </p:cNvPicPr>
          <p:nvPr/>
        </p:nvPicPr>
        <p:blipFill>
          <a:blip r:embed="rId4"/>
          <a:stretch>
            <a:fillRect/>
          </a:stretch>
        </p:blipFill>
        <p:spPr>
          <a:xfrm>
            <a:off x="533400" y="1981200"/>
            <a:ext cx="6781800" cy="2286000"/>
          </a:xfrm>
          <a:prstGeom prst="rect">
            <a:avLst/>
          </a:prstGeom>
        </p:spPr>
      </p:pic>
      <p:pic>
        <p:nvPicPr>
          <p:cNvPr id="10" name="Picture 9"/>
          <p:cNvPicPr>
            <a:picLocks noChangeAspect="1"/>
          </p:cNvPicPr>
          <p:nvPr/>
        </p:nvPicPr>
        <p:blipFill>
          <a:blip r:embed="rId5"/>
          <a:stretch>
            <a:fillRect/>
          </a:stretch>
        </p:blipFill>
        <p:spPr>
          <a:xfrm>
            <a:off x="762000" y="4419600"/>
            <a:ext cx="8153400" cy="2214308"/>
          </a:xfrm>
          <a:prstGeom prst="rect">
            <a:avLst/>
          </a:prstGeom>
        </p:spPr>
      </p:pic>
      <p:pic>
        <p:nvPicPr>
          <p:cNvPr id="11" name="Picture 10"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609600" y="3886200"/>
            <a:ext cx="955278" cy="2635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362200" y="0"/>
            <a:ext cx="4547260"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838200"/>
          </a:xfrm>
        </p:spPr>
        <p:txBody>
          <a:bodyPr/>
          <a:lstStyle/>
          <a:p>
            <a:r>
              <a:rPr lang="en-US" sz="3600" i="1" dirty="0" smtClean="0"/>
              <a:t>Properties of Dark Matter Halos</a:t>
            </a:r>
            <a:endParaRPr lang="en-US" sz="3600" i="1" dirty="0"/>
          </a:p>
        </p:txBody>
      </p:sp>
      <p:sp>
        <p:nvSpPr>
          <p:cNvPr id="3" name="Content Placeholder 2"/>
          <p:cNvSpPr>
            <a:spLocks noGrp="1"/>
          </p:cNvSpPr>
          <p:nvPr>
            <p:ph idx="1"/>
          </p:nvPr>
        </p:nvSpPr>
        <p:spPr>
          <a:xfrm>
            <a:off x="609600" y="762000"/>
            <a:ext cx="8229600" cy="4525963"/>
          </a:xfrm>
        </p:spPr>
        <p:txBody>
          <a:bodyPr/>
          <a:lstStyle/>
          <a:p>
            <a:r>
              <a:rPr lang="en-US" sz="2800" dirty="0" smtClean="0"/>
              <a:t>Density contrast at </a:t>
            </a:r>
            <a:r>
              <a:rPr lang="en-US" sz="2800" dirty="0" err="1" smtClean="0"/>
              <a:t>virialization</a:t>
            </a:r>
            <a:endParaRPr lang="en-US" sz="2800" dirty="0" smtClean="0"/>
          </a:p>
          <a:p>
            <a:endParaRPr lang="en-US" sz="2800" dirty="0" smtClean="0"/>
          </a:p>
          <a:p>
            <a:endParaRPr lang="en-US" sz="2800" dirty="0" smtClean="0"/>
          </a:p>
          <a:p>
            <a:r>
              <a:rPr lang="en-US" sz="2800" dirty="0" smtClean="0"/>
              <a:t>Halo radius</a:t>
            </a:r>
          </a:p>
          <a:p>
            <a:endParaRPr lang="en-US" sz="2800" dirty="0" smtClean="0"/>
          </a:p>
          <a:p>
            <a:endParaRPr lang="en-US" sz="2800" dirty="0" smtClean="0"/>
          </a:p>
          <a:p>
            <a:r>
              <a:rPr lang="en-US" sz="2800" dirty="0" smtClean="0"/>
              <a:t>Circular velocity</a:t>
            </a:r>
          </a:p>
          <a:p>
            <a:endParaRPr lang="en-US" sz="2800" dirty="0" smtClean="0"/>
          </a:p>
          <a:p>
            <a:endParaRPr lang="en-US" sz="2800" dirty="0" smtClean="0"/>
          </a:p>
          <a:p>
            <a:r>
              <a:rPr lang="en-US" sz="2800" dirty="0" err="1" smtClean="0"/>
              <a:t>Virial</a:t>
            </a:r>
            <a:r>
              <a:rPr lang="en-US" sz="2800" dirty="0" smtClean="0"/>
              <a:t> temperature</a:t>
            </a:r>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20</a:t>
            </a:fld>
            <a:endParaRPr lang="en-US"/>
          </a:p>
        </p:txBody>
      </p:sp>
      <p:pic>
        <p:nvPicPr>
          <p:cNvPr id="8" name="Picture 7"/>
          <p:cNvPicPr>
            <a:picLocks noChangeAspect="1"/>
          </p:cNvPicPr>
          <p:nvPr/>
        </p:nvPicPr>
        <p:blipFill>
          <a:blip r:embed="rId2"/>
          <a:stretch>
            <a:fillRect/>
          </a:stretch>
        </p:blipFill>
        <p:spPr>
          <a:xfrm>
            <a:off x="1371600" y="1295400"/>
            <a:ext cx="6629400" cy="835358"/>
          </a:xfrm>
          <a:prstGeom prst="rect">
            <a:avLst/>
          </a:prstGeom>
        </p:spPr>
      </p:pic>
      <p:pic>
        <p:nvPicPr>
          <p:cNvPr id="9" name="Picture 8"/>
          <p:cNvPicPr>
            <a:picLocks noChangeAspect="1"/>
          </p:cNvPicPr>
          <p:nvPr/>
        </p:nvPicPr>
        <p:blipFill>
          <a:blip r:embed="rId3"/>
          <a:stretch>
            <a:fillRect/>
          </a:stretch>
        </p:blipFill>
        <p:spPr>
          <a:xfrm>
            <a:off x="1219200" y="2819400"/>
            <a:ext cx="6819900" cy="942088"/>
          </a:xfrm>
          <a:prstGeom prst="rect">
            <a:avLst/>
          </a:prstGeom>
        </p:spPr>
      </p:pic>
      <p:pic>
        <p:nvPicPr>
          <p:cNvPr id="10" name="Picture 9"/>
          <p:cNvPicPr>
            <a:picLocks noChangeAspect="1"/>
          </p:cNvPicPr>
          <p:nvPr/>
        </p:nvPicPr>
        <p:blipFill>
          <a:blip r:embed="rId4"/>
          <a:stretch>
            <a:fillRect/>
          </a:stretch>
        </p:blipFill>
        <p:spPr>
          <a:xfrm>
            <a:off x="1143000" y="4419600"/>
            <a:ext cx="7242198" cy="762000"/>
          </a:xfrm>
          <a:prstGeom prst="rect">
            <a:avLst/>
          </a:prstGeom>
        </p:spPr>
      </p:pic>
      <p:pic>
        <p:nvPicPr>
          <p:cNvPr id="11" name="Picture 10"/>
          <p:cNvPicPr>
            <a:picLocks noChangeAspect="1"/>
          </p:cNvPicPr>
          <p:nvPr/>
        </p:nvPicPr>
        <p:blipFill>
          <a:blip r:embed="rId5"/>
          <a:stretch>
            <a:fillRect/>
          </a:stretch>
        </p:blipFill>
        <p:spPr>
          <a:xfrm>
            <a:off x="990600" y="5867400"/>
            <a:ext cx="7772400" cy="715252"/>
          </a:xfrm>
          <a:prstGeom prst="rect">
            <a:avLst/>
          </a:prstGeom>
        </p:spPr>
      </p:pic>
      <p:pic>
        <p:nvPicPr>
          <p:cNvPr id="12" name="Picture 11"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8229600" y="4648200"/>
            <a:ext cx="747522" cy="22631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143000"/>
          </a:xfrm>
        </p:spPr>
        <p:txBody>
          <a:bodyPr/>
          <a:lstStyle/>
          <a:p>
            <a:r>
              <a:rPr lang="en-US" dirty="0" smtClean="0"/>
              <a:t>Aquarius N-body Simulation</a:t>
            </a:r>
            <a:br>
              <a:rPr lang="en-US" dirty="0" smtClean="0"/>
            </a:br>
            <a:r>
              <a:rPr lang="en-US" sz="2800" dirty="0" smtClean="0"/>
              <a:t>(</a:t>
            </a:r>
            <a:r>
              <a:rPr lang="en-US" sz="2800" dirty="0" err="1" smtClean="0"/>
              <a:t>Springel</a:t>
            </a:r>
            <a:r>
              <a:rPr lang="en-US" sz="2800" dirty="0" smtClean="0"/>
              <a:t> et al. 2011)</a:t>
            </a:r>
            <a:endParaRPr lang="en-US" sz="2800" dirty="0"/>
          </a:p>
        </p:txBody>
      </p:sp>
      <p:pic>
        <p:nvPicPr>
          <p:cNvPr id="7" name="Aq-A-2-evolv.mp4">
            <a:hlinkClick r:id="" action="ppaction://media"/>
          </p:cNvPr>
          <p:cNvPicPr/>
          <p:nvPr>
            <p:ph idx="1"/>
            <a:videoFile r:link="rId1"/>
          </p:nvPr>
        </p:nvPicPr>
        <p:blipFill>
          <a:blip r:embed="rId3"/>
          <a:stretch>
            <a:fillRect/>
          </a:stretch>
        </p:blipFill>
        <p:spPr>
          <a:xfrm>
            <a:off x="1219200" y="1219200"/>
            <a:ext cx="7010400" cy="5257800"/>
          </a:xfrm>
        </p:spPr>
      </p:pic>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lstStyle/>
          <a:p>
            <a:r>
              <a:rPr lang="en-US" sz="3600" i="1" u="sng" dirty="0" smtClean="0"/>
              <a:t>“Universal” dark matter density profile</a:t>
            </a:r>
            <a:endParaRPr lang="en-US" sz="3600" i="1" u="sng"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22</a:t>
            </a:fld>
            <a:endParaRPr lang="en-US"/>
          </a:p>
        </p:txBody>
      </p:sp>
      <p:pic>
        <p:nvPicPr>
          <p:cNvPr id="7" name="Picture 6"/>
          <p:cNvPicPr>
            <a:picLocks noChangeAspect="1"/>
          </p:cNvPicPr>
          <p:nvPr/>
        </p:nvPicPr>
        <p:blipFill>
          <a:blip r:embed="rId2"/>
          <a:stretch>
            <a:fillRect/>
          </a:stretch>
        </p:blipFill>
        <p:spPr>
          <a:xfrm>
            <a:off x="838200" y="762000"/>
            <a:ext cx="6312877" cy="1143000"/>
          </a:xfrm>
          <a:prstGeom prst="rect">
            <a:avLst/>
          </a:prstGeom>
        </p:spPr>
      </p:pic>
      <p:pic>
        <p:nvPicPr>
          <p:cNvPr id="8" name="Picture 7"/>
          <p:cNvPicPr>
            <a:picLocks noChangeAspect="1"/>
          </p:cNvPicPr>
          <p:nvPr/>
        </p:nvPicPr>
        <p:blipFill>
          <a:blip r:embed="rId3"/>
          <a:stretch>
            <a:fillRect/>
          </a:stretch>
        </p:blipFill>
        <p:spPr>
          <a:xfrm>
            <a:off x="7620000" y="1143000"/>
            <a:ext cx="1369115" cy="368300"/>
          </a:xfrm>
          <a:prstGeom prst="rect">
            <a:avLst/>
          </a:prstGeom>
        </p:spPr>
      </p:pic>
      <p:pic>
        <p:nvPicPr>
          <p:cNvPr id="9" name="Picture 8"/>
          <p:cNvPicPr>
            <a:picLocks noChangeAspect="1"/>
          </p:cNvPicPr>
          <p:nvPr/>
        </p:nvPicPr>
        <p:blipFill>
          <a:blip r:embed="rId4"/>
          <a:stretch>
            <a:fillRect/>
          </a:stretch>
        </p:blipFill>
        <p:spPr>
          <a:xfrm>
            <a:off x="2286000" y="1981200"/>
            <a:ext cx="4800600" cy="1126943"/>
          </a:xfrm>
          <a:prstGeom prst="rect">
            <a:avLst/>
          </a:prstGeom>
        </p:spPr>
      </p:pic>
      <p:pic>
        <p:nvPicPr>
          <p:cNvPr id="10" name="Picture 9"/>
          <p:cNvPicPr>
            <a:picLocks noChangeAspect="1"/>
          </p:cNvPicPr>
          <p:nvPr/>
        </p:nvPicPr>
        <p:blipFill>
          <a:blip r:embed="rId5"/>
          <a:stretch>
            <a:fillRect/>
          </a:stretch>
        </p:blipFill>
        <p:spPr>
          <a:xfrm>
            <a:off x="2667000" y="3276600"/>
            <a:ext cx="3806516" cy="3581400"/>
          </a:xfrm>
          <a:prstGeom prst="rect">
            <a:avLst/>
          </a:prstGeom>
        </p:spPr>
      </p:pic>
      <p:sp>
        <p:nvSpPr>
          <p:cNvPr id="11" name="TextBox 10"/>
          <p:cNvSpPr txBox="1"/>
          <p:nvPr/>
        </p:nvSpPr>
        <p:spPr>
          <a:xfrm>
            <a:off x="838200" y="762000"/>
            <a:ext cx="990600" cy="369332"/>
          </a:xfrm>
          <a:prstGeom prst="rect">
            <a:avLst/>
          </a:prstGeom>
          <a:noFill/>
        </p:spPr>
        <p:txBody>
          <a:bodyPr wrap="square" rtlCol="0">
            <a:spAutoFit/>
          </a:bodyPr>
          <a:lstStyle/>
          <a:p>
            <a:r>
              <a:rPr lang="en-US" dirty="0" smtClean="0"/>
              <a:t>NFW</a:t>
            </a:r>
            <a:endParaRPr lang="en-US" dirty="0"/>
          </a:p>
        </p:txBody>
      </p:sp>
      <p:sp>
        <p:nvSpPr>
          <p:cNvPr id="12" name="TextBox 11"/>
          <p:cNvSpPr txBox="1"/>
          <p:nvPr/>
        </p:nvSpPr>
        <p:spPr>
          <a:xfrm>
            <a:off x="838200" y="2362200"/>
            <a:ext cx="1295400" cy="369332"/>
          </a:xfrm>
          <a:prstGeom prst="rect">
            <a:avLst/>
          </a:prstGeom>
          <a:noFill/>
        </p:spPr>
        <p:txBody>
          <a:bodyPr wrap="square" rtlCol="0">
            <a:spAutoFit/>
          </a:bodyPr>
          <a:lstStyle/>
          <a:p>
            <a:r>
              <a:rPr lang="en-US" dirty="0" err="1" smtClean="0"/>
              <a:t>Einasto</a:t>
            </a:r>
            <a:endParaRPr lang="en-US" dirty="0"/>
          </a:p>
        </p:txBody>
      </p:sp>
      <p:sp>
        <p:nvSpPr>
          <p:cNvPr id="13" name="TextBox 12"/>
          <p:cNvSpPr txBox="1"/>
          <p:nvPr/>
        </p:nvSpPr>
        <p:spPr>
          <a:xfrm>
            <a:off x="6096000" y="5181600"/>
            <a:ext cx="3276600" cy="923330"/>
          </a:xfrm>
          <a:prstGeom prst="rect">
            <a:avLst/>
          </a:prstGeom>
          <a:noFill/>
        </p:spPr>
        <p:txBody>
          <a:bodyPr wrap="square" rtlCol="0">
            <a:spAutoFit/>
          </a:bodyPr>
          <a:lstStyle/>
          <a:p>
            <a:r>
              <a:rPr lang="en-US" dirty="0" smtClean="0"/>
              <a:t>Radial </a:t>
            </a:r>
            <a:r>
              <a:rPr lang="en-US" dirty="0" err="1" smtClean="0"/>
              <a:t>infall</a:t>
            </a:r>
            <a:r>
              <a:rPr lang="en-US" dirty="0" smtClean="0"/>
              <a:t>: slope should be sensitive to environment (-4 for an isolated halo)</a:t>
            </a:r>
            <a:endParaRPr lang="en-US" dirty="0"/>
          </a:p>
        </p:txBody>
      </p:sp>
      <p:pic>
        <p:nvPicPr>
          <p:cNvPr id="14" name="Picture 13"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6553200" y="6172200"/>
            <a:ext cx="2151063" cy="452546"/>
          </a:xfrm>
          <a:prstGeom prst="rect">
            <a:avLst/>
          </a:prstGeom>
        </p:spPr>
      </p:pic>
      <p:cxnSp>
        <p:nvCxnSpPr>
          <p:cNvPr id="16" name="Straight Arrow Connector 15"/>
          <p:cNvCxnSpPr>
            <a:stCxn id="13" idx="1"/>
          </p:cNvCxnSpPr>
          <p:nvPr/>
        </p:nvCxnSpPr>
        <p:spPr>
          <a:xfrm rot="10800000">
            <a:off x="5715000" y="5638801"/>
            <a:ext cx="381000" cy="44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3400" y="3505200"/>
            <a:ext cx="2895600" cy="923330"/>
          </a:xfrm>
          <a:prstGeom prst="rect">
            <a:avLst/>
          </a:prstGeom>
          <a:noFill/>
        </p:spPr>
        <p:txBody>
          <a:bodyPr wrap="square" rtlCol="0">
            <a:spAutoFit/>
          </a:bodyPr>
          <a:lstStyle/>
          <a:p>
            <a:r>
              <a:rPr lang="en-US" dirty="0" smtClean="0"/>
              <a:t>Radial orbit instability: isotropy below the half mass radius</a:t>
            </a:r>
            <a:endParaRPr lang="en-US" dirty="0"/>
          </a:p>
        </p:txBody>
      </p:sp>
      <p:cxnSp>
        <p:nvCxnSpPr>
          <p:cNvPr id="19" name="Straight Arrow Connector 18"/>
          <p:cNvCxnSpPr/>
          <p:nvPr/>
        </p:nvCxnSpPr>
        <p:spPr>
          <a:xfrm>
            <a:off x="1981200" y="4267200"/>
            <a:ext cx="20574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latex-image-1.pdf"/>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533400" y="4495800"/>
            <a:ext cx="2054667" cy="392112"/>
          </a:xfrm>
          <a:prstGeom prst="rect">
            <a:avLst/>
          </a:prstGeom>
        </p:spPr>
      </p:pic>
      <p:sp>
        <p:nvSpPr>
          <p:cNvPr id="21" name="TextBox 20"/>
          <p:cNvSpPr txBox="1"/>
          <p:nvPr/>
        </p:nvSpPr>
        <p:spPr>
          <a:xfrm>
            <a:off x="457200" y="6488668"/>
            <a:ext cx="2971800" cy="307777"/>
          </a:xfrm>
          <a:prstGeom prst="rect">
            <a:avLst/>
          </a:prstGeom>
          <a:noFill/>
        </p:spPr>
        <p:txBody>
          <a:bodyPr wrap="square" rtlCol="0">
            <a:spAutoFit/>
          </a:bodyPr>
          <a:lstStyle/>
          <a:p>
            <a:r>
              <a:rPr lang="en-US" sz="1400" dirty="0" smtClean="0"/>
              <a:t>(</a:t>
            </a:r>
            <a:r>
              <a:rPr lang="en-US" sz="1400" dirty="0" err="1" smtClean="0"/>
              <a:t>Visbal</a:t>
            </a:r>
            <a:r>
              <a:rPr lang="en-US" sz="1400" dirty="0" smtClean="0"/>
              <a:t>, Loeb, &amp; </a:t>
            </a:r>
            <a:r>
              <a:rPr lang="en-US" sz="1400" dirty="0" err="1" smtClean="0"/>
              <a:t>Hernquist</a:t>
            </a:r>
            <a:r>
              <a:rPr lang="en-US" sz="1400" dirty="0" smtClean="0"/>
              <a:t> 2012)</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sz="3600" i="1" dirty="0" smtClean="0"/>
              <a:t>Abundance of Halos</a:t>
            </a:r>
            <a:endParaRPr lang="en-US" sz="3600" i="1" dirty="0"/>
          </a:p>
        </p:txBody>
      </p:sp>
      <p:sp>
        <p:nvSpPr>
          <p:cNvPr id="3" name="Content Placeholder 2"/>
          <p:cNvSpPr>
            <a:spLocks noGrp="1"/>
          </p:cNvSpPr>
          <p:nvPr>
            <p:ph idx="1"/>
          </p:nvPr>
        </p:nvSpPr>
        <p:spPr>
          <a:xfrm>
            <a:off x="762000" y="762000"/>
            <a:ext cx="8229600" cy="4525963"/>
          </a:xfrm>
        </p:spPr>
        <p:txBody>
          <a:bodyPr/>
          <a:lstStyle/>
          <a:p>
            <a:r>
              <a:rPr lang="en-US" sz="2800" dirty="0" smtClean="0"/>
              <a:t>Press-Schechter Model</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23</a:t>
            </a:fld>
            <a:endParaRPr lang="en-US"/>
          </a:p>
        </p:txBody>
      </p:sp>
      <p:pic>
        <p:nvPicPr>
          <p:cNvPr id="7" name="Picture 6"/>
          <p:cNvPicPr>
            <a:picLocks noChangeAspect="1"/>
          </p:cNvPicPr>
          <p:nvPr/>
        </p:nvPicPr>
        <p:blipFill>
          <a:blip r:embed="rId2"/>
          <a:stretch>
            <a:fillRect/>
          </a:stretch>
        </p:blipFill>
        <p:spPr>
          <a:xfrm>
            <a:off x="4648200" y="4114800"/>
            <a:ext cx="4495800" cy="1101673"/>
          </a:xfrm>
          <a:prstGeom prst="rect">
            <a:avLst/>
          </a:prstGeom>
        </p:spPr>
      </p:pic>
      <p:pic>
        <p:nvPicPr>
          <p:cNvPr id="8" name="Picture 7"/>
          <p:cNvPicPr>
            <a:picLocks noChangeAspect="1"/>
          </p:cNvPicPr>
          <p:nvPr/>
        </p:nvPicPr>
        <p:blipFill>
          <a:blip r:embed="rId3"/>
          <a:stretch>
            <a:fillRect/>
          </a:stretch>
        </p:blipFill>
        <p:spPr>
          <a:xfrm>
            <a:off x="2362200" y="1295400"/>
            <a:ext cx="4706049" cy="2743200"/>
          </a:xfrm>
          <a:prstGeom prst="rect">
            <a:avLst/>
          </a:prstGeom>
        </p:spPr>
      </p:pic>
      <p:pic>
        <p:nvPicPr>
          <p:cNvPr id="9" name="Picture 8"/>
          <p:cNvPicPr>
            <a:picLocks noChangeAspect="1"/>
          </p:cNvPicPr>
          <p:nvPr/>
        </p:nvPicPr>
        <p:blipFill>
          <a:blip r:embed="rId4"/>
          <a:stretch>
            <a:fillRect/>
          </a:stretch>
        </p:blipFill>
        <p:spPr>
          <a:xfrm>
            <a:off x="2209800" y="5257800"/>
            <a:ext cx="5041900" cy="1097158"/>
          </a:xfrm>
          <a:prstGeom prst="rect">
            <a:avLst/>
          </a:prstGeom>
        </p:spPr>
      </p:pic>
      <p:pic>
        <p:nvPicPr>
          <p:cNvPr id="10" name="Picture 9"/>
          <p:cNvPicPr>
            <a:picLocks noChangeAspect="1"/>
          </p:cNvPicPr>
          <p:nvPr/>
        </p:nvPicPr>
        <p:blipFill>
          <a:blip r:embed="rId5"/>
          <a:stretch>
            <a:fillRect/>
          </a:stretch>
        </p:blipFill>
        <p:spPr>
          <a:xfrm>
            <a:off x="3352800" y="6400800"/>
            <a:ext cx="2568633" cy="457200"/>
          </a:xfrm>
          <a:prstGeom prst="rect">
            <a:avLst/>
          </a:prstGeom>
        </p:spPr>
      </p:pic>
      <p:pic>
        <p:nvPicPr>
          <p:cNvPr id="11" name="Picture 10"/>
          <p:cNvPicPr>
            <a:picLocks noChangeAspect="1"/>
          </p:cNvPicPr>
          <p:nvPr/>
        </p:nvPicPr>
        <p:blipFill>
          <a:blip r:embed="rId6"/>
          <a:stretch>
            <a:fillRect/>
          </a:stretch>
        </p:blipFill>
        <p:spPr>
          <a:xfrm>
            <a:off x="533400" y="4191000"/>
            <a:ext cx="3556000" cy="965638"/>
          </a:xfrm>
          <a:prstGeom prst="rect">
            <a:avLst/>
          </a:prstGeom>
        </p:spPr>
      </p:pic>
      <p:sp>
        <p:nvSpPr>
          <p:cNvPr id="12" name="Right Arrow 11"/>
          <p:cNvSpPr/>
          <p:nvPr/>
        </p:nvSpPr>
        <p:spPr>
          <a:xfrm>
            <a:off x="4114800" y="4572000"/>
            <a:ext cx="489204" cy="242316"/>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68362"/>
          </a:xfrm>
        </p:spPr>
        <p:txBody>
          <a:bodyPr/>
          <a:lstStyle/>
          <a:p>
            <a:r>
              <a:rPr lang="en-US" sz="3200" i="1" dirty="0" smtClean="0"/>
              <a:t>Halo mass budget</a:t>
            </a:r>
            <a:endParaRPr lang="en-US" sz="32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24</a:t>
            </a:fld>
            <a:endParaRPr lang="en-US"/>
          </a:p>
        </p:txBody>
      </p:sp>
      <p:pic>
        <p:nvPicPr>
          <p:cNvPr id="7" name="Picture 6"/>
          <p:cNvPicPr>
            <a:picLocks noChangeAspect="1"/>
          </p:cNvPicPr>
          <p:nvPr/>
        </p:nvPicPr>
        <p:blipFill>
          <a:blip r:embed="rId2"/>
          <a:stretch>
            <a:fillRect/>
          </a:stretch>
        </p:blipFill>
        <p:spPr>
          <a:xfrm>
            <a:off x="1676400" y="762000"/>
            <a:ext cx="6109454" cy="58674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lstStyle/>
          <a:p>
            <a:r>
              <a:rPr lang="en-US" sz="4000" dirty="0" smtClean="0">
                <a:solidFill>
                  <a:schemeClr val="accent4"/>
                </a:solidFill>
              </a:rPr>
              <a:t>Excursion Set Formalism</a:t>
            </a:r>
            <a:endParaRPr lang="en-US" sz="4000" dirty="0">
              <a:solidFill>
                <a:schemeClr val="accent4"/>
              </a:solidFill>
            </a:endParaRPr>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25</a:t>
            </a:fld>
            <a:endParaRPr lang="en-US"/>
          </a:p>
        </p:txBody>
      </p:sp>
      <p:pic>
        <p:nvPicPr>
          <p:cNvPr id="7" name="Picture 6"/>
          <p:cNvPicPr>
            <a:picLocks noChangeAspect="1"/>
          </p:cNvPicPr>
          <p:nvPr/>
        </p:nvPicPr>
        <p:blipFill>
          <a:blip r:embed="rId2"/>
          <a:stretch>
            <a:fillRect/>
          </a:stretch>
        </p:blipFill>
        <p:spPr>
          <a:xfrm>
            <a:off x="914400" y="990600"/>
            <a:ext cx="3276600" cy="1020747"/>
          </a:xfrm>
          <a:prstGeom prst="rect">
            <a:avLst/>
          </a:prstGeom>
        </p:spPr>
      </p:pic>
      <p:pic>
        <p:nvPicPr>
          <p:cNvPr id="8" name="Picture 7"/>
          <p:cNvPicPr>
            <a:picLocks noChangeAspect="1"/>
          </p:cNvPicPr>
          <p:nvPr/>
        </p:nvPicPr>
        <p:blipFill>
          <a:blip r:embed="rId3"/>
          <a:stretch>
            <a:fillRect/>
          </a:stretch>
        </p:blipFill>
        <p:spPr>
          <a:xfrm>
            <a:off x="4724400" y="914400"/>
            <a:ext cx="4114800" cy="3306656"/>
          </a:xfrm>
          <a:prstGeom prst="rect">
            <a:avLst/>
          </a:prstGeom>
        </p:spPr>
      </p:pic>
      <p:sp>
        <p:nvSpPr>
          <p:cNvPr id="9" name="TextBox 8"/>
          <p:cNvSpPr txBox="1"/>
          <p:nvPr/>
        </p:nvSpPr>
        <p:spPr>
          <a:xfrm>
            <a:off x="990600" y="2514600"/>
            <a:ext cx="3352800" cy="646331"/>
          </a:xfrm>
          <a:prstGeom prst="rect">
            <a:avLst/>
          </a:prstGeom>
          <a:noFill/>
        </p:spPr>
        <p:txBody>
          <a:bodyPr wrap="square" rtlCol="0">
            <a:spAutoFit/>
          </a:bodyPr>
          <a:lstStyle/>
          <a:p>
            <a:r>
              <a:rPr lang="en-US" dirty="0" smtClean="0"/>
              <a:t>Recovers missing factor of 2 in the Press-Schechter approach </a:t>
            </a:r>
            <a:endParaRPr lang="en-US" dirty="0"/>
          </a:p>
        </p:txBody>
      </p:sp>
      <p:pic>
        <p:nvPicPr>
          <p:cNvPr id="10" name="Picture 9"/>
          <p:cNvPicPr>
            <a:picLocks noChangeAspect="1"/>
          </p:cNvPicPr>
          <p:nvPr/>
        </p:nvPicPr>
        <p:blipFill>
          <a:blip r:embed="rId4"/>
          <a:stretch>
            <a:fillRect/>
          </a:stretch>
        </p:blipFill>
        <p:spPr>
          <a:xfrm>
            <a:off x="990600" y="4267200"/>
            <a:ext cx="7594600" cy="2298700"/>
          </a:xfrm>
          <a:prstGeom prst="rect">
            <a:avLst/>
          </a:prstGeom>
        </p:spPr>
      </p:pic>
      <p:sp>
        <p:nvSpPr>
          <p:cNvPr id="11" name="TextBox 10"/>
          <p:cNvSpPr txBox="1"/>
          <p:nvPr/>
        </p:nvSpPr>
        <p:spPr>
          <a:xfrm>
            <a:off x="4572000" y="3810000"/>
            <a:ext cx="1600200" cy="369332"/>
          </a:xfrm>
          <a:prstGeom prst="rect">
            <a:avLst/>
          </a:prstGeom>
          <a:noFill/>
        </p:spPr>
        <p:txBody>
          <a:bodyPr wrap="square" rtlCol="0">
            <a:spAutoFit/>
          </a:bodyPr>
          <a:lstStyle/>
          <a:p>
            <a:r>
              <a:rPr lang="en-US" dirty="0" smtClean="0"/>
              <a:t>large scales</a:t>
            </a:r>
            <a:endParaRPr lang="en-US" dirty="0"/>
          </a:p>
        </p:txBody>
      </p:sp>
      <p:sp>
        <p:nvSpPr>
          <p:cNvPr id="12" name="TextBox 11"/>
          <p:cNvSpPr txBox="1"/>
          <p:nvPr/>
        </p:nvSpPr>
        <p:spPr>
          <a:xfrm>
            <a:off x="6705600" y="3810000"/>
            <a:ext cx="1600200" cy="369332"/>
          </a:xfrm>
          <a:prstGeom prst="rect">
            <a:avLst/>
          </a:prstGeom>
          <a:noFill/>
        </p:spPr>
        <p:txBody>
          <a:bodyPr wrap="square" rtlCol="0">
            <a:spAutoFit/>
          </a:bodyPr>
          <a:lstStyle/>
          <a:p>
            <a:r>
              <a:rPr lang="en-US" dirty="0" smtClean="0"/>
              <a:t>small scales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i="1" dirty="0" smtClean="0"/>
              <a:t>Gas Pressure</a:t>
            </a:r>
            <a:endParaRPr lang="en-US" sz="3600" i="1" dirty="0"/>
          </a:p>
        </p:txBody>
      </p:sp>
      <p:sp>
        <p:nvSpPr>
          <p:cNvPr id="3" name="Content Placeholder 2"/>
          <p:cNvSpPr>
            <a:spLocks noGrp="1"/>
          </p:cNvSpPr>
          <p:nvPr>
            <p:ph idx="1"/>
          </p:nvPr>
        </p:nvSpPr>
        <p:spPr>
          <a:xfrm>
            <a:off x="685800" y="3581400"/>
            <a:ext cx="8229600" cy="4525963"/>
          </a:xfrm>
        </p:spPr>
        <p:txBody>
          <a:bodyPr/>
          <a:lstStyle/>
          <a:p>
            <a:r>
              <a:rPr lang="en-US" sz="2800" dirty="0" smtClean="0"/>
              <a:t>Jeans mass</a:t>
            </a:r>
            <a:endParaRPr lang="en-US" sz="28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26</a:t>
            </a:fld>
            <a:endParaRPr lang="en-US"/>
          </a:p>
        </p:txBody>
      </p:sp>
      <p:pic>
        <p:nvPicPr>
          <p:cNvPr id="7" name="Picture 6"/>
          <p:cNvPicPr>
            <a:picLocks noChangeAspect="1"/>
          </p:cNvPicPr>
          <p:nvPr/>
        </p:nvPicPr>
        <p:blipFill>
          <a:blip r:embed="rId2"/>
          <a:stretch>
            <a:fillRect/>
          </a:stretch>
        </p:blipFill>
        <p:spPr>
          <a:xfrm>
            <a:off x="1828800" y="914400"/>
            <a:ext cx="6100963" cy="2635250"/>
          </a:xfrm>
          <a:prstGeom prst="rect">
            <a:avLst/>
          </a:prstGeom>
        </p:spPr>
      </p:pic>
      <p:pic>
        <p:nvPicPr>
          <p:cNvPr id="8" name="Picture 7"/>
          <p:cNvPicPr>
            <a:picLocks noChangeAspect="1"/>
          </p:cNvPicPr>
          <p:nvPr/>
        </p:nvPicPr>
        <p:blipFill>
          <a:blip r:embed="rId3"/>
          <a:stretch>
            <a:fillRect/>
          </a:stretch>
        </p:blipFill>
        <p:spPr>
          <a:xfrm>
            <a:off x="1143000" y="5562600"/>
            <a:ext cx="7239000" cy="939575"/>
          </a:xfrm>
          <a:prstGeom prst="rect">
            <a:avLst/>
          </a:prstGeom>
        </p:spPr>
      </p:pic>
      <p:pic>
        <p:nvPicPr>
          <p:cNvPr id="9" name="Picture 8"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3429000" y="4343400"/>
            <a:ext cx="1924050" cy="800100"/>
          </a:xfrm>
          <a:prstGeom prst="rect">
            <a:avLst/>
          </a:prstGeom>
        </p:spPr>
      </p:pic>
      <p:sp>
        <p:nvSpPr>
          <p:cNvPr id="10" name="TextBox 9"/>
          <p:cNvSpPr txBox="1"/>
          <p:nvPr/>
        </p:nvSpPr>
        <p:spPr>
          <a:xfrm>
            <a:off x="1066800" y="6488668"/>
            <a:ext cx="7391400" cy="369332"/>
          </a:xfrm>
          <a:prstGeom prst="rect">
            <a:avLst/>
          </a:prstGeom>
          <a:noFill/>
        </p:spPr>
        <p:txBody>
          <a:bodyPr wrap="square" rtlCol="0">
            <a:spAutoFit/>
          </a:bodyPr>
          <a:lstStyle/>
          <a:p>
            <a:r>
              <a:rPr lang="en-US" dirty="0" smtClean="0"/>
              <a:t>Grows to ~10^9M. after intergalactic gas is photo-heated to ~10^4K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915400" cy="1143000"/>
          </a:xfrm>
        </p:spPr>
        <p:txBody>
          <a:bodyPr/>
          <a:lstStyle/>
          <a:p>
            <a:r>
              <a:rPr lang="en-US" sz="3200" b="1" dirty="0" smtClean="0">
                <a:solidFill>
                  <a:srgbClr val="000090"/>
                </a:solidFill>
              </a:rPr>
              <a:t>Streaming of baryons relative to Dark Matter</a:t>
            </a:r>
            <a:endParaRPr lang="en-US" sz="3200" b="1" dirty="0">
              <a:solidFill>
                <a:srgbClr val="000090"/>
              </a:solidFill>
            </a:endParaRPr>
          </a:p>
        </p:txBody>
      </p:sp>
      <p:sp>
        <p:nvSpPr>
          <p:cNvPr id="3" name="Content Placeholder 2"/>
          <p:cNvSpPr>
            <a:spLocks noGrp="1"/>
          </p:cNvSpPr>
          <p:nvPr>
            <p:ph idx="1"/>
          </p:nvPr>
        </p:nvSpPr>
        <p:spPr>
          <a:xfrm>
            <a:off x="533400" y="1371600"/>
            <a:ext cx="8458200" cy="3124200"/>
          </a:xfrm>
        </p:spPr>
        <p:txBody>
          <a:bodyPr/>
          <a:lstStyle/>
          <a:p>
            <a:r>
              <a:rPr lang="en-US" sz="2000" dirty="0" smtClean="0"/>
              <a:t>Sound waves in the baryon-radiation fluid at </a:t>
            </a:r>
            <a:r>
              <a:rPr lang="en-US" sz="2000" dirty="0" err="1" smtClean="0"/>
              <a:t>z</a:t>
            </a:r>
            <a:r>
              <a:rPr lang="en-US" sz="2000" dirty="0" smtClean="0"/>
              <a:t>&gt;1000, not shared by the dark matter (whose perturbations grow once matter dominates).</a:t>
            </a:r>
          </a:p>
          <a:p>
            <a:r>
              <a:rPr lang="en-US" sz="2000" dirty="0" smtClean="0"/>
              <a:t>Without dark matter, photon diffusion would have erased small-scale fluctuations, galaxies would not form, and we would never exist.</a:t>
            </a:r>
          </a:p>
          <a:p>
            <a:r>
              <a:rPr lang="en-US" sz="2000" dirty="0" smtClean="0"/>
              <a:t>Characteristic speed of “baryonic wind”: (30 km/s)x[(1+z)/1000], coherent in cells of a few </a:t>
            </a:r>
            <a:r>
              <a:rPr lang="en-US" sz="2000" dirty="0" err="1" smtClean="0"/>
              <a:t>cMpc</a:t>
            </a:r>
            <a:r>
              <a:rPr lang="en-US" sz="2000" dirty="0" smtClean="0"/>
              <a:t>.</a:t>
            </a:r>
          </a:p>
          <a:p>
            <a:r>
              <a:rPr lang="en-US" sz="2000" dirty="0" smtClean="0"/>
              <a:t>Affects the assembly of gas into the lowest-mass halos with M&lt;10^6M. at 10&lt;</a:t>
            </a:r>
            <a:r>
              <a:rPr lang="en-US" sz="2000" dirty="0" err="1" smtClean="0"/>
              <a:t>z</a:t>
            </a:r>
            <a:r>
              <a:rPr lang="en-US" sz="2000" dirty="0" smtClean="0"/>
              <a:t>&lt;50.</a:t>
            </a:r>
            <a:endParaRPr lang="en-US" sz="20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27</a:t>
            </a:fld>
            <a:endParaRPr lang="en-US"/>
          </a:p>
        </p:txBody>
      </p:sp>
      <p:pic>
        <p:nvPicPr>
          <p:cNvPr id="7" name="Picture 6"/>
          <p:cNvPicPr>
            <a:picLocks noChangeAspect="1"/>
          </p:cNvPicPr>
          <p:nvPr/>
        </p:nvPicPr>
        <p:blipFill>
          <a:blip r:embed="rId2"/>
          <a:stretch>
            <a:fillRect/>
          </a:stretch>
        </p:blipFill>
        <p:spPr>
          <a:xfrm>
            <a:off x="2514600" y="4343400"/>
            <a:ext cx="4318000" cy="2063750"/>
          </a:xfrm>
          <a:prstGeom prst="rect">
            <a:avLst/>
          </a:prstGeom>
        </p:spPr>
      </p:pic>
      <p:sp>
        <p:nvSpPr>
          <p:cNvPr id="8" name="TextBox 7"/>
          <p:cNvSpPr txBox="1"/>
          <p:nvPr/>
        </p:nvSpPr>
        <p:spPr>
          <a:xfrm>
            <a:off x="762000" y="6488668"/>
            <a:ext cx="3657600" cy="369332"/>
          </a:xfrm>
          <a:prstGeom prst="rect">
            <a:avLst/>
          </a:prstGeom>
          <a:noFill/>
        </p:spPr>
        <p:txBody>
          <a:bodyPr wrap="square" rtlCol="0">
            <a:spAutoFit/>
          </a:bodyPr>
          <a:lstStyle/>
          <a:p>
            <a:r>
              <a:rPr lang="en-US" dirty="0" smtClean="0"/>
              <a:t>(</a:t>
            </a:r>
            <a:r>
              <a:rPr lang="en-US" dirty="0" err="1" smtClean="0"/>
              <a:t>Tseliakhovich</a:t>
            </a:r>
            <a:r>
              <a:rPr lang="en-US" dirty="0" smtClean="0"/>
              <a:t> &amp; Hirata 2011)</a:t>
            </a:r>
            <a:endParaRPr lang="en-US" dirty="0"/>
          </a:p>
        </p:txBody>
      </p:sp>
      <p:sp>
        <p:nvSpPr>
          <p:cNvPr id="9" name="Donut 8"/>
          <p:cNvSpPr/>
          <p:nvPr/>
        </p:nvSpPr>
        <p:spPr>
          <a:xfrm>
            <a:off x="4114800" y="685800"/>
            <a:ext cx="762000" cy="685800"/>
          </a:xfrm>
          <a:prstGeom prst="donut">
            <a:avLst/>
          </a:prstGeom>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4419600" y="914400"/>
            <a:ext cx="152400" cy="152400"/>
          </a:xfrm>
          <a:prstGeom prst="donut">
            <a:avLst/>
          </a:prstGeom>
          <a:solidFill>
            <a:schemeClr val="accent5">
              <a:lumMod val="1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914400" y="685800"/>
            <a:ext cx="3505200" cy="646331"/>
          </a:xfrm>
          <a:prstGeom prst="rect">
            <a:avLst/>
          </a:prstGeom>
          <a:noFill/>
        </p:spPr>
        <p:txBody>
          <a:bodyPr wrap="square" rtlCol="0">
            <a:spAutoFit/>
          </a:bodyPr>
          <a:lstStyle/>
          <a:p>
            <a:r>
              <a:rPr lang="en-US" b="1" i="1" dirty="0" smtClean="0"/>
              <a:t>Fourier transform: </a:t>
            </a:r>
            <a:r>
              <a:rPr lang="en-US" i="1" dirty="0" smtClean="0"/>
              <a:t>acoustic oscillations (all harmonics)</a:t>
            </a:r>
            <a:endParaRPr lang="en-US" i="1" dirty="0"/>
          </a:p>
        </p:txBody>
      </p:sp>
      <p:pic>
        <p:nvPicPr>
          <p:cNvPr id="13" name="Picture 12"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5410200" y="762000"/>
            <a:ext cx="2581275" cy="530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animBg="1"/>
      <p:bldP spid="10" grpId="0" animBg="1"/>
      <p:bldP spid="12"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Hydrodynamic Simulation </a:t>
            </a:r>
            <a:r>
              <a:rPr lang="en-US" sz="2800" dirty="0" smtClean="0"/>
              <a:t>(AREPO, </a:t>
            </a:r>
            <a:r>
              <a:rPr lang="en-US" sz="2800" dirty="0" err="1" smtClean="0"/>
              <a:t>Vogelsberger</a:t>
            </a:r>
            <a:r>
              <a:rPr lang="en-US" sz="2800" dirty="0" smtClean="0"/>
              <a:t> et al. 2011)</a:t>
            </a:r>
            <a:endParaRPr lang="en-US" sz="2800" dirty="0"/>
          </a:p>
        </p:txBody>
      </p:sp>
      <p:pic>
        <p:nvPicPr>
          <p:cNvPr id="7" name="galaxy_01_z2.mp4">
            <a:hlinkClick r:id="" action="ppaction://media"/>
          </p:cNvPr>
          <p:cNvPicPr/>
          <p:nvPr>
            <p:ph idx="1"/>
            <a:videoFile r:link="rId1"/>
          </p:nvPr>
        </p:nvPicPr>
        <p:blipFill>
          <a:blip r:embed="rId3"/>
          <a:stretch>
            <a:fillRect/>
          </a:stretch>
        </p:blipFill>
        <p:spPr>
          <a:xfrm>
            <a:off x="838200" y="1143000"/>
            <a:ext cx="7620000" cy="5715000"/>
          </a:xfrm>
        </p:spPr>
      </p:pic>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838200"/>
          </a:xfrm>
        </p:spPr>
        <p:txBody>
          <a:bodyPr/>
          <a:lstStyle/>
          <a:p>
            <a:r>
              <a:rPr lang="en-US" sz="3600" i="1" dirty="0" smtClean="0"/>
              <a:t>Fraction of collapsed matter</a:t>
            </a:r>
            <a:endParaRPr lang="en-US" sz="3600" i="1"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29</a:t>
            </a:fld>
            <a:endParaRPr lang="en-US"/>
          </a:p>
        </p:txBody>
      </p:sp>
      <p:pic>
        <p:nvPicPr>
          <p:cNvPr id="7" name="Picture 6"/>
          <p:cNvPicPr>
            <a:picLocks noChangeAspect="1"/>
          </p:cNvPicPr>
          <p:nvPr/>
        </p:nvPicPr>
        <p:blipFill>
          <a:blip r:embed="rId2"/>
          <a:stretch>
            <a:fillRect/>
          </a:stretch>
        </p:blipFill>
        <p:spPr>
          <a:xfrm>
            <a:off x="1600200" y="762000"/>
            <a:ext cx="5943600" cy="5786673"/>
          </a:xfrm>
          <a:prstGeom prst="rect">
            <a:avLst/>
          </a:prstGeom>
        </p:spPr>
      </p:pic>
      <p:pic>
        <p:nvPicPr>
          <p:cNvPr id="8" name="Picture 7"/>
          <p:cNvPicPr>
            <a:picLocks noChangeAspect="1"/>
          </p:cNvPicPr>
          <p:nvPr/>
        </p:nvPicPr>
        <p:blipFill>
          <a:blip r:embed="rId3"/>
          <a:stretch>
            <a:fillRect/>
          </a:stretch>
        </p:blipFill>
        <p:spPr>
          <a:xfrm>
            <a:off x="3657600" y="1524000"/>
            <a:ext cx="3289300" cy="34300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0" y="-14288"/>
          <a:ext cx="9167813" cy="6872288"/>
        </p:xfrm>
        <a:graphic>
          <a:graphicData uri="http://schemas.openxmlformats.org/presentationml/2006/ole">
            <p:oleObj spid="_x0000_s26626" name="Photo Editor Photo" r:id="rId3" imgW="7621064" imgH="5714286" progId="">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0"/>
            <a:ext cx="8458200" cy="1143000"/>
          </a:xfrm>
        </p:spPr>
        <p:txBody>
          <a:bodyPr/>
          <a:lstStyle/>
          <a:p>
            <a:r>
              <a:rPr lang="en-US" sz="4000" b="1" i="1"/>
              <a:t>Cosmic-Archeology</a:t>
            </a:r>
            <a:endParaRPr lang="en-US" sz="4000"/>
          </a:p>
        </p:txBody>
      </p:sp>
      <p:sp>
        <p:nvSpPr>
          <p:cNvPr id="29699" name="Line 3"/>
          <p:cNvSpPr>
            <a:spLocks noChangeShapeType="1"/>
          </p:cNvSpPr>
          <p:nvPr/>
        </p:nvSpPr>
        <p:spPr bwMode="auto">
          <a:xfrm flipV="1">
            <a:off x="1219200" y="1447800"/>
            <a:ext cx="66294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9700" name="Line 4"/>
          <p:cNvSpPr>
            <a:spLocks noChangeShapeType="1"/>
          </p:cNvSpPr>
          <p:nvPr/>
        </p:nvSpPr>
        <p:spPr bwMode="auto">
          <a:xfrm>
            <a:off x="1219200" y="3276600"/>
            <a:ext cx="6629400" cy="1981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9701" name="Text Box 5"/>
          <p:cNvSpPr txBox="1">
            <a:spLocks noChangeArrowheads="1"/>
          </p:cNvSpPr>
          <p:nvPr/>
        </p:nvSpPr>
        <p:spPr bwMode="auto">
          <a:xfrm>
            <a:off x="533400" y="5486400"/>
            <a:ext cx="8763000" cy="91598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The more distant a source is, the more time it takes for its light to reach us. Hence, the light must have been emitted when the universe was younger. By looking at distant sources we can trace the history of the universe.</a:t>
            </a:r>
          </a:p>
        </p:txBody>
      </p:sp>
      <p:sp>
        <p:nvSpPr>
          <p:cNvPr id="886790" name="AutoShape 6"/>
          <p:cNvSpPr>
            <a:spLocks noChangeArrowheads="1"/>
          </p:cNvSpPr>
          <p:nvPr/>
        </p:nvSpPr>
        <p:spPr bwMode="auto">
          <a:xfrm>
            <a:off x="7848600" y="1752600"/>
            <a:ext cx="381000" cy="3048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886791" name="AutoShape 7"/>
          <p:cNvSpPr>
            <a:spLocks noChangeArrowheads="1"/>
          </p:cNvSpPr>
          <p:nvPr/>
        </p:nvSpPr>
        <p:spPr bwMode="auto">
          <a:xfrm>
            <a:off x="8001000" y="2438400"/>
            <a:ext cx="381000" cy="3810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886792" name="AutoShape 8"/>
          <p:cNvSpPr>
            <a:spLocks noChangeArrowheads="1"/>
          </p:cNvSpPr>
          <p:nvPr/>
        </p:nvSpPr>
        <p:spPr bwMode="auto">
          <a:xfrm>
            <a:off x="8153400" y="3276600"/>
            <a:ext cx="381000" cy="3810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886793" name="AutoShape 9"/>
          <p:cNvSpPr>
            <a:spLocks noChangeArrowheads="1"/>
          </p:cNvSpPr>
          <p:nvPr/>
        </p:nvSpPr>
        <p:spPr bwMode="auto">
          <a:xfrm>
            <a:off x="8153400" y="3962400"/>
            <a:ext cx="381000" cy="3810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886794" name="AutoShape 10"/>
          <p:cNvSpPr>
            <a:spLocks noChangeArrowheads="1"/>
          </p:cNvSpPr>
          <p:nvPr/>
        </p:nvSpPr>
        <p:spPr bwMode="auto">
          <a:xfrm>
            <a:off x="8001000" y="4724400"/>
            <a:ext cx="457200" cy="381000"/>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29707" name="AutoShape 11"/>
          <p:cNvSpPr>
            <a:spLocks noChangeArrowheads="1"/>
          </p:cNvSpPr>
          <p:nvPr/>
        </p:nvSpPr>
        <p:spPr bwMode="auto">
          <a:xfrm>
            <a:off x="2895600" y="3124200"/>
            <a:ext cx="3429000" cy="152400"/>
          </a:xfrm>
          <a:prstGeom prst="notchedRightArrow">
            <a:avLst>
              <a:gd name="adj1" fmla="val 50000"/>
              <a:gd name="adj2" fmla="val 562500"/>
            </a:avLst>
          </a:prstGeom>
          <a:solidFill>
            <a:srgbClr val="CCFFFF"/>
          </a:solidFill>
          <a:ln w="9525">
            <a:solidFill>
              <a:schemeClr val="tx1"/>
            </a:solidFill>
            <a:miter lim="800000"/>
            <a:headEnd/>
            <a:tailEnd/>
          </a:ln>
        </p:spPr>
        <p:txBody>
          <a:bodyPr wrap="none" anchor="ctr">
            <a:prstTxWarp prst="textNoShape">
              <a:avLst/>
            </a:prstTxWarp>
          </a:bodyPr>
          <a:lstStyle/>
          <a:p>
            <a:endParaRPr lang="en-US"/>
          </a:p>
        </p:txBody>
      </p:sp>
      <p:sp>
        <p:nvSpPr>
          <p:cNvPr id="29708" name="Text Box 12"/>
          <p:cNvSpPr txBox="1">
            <a:spLocks noChangeArrowheads="1"/>
          </p:cNvSpPr>
          <p:nvPr/>
        </p:nvSpPr>
        <p:spPr bwMode="auto">
          <a:xfrm>
            <a:off x="3810000" y="3200400"/>
            <a:ext cx="19050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distance</a:t>
            </a:r>
          </a:p>
        </p:txBody>
      </p:sp>
      <p:sp>
        <p:nvSpPr>
          <p:cNvPr id="29709" name="Oval 13"/>
          <p:cNvSpPr>
            <a:spLocks noChangeArrowheads="1"/>
          </p:cNvSpPr>
          <p:nvPr/>
        </p:nvSpPr>
        <p:spPr bwMode="auto">
          <a:xfrm>
            <a:off x="838200" y="3124200"/>
            <a:ext cx="228600" cy="228600"/>
          </a:xfrm>
          <a:prstGeom prst="ellipse">
            <a:avLst/>
          </a:prstGeom>
          <a:solidFill>
            <a:srgbClr val="00FFFF"/>
          </a:solidFill>
          <a:ln w="9525">
            <a:solidFill>
              <a:schemeClr val="tx1"/>
            </a:solidFill>
            <a:round/>
            <a:headEnd/>
            <a:tailEnd/>
          </a:ln>
        </p:spPr>
        <p:txBody>
          <a:bodyPr wrap="none" anchor="ctr">
            <a:prstTxWarp prst="textNoShape">
              <a:avLst/>
            </a:prstTxWarp>
          </a:bodyPr>
          <a:lstStyle/>
          <a:p>
            <a:endParaRPr lang="en-US"/>
          </a:p>
        </p:txBody>
      </p:sp>
      <p:sp>
        <p:nvSpPr>
          <p:cNvPr id="29710" name="Text Box 14"/>
          <p:cNvSpPr txBox="1">
            <a:spLocks noChangeArrowheads="1"/>
          </p:cNvSpPr>
          <p:nvPr/>
        </p:nvSpPr>
        <p:spPr bwMode="auto">
          <a:xfrm>
            <a:off x="533400" y="3429000"/>
            <a:ext cx="990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Earth</a:t>
            </a:r>
          </a:p>
        </p:txBody>
      </p:sp>
      <p:sp>
        <p:nvSpPr>
          <p:cNvPr id="29711" name="AutoShape 15"/>
          <p:cNvSpPr>
            <a:spLocks noChangeArrowheads="1"/>
          </p:cNvSpPr>
          <p:nvPr/>
        </p:nvSpPr>
        <p:spPr bwMode="auto">
          <a:xfrm>
            <a:off x="2819400" y="3429000"/>
            <a:ext cx="304800" cy="304800"/>
          </a:xfrm>
          <a:prstGeom prst="irregularSeal2">
            <a:avLst/>
          </a:prstGeom>
          <a:solidFill>
            <a:srgbClr val="FFCC00"/>
          </a:solidFill>
          <a:ln w="9525">
            <a:solidFill>
              <a:schemeClr val="tx1"/>
            </a:solidFill>
            <a:miter lim="800000"/>
            <a:headEnd/>
            <a:tailEnd/>
          </a:ln>
        </p:spPr>
        <p:txBody>
          <a:bodyPr wrap="none" anchor="ctr">
            <a:prstTxWarp prst="textNoShape">
              <a:avLst/>
            </a:prstTxWarp>
          </a:bodyPr>
          <a:lstStyle/>
          <a:p>
            <a:endParaRPr lang="en-US"/>
          </a:p>
        </p:txBody>
      </p:sp>
      <p:sp>
        <p:nvSpPr>
          <p:cNvPr id="29712" name="AutoShape 16"/>
          <p:cNvSpPr>
            <a:spLocks noChangeArrowheads="1"/>
          </p:cNvSpPr>
          <p:nvPr/>
        </p:nvSpPr>
        <p:spPr bwMode="auto">
          <a:xfrm>
            <a:off x="3810000" y="3657600"/>
            <a:ext cx="304800" cy="304800"/>
          </a:xfrm>
          <a:prstGeom prst="irregularSeal2">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29713" name="AutoShape 17"/>
          <p:cNvSpPr>
            <a:spLocks noChangeArrowheads="1"/>
          </p:cNvSpPr>
          <p:nvPr/>
        </p:nvSpPr>
        <p:spPr bwMode="auto">
          <a:xfrm>
            <a:off x="4876800" y="4038600"/>
            <a:ext cx="228600" cy="304800"/>
          </a:xfrm>
          <a:prstGeom prst="irregularSeal1">
            <a:avLst/>
          </a:prstGeom>
          <a:solidFill>
            <a:srgbClr val="FF6600"/>
          </a:solidFill>
          <a:ln w="9525">
            <a:solidFill>
              <a:schemeClr val="tx1"/>
            </a:solidFill>
            <a:miter lim="800000"/>
            <a:headEnd/>
            <a:tailEnd/>
          </a:ln>
        </p:spPr>
        <p:txBody>
          <a:bodyPr wrap="none" anchor="ctr">
            <a:prstTxWarp prst="textNoShape">
              <a:avLst/>
            </a:prstTxWarp>
          </a:bodyPr>
          <a:lstStyle/>
          <a:p>
            <a:endParaRPr lang="en-US"/>
          </a:p>
        </p:txBody>
      </p:sp>
      <p:sp>
        <p:nvSpPr>
          <p:cNvPr id="29714" name="AutoShape 18"/>
          <p:cNvSpPr>
            <a:spLocks noChangeArrowheads="1"/>
          </p:cNvSpPr>
          <p:nvPr/>
        </p:nvSpPr>
        <p:spPr bwMode="auto">
          <a:xfrm>
            <a:off x="5867400" y="4267200"/>
            <a:ext cx="228600" cy="304800"/>
          </a:xfrm>
          <a:prstGeom prst="irregularSeal1">
            <a:avLst/>
          </a:prstGeom>
          <a:solidFill>
            <a:srgbClr val="993300"/>
          </a:solidFill>
          <a:ln w="9525">
            <a:solidFill>
              <a:schemeClr val="tx1"/>
            </a:solidFill>
            <a:miter lim="800000"/>
            <a:headEnd/>
            <a:tailEnd/>
          </a:ln>
        </p:spPr>
        <p:txBody>
          <a:bodyPr wrap="none" anchor="ctr">
            <a:prstTxWarp prst="textNoShape">
              <a:avLst/>
            </a:prstTxWarp>
          </a:bodyPr>
          <a:lstStyle/>
          <a:p>
            <a:endParaRPr lang="en-US"/>
          </a:p>
        </p:txBody>
      </p:sp>
      <p:sp>
        <p:nvSpPr>
          <p:cNvPr id="29715" name="AutoShape 19"/>
          <p:cNvSpPr>
            <a:spLocks noChangeArrowheads="1"/>
          </p:cNvSpPr>
          <p:nvPr/>
        </p:nvSpPr>
        <p:spPr bwMode="auto">
          <a:xfrm>
            <a:off x="6934200" y="4572000"/>
            <a:ext cx="228600" cy="304800"/>
          </a:xfrm>
          <a:prstGeom prst="irregularSeal1">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29716" name="WordArt 20"/>
          <p:cNvSpPr>
            <a:spLocks noChangeArrowheads="1" noChangeShapeType="1" noTextEdit="1"/>
          </p:cNvSpPr>
          <p:nvPr/>
        </p:nvSpPr>
        <p:spPr bwMode="auto">
          <a:xfrm>
            <a:off x="4191000" y="1524000"/>
            <a:ext cx="1012825" cy="76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redshift</a:t>
            </a:r>
          </a:p>
        </p:txBody>
      </p:sp>
      <p:sp>
        <p:nvSpPr>
          <p:cNvPr id="29717" name="Line 21"/>
          <p:cNvSpPr>
            <a:spLocks noChangeShapeType="1"/>
          </p:cNvSpPr>
          <p:nvPr/>
        </p:nvSpPr>
        <p:spPr bwMode="auto">
          <a:xfrm flipV="1">
            <a:off x="5410200" y="1600200"/>
            <a:ext cx="9906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9718" name="Text Box 22"/>
          <p:cNvSpPr txBox="1">
            <a:spLocks noChangeArrowheads="1"/>
          </p:cNvSpPr>
          <p:nvPr/>
        </p:nvSpPr>
        <p:spPr bwMode="auto">
          <a:xfrm>
            <a:off x="7543800" y="1143000"/>
            <a:ext cx="12954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t>Early time</a:t>
            </a:r>
          </a:p>
        </p:txBody>
      </p:sp>
      <p:sp>
        <p:nvSpPr>
          <p:cNvPr id="29719" name="Text Box 23"/>
          <p:cNvSpPr txBox="1">
            <a:spLocks noChangeArrowheads="1"/>
          </p:cNvSpPr>
          <p:nvPr/>
        </p:nvSpPr>
        <p:spPr bwMode="auto">
          <a:xfrm>
            <a:off x="533400" y="2590800"/>
            <a:ext cx="9906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t>today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srcRect l="2454" t="1442" r="2847" b="1366"/>
          <a:stretch>
            <a:fillRect/>
          </a:stretch>
        </p:blipFill>
        <p:spPr bwMode="auto">
          <a:xfrm>
            <a:off x="0" y="304800"/>
            <a:ext cx="4597400" cy="6103938"/>
          </a:xfrm>
          <a:prstGeom prst="rect">
            <a:avLst/>
          </a:prstGeom>
          <a:noFill/>
          <a:ln w="12700">
            <a:noFill/>
            <a:miter lim="800000"/>
            <a:headEnd/>
            <a:tailEnd/>
          </a:ln>
        </p:spPr>
      </p:pic>
      <p:pic>
        <p:nvPicPr>
          <p:cNvPr id="28675" name="Picture 5"/>
          <p:cNvPicPr>
            <a:picLocks noChangeAspect="1" noChangeArrowheads="1"/>
          </p:cNvPicPr>
          <p:nvPr/>
        </p:nvPicPr>
        <p:blipFill>
          <a:blip r:embed="rId3"/>
          <a:srcRect l="2454" t="1291" r="2650" b="1366"/>
          <a:stretch>
            <a:fillRect/>
          </a:stretch>
        </p:blipFill>
        <p:spPr bwMode="auto">
          <a:xfrm>
            <a:off x="4597400" y="304800"/>
            <a:ext cx="4597400" cy="6099175"/>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0"/>
            <a:ext cx="8915400" cy="1143000"/>
          </a:xfrm>
        </p:spPr>
        <p:txBody>
          <a:bodyPr/>
          <a:lstStyle/>
          <a:p>
            <a:r>
              <a:rPr lang="en-US" sz="2800" b="1" i="1" dirty="0"/>
              <a:t>The Long Term Future of Extragalactic Astronomy</a:t>
            </a:r>
            <a:endParaRPr lang="en-US" sz="2800" dirty="0"/>
          </a:p>
        </p:txBody>
      </p:sp>
      <p:pic>
        <p:nvPicPr>
          <p:cNvPr id="52227" name="Picture 3"/>
          <p:cNvPicPr>
            <a:picLocks noChangeAspect="1" noChangeArrowheads="1"/>
          </p:cNvPicPr>
          <p:nvPr/>
        </p:nvPicPr>
        <p:blipFill>
          <a:blip r:embed="rId2"/>
          <a:srcRect l="2921" t="11266" r="4968" b="18379"/>
          <a:stretch>
            <a:fillRect/>
          </a:stretch>
        </p:blipFill>
        <p:spPr bwMode="auto">
          <a:xfrm>
            <a:off x="685800" y="1066800"/>
            <a:ext cx="4419600" cy="4624387"/>
          </a:xfrm>
          <a:prstGeom prst="rect">
            <a:avLst/>
          </a:prstGeom>
          <a:noFill/>
          <a:ln w="9525">
            <a:noFill/>
            <a:miter lim="800000"/>
            <a:headEnd/>
            <a:tailEnd/>
          </a:ln>
        </p:spPr>
      </p:pic>
      <p:sp>
        <p:nvSpPr>
          <p:cNvPr id="52228" name="Oval 4"/>
          <p:cNvSpPr>
            <a:spLocks noChangeArrowheads="1"/>
          </p:cNvSpPr>
          <p:nvPr/>
        </p:nvSpPr>
        <p:spPr bwMode="auto">
          <a:xfrm>
            <a:off x="5181600" y="1900238"/>
            <a:ext cx="3125788" cy="2976562"/>
          </a:xfrm>
          <a:prstGeom prst="ellipse">
            <a:avLst/>
          </a:prstGeom>
          <a:noFill/>
          <a:ln w="31750">
            <a:solidFill>
              <a:schemeClr val="tx1"/>
            </a:solidFill>
            <a:round/>
            <a:headEnd/>
            <a:tailEnd/>
          </a:ln>
        </p:spPr>
        <p:txBody>
          <a:bodyPr wrap="none" anchor="ctr">
            <a:prstTxWarp prst="textNoShape">
              <a:avLst/>
            </a:prstTxWarp>
          </a:bodyPr>
          <a:lstStyle/>
          <a:p>
            <a:endParaRPr lang="en-US"/>
          </a:p>
        </p:txBody>
      </p:sp>
      <p:sp>
        <p:nvSpPr>
          <p:cNvPr id="52229" name="Oval 5"/>
          <p:cNvSpPr>
            <a:spLocks noChangeArrowheads="1"/>
          </p:cNvSpPr>
          <p:nvPr/>
        </p:nvSpPr>
        <p:spPr bwMode="auto">
          <a:xfrm>
            <a:off x="6705600" y="3276600"/>
            <a:ext cx="152400" cy="152400"/>
          </a:xfrm>
          <a:prstGeom prst="ellipse">
            <a:avLst/>
          </a:prstGeom>
          <a:solidFill>
            <a:srgbClr val="993300"/>
          </a:solidFill>
          <a:ln w="31750">
            <a:solidFill>
              <a:schemeClr val="tx1"/>
            </a:solidFill>
            <a:round/>
            <a:headEnd/>
            <a:tailEnd/>
          </a:ln>
        </p:spPr>
        <p:txBody>
          <a:bodyPr wrap="none" anchor="ctr">
            <a:prstTxWarp prst="textNoShape">
              <a:avLst/>
            </a:prstTxWarp>
          </a:bodyPr>
          <a:lstStyle/>
          <a:p>
            <a:endParaRPr lang="en-US"/>
          </a:p>
        </p:txBody>
      </p:sp>
      <p:sp>
        <p:nvSpPr>
          <p:cNvPr id="52230" name="Text Box 6"/>
          <p:cNvSpPr txBox="1">
            <a:spLocks noChangeArrowheads="1"/>
          </p:cNvSpPr>
          <p:nvPr/>
        </p:nvSpPr>
        <p:spPr bwMode="auto">
          <a:xfrm>
            <a:off x="6553200" y="2971800"/>
            <a:ext cx="609600" cy="366713"/>
          </a:xfrm>
          <a:prstGeom prst="rect">
            <a:avLst/>
          </a:prstGeom>
          <a:noFill/>
          <a:ln w="31750">
            <a:noFill/>
            <a:miter lim="800000"/>
            <a:headEnd/>
            <a:tailEnd/>
          </a:ln>
        </p:spPr>
        <p:txBody>
          <a:bodyPr>
            <a:prstTxWarp prst="textNoShape">
              <a:avLst/>
            </a:prstTxWarp>
            <a:spAutoFit/>
          </a:bodyPr>
          <a:lstStyle/>
          <a:p>
            <a:pPr>
              <a:spcBef>
                <a:spcPct val="50000"/>
              </a:spcBef>
            </a:pPr>
            <a:r>
              <a:rPr lang="en-US"/>
              <a:t>us</a:t>
            </a:r>
          </a:p>
        </p:txBody>
      </p:sp>
      <p:sp>
        <p:nvSpPr>
          <p:cNvPr id="52231" name="Line 7"/>
          <p:cNvSpPr>
            <a:spLocks noChangeShapeType="1"/>
          </p:cNvSpPr>
          <p:nvPr/>
        </p:nvSpPr>
        <p:spPr bwMode="auto">
          <a:xfrm flipV="1">
            <a:off x="8077200" y="2057400"/>
            <a:ext cx="457200" cy="3810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2232" name="Oval 8"/>
          <p:cNvSpPr>
            <a:spLocks noChangeArrowheads="1"/>
          </p:cNvSpPr>
          <p:nvPr/>
        </p:nvSpPr>
        <p:spPr bwMode="auto">
          <a:xfrm>
            <a:off x="7924800" y="2438400"/>
            <a:ext cx="152400" cy="152400"/>
          </a:xfrm>
          <a:prstGeom prst="ellipse">
            <a:avLst/>
          </a:prstGeom>
          <a:solidFill>
            <a:srgbClr val="FFFF00"/>
          </a:solidFill>
          <a:ln w="31750">
            <a:solidFill>
              <a:srgbClr val="FF0000"/>
            </a:solidFill>
            <a:round/>
            <a:headEnd/>
            <a:tailEnd/>
          </a:ln>
        </p:spPr>
        <p:txBody>
          <a:bodyPr wrap="none" anchor="ctr">
            <a:prstTxWarp prst="textNoShape">
              <a:avLst/>
            </a:prstTxWarp>
          </a:bodyPr>
          <a:lstStyle/>
          <a:p>
            <a:endParaRPr lang="en-US"/>
          </a:p>
        </p:txBody>
      </p:sp>
      <p:sp>
        <p:nvSpPr>
          <p:cNvPr id="52233" name="Freeform 9"/>
          <p:cNvSpPr>
            <a:spLocks/>
          </p:cNvSpPr>
          <p:nvPr/>
        </p:nvSpPr>
        <p:spPr bwMode="auto">
          <a:xfrm>
            <a:off x="7315200" y="2565400"/>
            <a:ext cx="457200" cy="406400"/>
          </a:xfrm>
          <a:custGeom>
            <a:avLst/>
            <a:gdLst>
              <a:gd name="T0" fmla="*/ 457200 w 288"/>
              <a:gd name="T1" fmla="*/ 101600 h 256"/>
              <a:gd name="T2" fmla="*/ 381000 w 288"/>
              <a:gd name="T3" fmla="*/ 25400 h 256"/>
              <a:gd name="T4" fmla="*/ 381000 w 288"/>
              <a:gd name="T5" fmla="*/ 254000 h 256"/>
              <a:gd name="T6" fmla="*/ 228600 w 288"/>
              <a:gd name="T7" fmla="*/ 177800 h 256"/>
              <a:gd name="T8" fmla="*/ 228600 w 288"/>
              <a:gd name="T9" fmla="*/ 330200 h 256"/>
              <a:gd name="T10" fmla="*/ 152400 w 288"/>
              <a:gd name="T11" fmla="*/ 406400 h 256"/>
              <a:gd name="T12" fmla="*/ 76200 w 288"/>
              <a:gd name="T13" fmla="*/ 330200 h 256"/>
              <a:gd name="T14" fmla="*/ 0 w 288"/>
              <a:gd name="T15" fmla="*/ 406400 h 256"/>
              <a:gd name="T16" fmla="*/ 0 60000 65536"/>
              <a:gd name="T17" fmla="*/ 0 60000 65536"/>
              <a:gd name="T18" fmla="*/ 0 60000 65536"/>
              <a:gd name="T19" fmla="*/ 0 60000 65536"/>
              <a:gd name="T20" fmla="*/ 0 60000 65536"/>
              <a:gd name="T21" fmla="*/ 0 60000 65536"/>
              <a:gd name="T22" fmla="*/ 0 60000 65536"/>
              <a:gd name="T23" fmla="*/ 0 60000 65536"/>
              <a:gd name="T24" fmla="*/ 0 w 288"/>
              <a:gd name="T25" fmla="*/ 0 h 256"/>
              <a:gd name="T26" fmla="*/ 288 w 288"/>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 h="256">
                <a:moveTo>
                  <a:pt x="288" y="64"/>
                </a:moveTo>
                <a:cubicBezTo>
                  <a:pt x="268" y="32"/>
                  <a:pt x="248" y="0"/>
                  <a:pt x="240" y="16"/>
                </a:cubicBezTo>
                <a:cubicBezTo>
                  <a:pt x="232" y="32"/>
                  <a:pt x="256" y="144"/>
                  <a:pt x="240" y="160"/>
                </a:cubicBezTo>
                <a:cubicBezTo>
                  <a:pt x="224" y="176"/>
                  <a:pt x="160" y="104"/>
                  <a:pt x="144" y="112"/>
                </a:cubicBezTo>
                <a:cubicBezTo>
                  <a:pt x="128" y="120"/>
                  <a:pt x="152" y="184"/>
                  <a:pt x="144" y="208"/>
                </a:cubicBezTo>
                <a:cubicBezTo>
                  <a:pt x="136" y="232"/>
                  <a:pt x="112" y="256"/>
                  <a:pt x="96" y="256"/>
                </a:cubicBezTo>
                <a:cubicBezTo>
                  <a:pt x="80" y="256"/>
                  <a:pt x="64" y="208"/>
                  <a:pt x="48" y="208"/>
                </a:cubicBezTo>
                <a:cubicBezTo>
                  <a:pt x="32" y="208"/>
                  <a:pt x="8" y="248"/>
                  <a:pt x="0" y="256"/>
                </a:cubicBezTo>
              </a:path>
            </a:pathLst>
          </a:custGeom>
          <a:noFill/>
          <a:ln w="31750">
            <a:solidFill>
              <a:schemeClr val="tx1"/>
            </a:solidFill>
            <a:round/>
            <a:headEnd/>
            <a:tailEnd/>
          </a:ln>
        </p:spPr>
        <p:txBody>
          <a:bodyPr wrap="none" anchor="ctr">
            <a:prstTxWarp prst="textNoShape">
              <a:avLst/>
            </a:prstTxWarp>
          </a:bodyPr>
          <a:lstStyle/>
          <a:p>
            <a:endParaRPr lang="en-US"/>
          </a:p>
        </p:txBody>
      </p:sp>
      <p:sp>
        <p:nvSpPr>
          <p:cNvPr id="52234" name="Text Box 10"/>
          <p:cNvSpPr txBox="1">
            <a:spLocks noChangeArrowheads="1"/>
          </p:cNvSpPr>
          <p:nvPr/>
        </p:nvSpPr>
        <p:spPr bwMode="auto">
          <a:xfrm>
            <a:off x="7315200" y="2438400"/>
            <a:ext cx="228600" cy="366713"/>
          </a:xfrm>
          <a:prstGeom prst="rect">
            <a:avLst/>
          </a:prstGeom>
          <a:noFill/>
          <a:ln w="31750">
            <a:noFill/>
            <a:miter lim="800000"/>
            <a:headEnd/>
            <a:tailEnd/>
          </a:ln>
        </p:spPr>
        <p:txBody>
          <a:bodyPr>
            <a:prstTxWarp prst="textNoShape">
              <a:avLst/>
            </a:prstTxWarp>
            <a:spAutoFit/>
          </a:bodyPr>
          <a:lstStyle/>
          <a:p>
            <a:pPr>
              <a:spcBef>
                <a:spcPct val="50000"/>
              </a:spcBef>
            </a:pPr>
            <a:r>
              <a:rPr lang="en-US"/>
              <a:t>c</a:t>
            </a:r>
          </a:p>
        </p:txBody>
      </p:sp>
      <p:sp>
        <p:nvSpPr>
          <p:cNvPr id="52235" name="Line 11"/>
          <p:cNvSpPr>
            <a:spLocks noChangeShapeType="1"/>
          </p:cNvSpPr>
          <p:nvPr/>
        </p:nvSpPr>
        <p:spPr bwMode="auto">
          <a:xfrm flipH="1">
            <a:off x="7239000" y="2895600"/>
            <a:ext cx="152400" cy="1524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2236" name="Text Box 12"/>
          <p:cNvSpPr txBox="1">
            <a:spLocks noChangeArrowheads="1"/>
          </p:cNvSpPr>
          <p:nvPr/>
        </p:nvSpPr>
        <p:spPr bwMode="auto">
          <a:xfrm>
            <a:off x="7620000" y="1447800"/>
            <a:ext cx="1524000" cy="779463"/>
          </a:xfrm>
          <a:prstGeom prst="rect">
            <a:avLst/>
          </a:prstGeom>
          <a:noFill/>
          <a:ln w="31750">
            <a:noFill/>
            <a:miter lim="800000"/>
            <a:headEnd/>
            <a:tailEnd/>
          </a:ln>
        </p:spPr>
        <p:txBody>
          <a:bodyPr>
            <a:prstTxWarp prst="textNoShape">
              <a:avLst/>
            </a:prstTxWarp>
            <a:spAutoFit/>
          </a:bodyPr>
          <a:lstStyle/>
          <a:p>
            <a:pPr>
              <a:spcBef>
                <a:spcPct val="50000"/>
              </a:spcBef>
            </a:pPr>
            <a:r>
              <a:rPr lang="en-US"/>
              <a:t>Accelerating</a:t>
            </a:r>
          </a:p>
          <a:p>
            <a:pPr>
              <a:spcBef>
                <a:spcPct val="50000"/>
              </a:spcBef>
            </a:pPr>
            <a:r>
              <a:rPr lang="en-US"/>
              <a:t>source</a:t>
            </a:r>
          </a:p>
        </p:txBody>
      </p:sp>
      <p:sp>
        <p:nvSpPr>
          <p:cNvPr id="52237" name="Text Box 13"/>
          <p:cNvSpPr txBox="1">
            <a:spLocks noChangeArrowheads="1"/>
          </p:cNvSpPr>
          <p:nvPr/>
        </p:nvSpPr>
        <p:spPr bwMode="auto">
          <a:xfrm>
            <a:off x="609600" y="5943600"/>
            <a:ext cx="8534400" cy="707886"/>
          </a:xfrm>
          <a:prstGeom prst="rect">
            <a:avLst/>
          </a:prstGeom>
          <a:noFill/>
          <a:ln w="12700">
            <a:noFill/>
            <a:miter lim="800000"/>
            <a:headEnd/>
            <a:tailEnd/>
          </a:ln>
        </p:spPr>
        <p:txBody>
          <a:bodyPr wrap="square">
            <a:prstTxWarp prst="textNoShape">
              <a:avLst/>
            </a:prstTxWarp>
            <a:spAutoFit/>
          </a:bodyPr>
          <a:lstStyle/>
          <a:p>
            <a:pPr>
              <a:spcBef>
                <a:spcPct val="50000"/>
              </a:spcBef>
            </a:pPr>
            <a:r>
              <a:rPr lang="en-US" sz="2000" dirty="0"/>
              <a:t>All galaxies beyond a </a:t>
            </a:r>
            <a:r>
              <a:rPr lang="en-US" sz="2000" dirty="0" err="1"/>
              <a:t>redshift</a:t>
            </a:r>
            <a:r>
              <a:rPr lang="en-US" sz="2000" dirty="0"/>
              <a:t> of </a:t>
            </a:r>
            <a:r>
              <a:rPr lang="en-US" sz="2000" dirty="0" err="1"/>
              <a:t>z</a:t>
            </a:r>
            <a:r>
              <a:rPr lang="en-US" sz="2000" dirty="0"/>
              <a:t>=1.8 are already outside our horizon (no cell phone communication to </a:t>
            </a:r>
            <a:r>
              <a:rPr lang="en-US" sz="2000" dirty="0" err="1"/>
              <a:t>z</a:t>
            </a:r>
            <a:r>
              <a:rPr lang="en-US" sz="2000" dirty="0"/>
              <a:t>&gt;1.8!).            (Loeb 2001)</a:t>
            </a:r>
          </a:p>
        </p:txBody>
      </p:sp>
      <p:sp>
        <p:nvSpPr>
          <p:cNvPr id="52238" name="Text Box 14"/>
          <p:cNvSpPr txBox="1">
            <a:spLocks noChangeArrowheads="1"/>
          </p:cNvSpPr>
          <p:nvPr/>
        </p:nvSpPr>
        <p:spPr bwMode="auto">
          <a:xfrm>
            <a:off x="838200" y="5638800"/>
            <a:ext cx="9144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FF0000"/>
                </a:solidFill>
              </a:rPr>
              <a:t>today</a:t>
            </a:r>
          </a:p>
        </p:txBody>
      </p:sp>
      <p:sp>
        <p:nvSpPr>
          <p:cNvPr id="52239" name="Line 15"/>
          <p:cNvSpPr>
            <a:spLocks noChangeShapeType="1"/>
          </p:cNvSpPr>
          <p:nvPr/>
        </p:nvSpPr>
        <p:spPr bwMode="auto">
          <a:xfrm flipV="1">
            <a:off x="1219200" y="5257800"/>
            <a:ext cx="0" cy="342900"/>
          </a:xfrm>
          <a:prstGeom prst="line">
            <a:avLst/>
          </a:prstGeom>
          <a:noFill/>
          <a:ln w="25400">
            <a:solidFill>
              <a:srgbClr val="FF0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152400"/>
            <a:ext cx="7772400" cy="457200"/>
          </a:xfrm>
        </p:spPr>
        <p:txBody>
          <a:bodyPr/>
          <a:lstStyle/>
          <a:p>
            <a:r>
              <a:rPr lang="en-US" b="1" i="1" dirty="0"/>
              <a:t>Analogy</a:t>
            </a:r>
            <a:endParaRPr lang="en-US" dirty="0"/>
          </a:p>
        </p:txBody>
      </p:sp>
      <p:sp>
        <p:nvSpPr>
          <p:cNvPr id="53251" name="Line 3"/>
          <p:cNvSpPr>
            <a:spLocks noChangeShapeType="1"/>
          </p:cNvSpPr>
          <p:nvPr/>
        </p:nvSpPr>
        <p:spPr bwMode="auto">
          <a:xfrm flipH="1">
            <a:off x="533400" y="5581650"/>
            <a:ext cx="304800" cy="7620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2" name="Line 4"/>
          <p:cNvSpPr>
            <a:spLocks noChangeShapeType="1"/>
          </p:cNvSpPr>
          <p:nvPr/>
        </p:nvSpPr>
        <p:spPr bwMode="auto">
          <a:xfrm>
            <a:off x="838200" y="5581650"/>
            <a:ext cx="457200" cy="74295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3" name="Line 5"/>
          <p:cNvSpPr>
            <a:spLocks noChangeShapeType="1"/>
          </p:cNvSpPr>
          <p:nvPr/>
        </p:nvSpPr>
        <p:spPr bwMode="auto">
          <a:xfrm>
            <a:off x="533400" y="6324600"/>
            <a:ext cx="152400" cy="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4" name="Line 6"/>
          <p:cNvSpPr>
            <a:spLocks noChangeShapeType="1"/>
          </p:cNvSpPr>
          <p:nvPr/>
        </p:nvSpPr>
        <p:spPr bwMode="auto">
          <a:xfrm flipV="1">
            <a:off x="1295400" y="6172200"/>
            <a:ext cx="228600" cy="1524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5" name="Line 7"/>
          <p:cNvSpPr>
            <a:spLocks noChangeShapeType="1"/>
          </p:cNvSpPr>
          <p:nvPr/>
        </p:nvSpPr>
        <p:spPr bwMode="auto">
          <a:xfrm>
            <a:off x="914400" y="4800600"/>
            <a:ext cx="381000" cy="2286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6" name="Line 8"/>
          <p:cNvSpPr>
            <a:spLocks noChangeShapeType="1"/>
          </p:cNvSpPr>
          <p:nvPr/>
        </p:nvSpPr>
        <p:spPr bwMode="auto">
          <a:xfrm flipV="1">
            <a:off x="1295400" y="4724400"/>
            <a:ext cx="228600" cy="3048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7" name="Line 9"/>
          <p:cNvSpPr>
            <a:spLocks noChangeShapeType="1"/>
          </p:cNvSpPr>
          <p:nvPr/>
        </p:nvSpPr>
        <p:spPr bwMode="auto">
          <a:xfrm flipV="1">
            <a:off x="914400" y="4572000"/>
            <a:ext cx="609600" cy="1524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58" name="Line 10"/>
          <p:cNvSpPr>
            <a:spLocks noChangeShapeType="1"/>
          </p:cNvSpPr>
          <p:nvPr/>
        </p:nvSpPr>
        <p:spPr bwMode="auto">
          <a:xfrm flipV="1">
            <a:off x="5410200" y="2362200"/>
            <a:ext cx="762000" cy="6858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3259" name="Line 11"/>
          <p:cNvSpPr>
            <a:spLocks noChangeShapeType="1"/>
          </p:cNvSpPr>
          <p:nvPr/>
        </p:nvSpPr>
        <p:spPr bwMode="auto">
          <a:xfrm>
            <a:off x="5486400" y="4648200"/>
            <a:ext cx="762000" cy="6096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3260" name="Line 12"/>
          <p:cNvSpPr>
            <a:spLocks noChangeShapeType="1"/>
          </p:cNvSpPr>
          <p:nvPr/>
        </p:nvSpPr>
        <p:spPr bwMode="auto">
          <a:xfrm flipH="1">
            <a:off x="3657600" y="4953000"/>
            <a:ext cx="381000" cy="8382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3261" name="Line 13"/>
          <p:cNvSpPr>
            <a:spLocks noChangeShapeType="1"/>
          </p:cNvSpPr>
          <p:nvPr/>
        </p:nvSpPr>
        <p:spPr bwMode="auto">
          <a:xfrm flipH="1" flipV="1">
            <a:off x="2362200" y="3733800"/>
            <a:ext cx="990600" cy="762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3262" name="Line 14"/>
          <p:cNvSpPr>
            <a:spLocks noChangeShapeType="1"/>
          </p:cNvSpPr>
          <p:nvPr/>
        </p:nvSpPr>
        <p:spPr bwMode="auto">
          <a:xfrm flipH="1" flipV="1">
            <a:off x="3505200" y="1905000"/>
            <a:ext cx="609600" cy="9144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3263" name="Line 15"/>
          <p:cNvSpPr>
            <a:spLocks noChangeShapeType="1"/>
          </p:cNvSpPr>
          <p:nvPr/>
        </p:nvSpPr>
        <p:spPr bwMode="auto">
          <a:xfrm>
            <a:off x="533400" y="6629400"/>
            <a:ext cx="1981200" cy="0"/>
          </a:xfrm>
          <a:prstGeom prst="line">
            <a:avLst/>
          </a:prstGeom>
          <a:noFill/>
          <a:ln w="571500">
            <a:solidFill>
              <a:srgbClr val="993300"/>
            </a:solidFill>
            <a:round/>
            <a:headEnd/>
            <a:tailEnd/>
          </a:ln>
        </p:spPr>
        <p:txBody>
          <a:bodyPr wrap="none" anchor="ctr">
            <a:prstTxWarp prst="textNoShape">
              <a:avLst/>
            </a:prstTxWarp>
          </a:bodyPr>
          <a:lstStyle/>
          <a:p>
            <a:endParaRPr lang="en-US"/>
          </a:p>
        </p:txBody>
      </p:sp>
      <p:sp>
        <p:nvSpPr>
          <p:cNvPr id="53264" name="Line 16"/>
          <p:cNvSpPr>
            <a:spLocks noChangeShapeType="1"/>
          </p:cNvSpPr>
          <p:nvPr/>
        </p:nvSpPr>
        <p:spPr bwMode="auto">
          <a:xfrm>
            <a:off x="533400" y="6324600"/>
            <a:ext cx="228600" cy="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3265" name="Oval 17"/>
          <p:cNvSpPr>
            <a:spLocks noChangeArrowheads="1"/>
          </p:cNvSpPr>
          <p:nvPr/>
        </p:nvSpPr>
        <p:spPr bwMode="auto">
          <a:xfrm>
            <a:off x="3429000" y="2743200"/>
            <a:ext cx="2362200" cy="2286000"/>
          </a:xfrm>
          <a:prstGeom prst="ellipse">
            <a:avLst/>
          </a:prstGeom>
          <a:gradFill rotWithShape="1">
            <a:gsLst>
              <a:gs pos="0">
                <a:srgbClr val="FFCC00"/>
              </a:gs>
              <a:gs pos="100000">
                <a:srgbClr val="765E00"/>
              </a:gs>
            </a:gsLst>
            <a:path path="rect">
              <a:fillToRect r="100000" b="100000"/>
            </a:path>
          </a:gradFill>
          <a:ln w="31750">
            <a:solidFill>
              <a:schemeClr val="tx1"/>
            </a:solidFill>
            <a:round/>
            <a:headEnd/>
            <a:tailEnd/>
          </a:ln>
        </p:spPr>
        <p:txBody>
          <a:bodyPr wrap="none" anchor="ctr">
            <a:prstTxWarp prst="textNoShape">
              <a:avLst/>
            </a:prstTxWarp>
          </a:bodyPr>
          <a:lstStyle/>
          <a:p>
            <a:endParaRPr lang="en-US"/>
          </a:p>
        </p:txBody>
      </p:sp>
      <p:sp>
        <p:nvSpPr>
          <p:cNvPr id="53266" name="Freeform 18"/>
          <p:cNvSpPr>
            <a:spLocks/>
          </p:cNvSpPr>
          <p:nvPr/>
        </p:nvSpPr>
        <p:spPr bwMode="auto">
          <a:xfrm>
            <a:off x="3733800" y="47244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3267" name="Freeform 19"/>
          <p:cNvSpPr>
            <a:spLocks/>
          </p:cNvSpPr>
          <p:nvPr/>
        </p:nvSpPr>
        <p:spPr bwMode="auto">
          <a:xfrm>
            <a:off x="4724400" y="27432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3268" name="Freeform 20"/>
          <p:cNvSpPr>
            <a:spLocks/>
          </p:cNvSpPr>
          <p:nvPr/>
        </p:nvSpPr>
        <p:spPr bwMode="auto">
          <a:xfrm>
            <a:off x="5105400" y="28956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3269" name="Freeform 21"/>
          <p:cNvSpPr>
            <a:spLocks/>
          </p:cNvSpPr>
          <p:nvPr/>
        </p:nvSpPr>
        <p:spPr bwMode="auto">
          <a:xfrm>
            <a:off x="5638800" y="42672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3270" name="Text Box 22"/>
          <p:cNvSpPr txBox="1">
            <a:spLocks noChangeArrowheads="1"/>
          </p:cNvSpPr>
          <p:nvPr/>
        </p:nvSpPr>
        <p:spPr bwMode="auto">
          <a:xfrm>
            <a:off x="609600" y="762000"/>
            <a:ext cx="8534400" cy="523220"/>
          </a:xfrm>
          <a:prstGeom prst="rect">
            <a:avLst/>
          </a:prstGeom>
          <a:noFill/>
          <a:ln w="31750">
            <a:noFill/>
            <a:miter lim="800000"/>
            <a:headEnd/>
            <a:tailEnd/>
          </a:ln>
        </p:spPr>
        <p:txBody>
          <a:bodyPr wrap="square">
            <a:prstTxWarp prst="textNoShape">
              <a:avLst/>
            </a:prstTxWarp>
            <a:spAutoFit/>
          </a:bodyPr>
          <a:lstStyle/>
          <a:p>
            <a:pPr>
              <a:spcBef>
                <a:spcPct val="50000"/>
              </a:spcBef>
            </a:pPr>
            <a:r>
              <a:rPr lang="en-US" sz="2800" dirty="0"/>
              <a:t>Ants = Photons            </a:t>
            </a:r>
            <a:r>
              <a:rPr lang="en-US" sz="2800" dirty="0" smtClean="0"/>
              <a:t>     Balloon</a:t>
            </a:r>
            <a:r>
              <a:rPr lang="en-US" sz="2800" dirty="0"/>
              <a:t>=</a:t>
            </a:r>
            <a:r>
              <a:rPr lang="en-US" sz="2800" dirty="0" smtClean="0"/>
              <a:t>Expanding Space</a:t>
            </a:r>
            <a:endParaRPr lang="en-US" sz="2800" dirty="0"/>
          </a:p>
        </p:txBody>
      </p:sp>
      <p:sp>
        <p:nvSpPr>
          <p:cNvPr id="53271" name="AutoShape 23"/>
          <p:cNvSpPr>
            <a:spLocks noChangeArrowheads="1"/>
          </p:cNvSpPr>
          <p:nvPr/>
        </p:nvSpPr>
        <p:spPr bwMode="auto">
          <a:xfrm>
            <a:off x="760413" y="4114800"/>
            <a:ext cx="457200" cy="457200"/>
          </a:xfrm>
          <a:prstGeom prst="smileyFace">
            <a:avLst>
              <a:gd name="adj" fmla="val 4653"/>
            </a:avLst>
          </a:prstGeom>
          <a:noFill/>
          <a:ln w="25400">
            <a:solidFill>
              <a:schemeClr val="tx1"/>
            </a:solidFill>
            <a:round/>
            <a:headEnd/>
            <a:tailEnd/>
          </a:ln>
        </p:spPr>
        <p:txBody>
          <a:bodyPr wrap="none" anchor="ctr">
            <a:prstTxWarp prst="textNoShape">
              <a:avLst/>
            </a:prstTxWarp>
          </a:bodyPr>
          <a:lstStyle/>
          <a:p>
            <a:endParaRPr lang="en-US"/>
          </a:p>
        </p:txBody>
      </p:sp>
      <p:sp>
        <p:nvSpPr>
          <p:cNvPr id="53272" name="Oval 24"/>
          <p:cNvSpPr>
            <a:spLocks noChangeArrowheads="1"/>
          </p:cNvSpPr>
          <p:nvPr/>
        </p:nvSpPr>
        <p:spPr bwMode="auto">
          <a:xfrm>
            <a:off x="762000" y="4552950"/>
            <a:ext cx="152400" cy="1009650"/>
          </a:xfrm>
          <a:prstGeom prst="ellipse">
            <a:avLst/>
          </a:prstGeom>
          <a:solidFill>
            <a:srgbClr val="FFCC99"/>
          </a:solidFill>
          <a:ln w="31750">
            <a:solidFill>
              <a:schemeClr val="tx1"/>
            </a:solidFill>
            <a:round/>
            <a:headEnd/>
            <a:tailEnd/>
          </a:ln>
        </p:spPr>
        <p:txBody>
          <a:bodyPr wrap="none" anchor="ctr">
            <a:prstTxWarp prst="textNoShape">
              <a:avLst/>
            </a:prstTxWarp>
          </a:bodyPr>
          <a:lstStyle/>
          <a:p>
            <a:endParaRPr lang="en-US"/>
          </a:p>
        </p:txBody>
      </p:sp>
      <p:sp>
        <p:nvSpPr>
          <p:cNvPr id="53273" name="Freeform 25"/>
          <p:cNvSpPr>
            <a:spLocks/>
          </p:cNvSpPr>
          <p:nvPr/>
        </p:nvSpPr>
        <p:spPr bwMode="auto">
          <a:xfrm>
            <a:off x="1112838" y="3203575"/>
            <a:ext cx="2549525" cy="1273175"/>
          </a:xfrm>
          <a:custGeom>
            <a:avLst/>
            <a:gdLst>
              <a:gd name="T0" fmla="*/ 0 w 1606"/>
              <a:gd name="T1" fmla="*/ 1238250 h 802"/>
              <a:gd name="T2" fmla="*/ 742950 w 1606"/>
              <a:gd name="T3" fmla="*/ 1200150 h 802"/>
              <a:gd name="T4" fmla="*/ 828675 w 1606"/>
              <a:gd name="T5" fmla="*/ 1163638 h 802"/>
              <a:gd name="T6" fmla="*/ 1411288 w 1606"/>
              <a:gd name="T7" fmla="*/ 965200 h 802"/>
              <a:gd name="T8" fmla="*/ 1646238 w 1606"/>
              <a:gd name="T9" fmla="*/ 841375 h 802"/>
              <a:gd name="T10" fmla="*/ 1670050 w 1606"/>
              <a:gd name="T11" fmla="*/ 804863 h 802"/>
              <a:gd name="T12" fmla="*/ 1770063 w 1606"/>
              <a:gd name="T13" fmla="*/ 755650 h 802"/>
              <a:gd name="T14" fmla="*/ 1881188 w 1606"/>
              <a:gd name="T15" fmla="*/ 681038 h 802"/>
              <a:gd name="T16" fmla="*/ 2017713 w 1606"/>
              <a:gd name="T17" fmla="*/ 520700 h 802"/>
              <a:gd name="T18" fmla="*/ 2103438 w 1606"/>
              <a:gd name="T19" fmla="*/ 433388 h 802"/>
              <a:gd name="T20" fmla="*/ 2128838 w 1606"/>
              <a:gd name="T21" fmla="*/ 396875 h 802"/>
              <a:gd name="T22" fmla="*/ 2178050 w 1606"/>
              <a:gd name="T23" fmla="*/ 371475 h 802"/>
              <a:gd name="T24" fmla="*/ 2263775 w 1606"/>
              <a:gd name="T25" fmla="*/ 285750 h 802"/>
              <a:gd name="T26" fmla="*/ 2301875 w 1606"/>
              <a:gd name="T27" fmla="*/ 260350 h 802"/>
              <a:gd name="T28" fmla="*/ 2325688 w 1606"/>
              <a:gd name="T29" fmla="*/ 223838 h 802"/>
              <a:gd name="T30" fmla="*/ 2400300 w 1606"/>
              <a:gd name="T31" fmla="*/ 174625 h 802"/>
              <a:gd name="T32" fmla="*/ 2474913 w 1606"/>
              <a:gd name="T33" fmla="*/ 87313 h 802"/>
              <a:gd name="T34" fmla="*/ 2549525 w 1606"/>
              <a:gd name="T35" fmla="*/ 0 h 8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6"/>
              <a:gd name="T55" fmla="*/ 0 h 802"/>
              <a:gd name="T56" fmla="*/ 1606 w 1606"/>
              <a:gd name="T57" fmla="*/ 802 h 8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6" h="802">
                <a:moveTo>
                  <a:pt x="0" y="780"/>
                </a:moveTo>
                <a:cubicBezTo>
                  <a:pt x="151" y="802"/>
                  <a:pt x="316" y="772"/>
                  <a:pt x="468" y="756"/>
                </a:cubicBezTo>
                <a:cubicBezTo>
                  <a:pt x="588" y="729"/>
                  <a:pt x="420" y="771"/>
                  <a:pt x="522" y="733"/>
                </a:cubicBezTo>
                <a:cubicBezTo>
                  <a:pt x="641" y="689"/>
                  <a:pt x="774" y="665"/>
                  <a:pt x="889" y="608"/>
                </a:cubicBezTo>
                <a:cubicBezTo>
                  <a:pt x="939" y="583"/>
                  <a:pt x="987" y="556"/>
                  <a:pt x="1037" y="530"/>
                </a:cubicBezTo>
                <a:cubicBezTo>
                  <a:pt x="1042" y="522"/>
                  <a:pt x="1044" y="512"/>
                  <a:pt x="1052" y="507"/>
                </a:cubicBezTo>
                <a:cubicBezTo>
                  <a:pt x="1071" y="494"/>
                  <a:pt x="1115" y="476"/>
                  <a:pt x="1115" y="476"/>
                </a:cubicBezTo>
                <a:cubicBezTo>
                  <a:pt x="1134" y="445"/>
                  <a:pt x="1152" y="446"/>
                  <a:pt x="1185" y="429"/>
                </a:cubicBezTo>
                <a:cubicBezTo>
                  <a:pt x="1215" y="369"/>
                  <a:pt x="1217" y="362"/>
                  <a:pt x="1271" y="328"/>
                </a:cubicBezTo>
                <a:cubicBezTo>
                  <a:pt x="1288" y="301"/>
                  <a:pt x="1294" y="284"/>
                  <a:pt x="1325" y="273"/>
                </a:cubicBezTo>
                <a:cubicBezTo>
                  <a:pt x="1330" y="265"/>
                  <a:pt x="1334" y="256"/>
                  <a:pt x="1341" y="250"/>
                </a:cubicBezTo>
                <a:cubicBezTo>
                  <a:pt x="1350" y="243"/>
                  <a:pt x="1364" y="242"/>
                  <a:pt x="1372" y="234"/>
                </a:cubicBezTo>
                <a:cubicBezTo>
                  <a:pt x="1432" y="173"/>
                  <a:pt x="1374" y="196"/>
                  <a:pt x="1426" y="180"/>
                </a:cubicBezTo>
                <a:cubicBezTo>
                  <a:pt x="1434" y="175"/>
                  <a:pt x="1443" y="171"/>
                  <a:pt x="1450" y="164"/>
                </a:cubicBezTo>
                <a:cubicBezTo>
                  <a:pt x="1456" y="158"/>
                  <a:pt x="1458" y="147"/>
                  <a:pt x="1465" y="141"/>
                </a:cubicBezTo>
                <a:cubicBezTo>
                  <a:pt x="1479" y="129"/>
                  <a:pt x="1512" y="110"/>
                  <a:pt x="1512" y="110"/>
                </a:cubicBezTo>
                <a:cubicBezTo>
                  <a:pt x="1533" y="78"/>
                  <a:pt x="1523" y="67"/>
                  <a:pt x="1559" y="55"/>
                </a:cubicBezTo>
                <a:cubicBezTo>
                  <a:pt x="1593" y="3"/>
                  <a:pt x="1573" y="16"/>
                  <a:pt x="1606" y="0"/>
                </a:cubicBezTo>
              </a:path>
            </a:pathLst>
          </a:custGeom>
          <a:noFill/>
          <a:ln w="12700">
            <a:solidFill>
              <a:schemeClr val="tx1"/>
            </a:solidFill>
            <a:prstDash val="sysDot"/>
            <a:round/>
            <a:headEnd/>
            <a:tailEnd/>
          </a:ln>
        </p:spPr>
        <p:txBody>
          <a:bodyPr wrap="none" anchor="ctr">
            <a:prstTxWarp prst="textNoShape">
              <a:avLst/>
            </a:prstTxWarp>
          </a:bodyPr>
          <a:lstStyle/>
          <a:p>
            <a:endParaRPr lang="en-US"/>
          </a:p>
        </p:txBody>
      </p:sp>
      <p:sp>
        <p:nvSpPr>
          <p:cNvPr id="53274" name="Freeform 26"/>
          <p:cNvSpPr>
            <a:spLocks/>
          </p:cNvSpPr>
          <p:nvPr/>
        </p:nvSpPr>
        <p:spPr bwMode="auto">
          <a:xfrm>
            <a:off x="1219200" y="4419600"/>
            <a:ext cx="3197225" cy="617538"/>
          </a:xfrm>
          <a:custGeom>
            <a:avLst/>
            <a:gdLst>
              <a:gd name="T0" fmla="*/ 6350 w 2014"/>
              <a:gd name="T1" fmla="*/ 0 h 389"/>
              <a:gd name="T2" fmla="*/ 376238 w 2014"/>
              <a:gd name="T3" fmla="*/ 23813 h 389"/>
              <a:gd name="T4" fmla="*/ 809625 w 2014"/>
              <a:gd name="T5" fmla="*/ 73025 h 389"/>
              <a:gd name="T6" fmla="*/ 1625600 w 2014"/>
              <a:gd name="T7" fmla="*/ 271463 h 389"/>
              <a:gd name="T8" fmla="*/ 2084388 w 2014"/>
              <a:gd name="T9" fmla="*/ 395288 h 389"/>
              <a:gd name="T10" fmla="*/ 2678113 w 2014"/>
              <a:gd name="T11" fmla="*/ 519113 h 389"/>
              <a:gd name="T12" fmla="*/ 3197225 w 2014"/>
              <a:gd name="T13" fmla="*/ 617538 h 389"/>
              <a:gd name="T14" fmla="*/ 0 60000 65536"/>
              <a:gd name="T15" fmla="*/ 0 60000 65536"/>
              <a:gd name="T16" fmla="*/ 0 60000 65536"/>
              <a:gd name="T17" fmla="*/ 0 60000 65536"/>
              <a:gd name="T18" fmla="*/ 0 60000 65536"/>
              <a:gd name="T19" fmla="*/ 0 60000 65536"/>
              <a:gd name="T20" fmla="*/ 0 60000 65536"/>
              <a:gd name="T21" fmla="*/ 0 w 2014"/>
              <a:gd name="T22" fmla="*/ 0 h 389"/>
              <a:gd name="T23" fmla="*/ 2014 w 2014"/>
              <a:gd name="T24" fmla="*/ 389 h 3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4" h="389">
                <a:moveTo>
                  <a:pt x="4" y="0"/>
                </a:moveTo>
                <a:cubicBezTo>
                  <a:pt x="105" y="23"/>
                  <a:pt x="0" y="1"/>
                  <a:pt x="237" y="15"/>
                </a:cubicBezTo>
                <a:cubicBezTo>
                  <a:pt x="328" y="20"/>
                  <a:pt x="418" y="39"/>
                  <a:pt x="510" y="46"/>
                </a:cubicBezTo>
                <a:cubicBezTo>
                  <a:pt x="676" y="101"/>
                  <a:pt x="850" y="151"/>
                  <a:pt x="1024" y="171"/>
                </a:cubicBezTo>
                <a:cubicBezTo>
                  <a:pt x="1121" y="195"/>
                  <a:pt x="1214" y="232"/>
                  <a:pt x="1313" y="249"/>
                </a:cubicBezTo>
                <a:cubicBezTo>
                  <a:pt x="1431" y="290"/>
                  <a:pt x="1563" y="318"/>
                  <a:pt x="1687" y="327"/>
                </a:cubicBezTo>
                <a:cubicBezTo>
                  <a:pt x="1792" y="352"/>
                  <a:pt x="1905" y="389"/>
                  <a:pt x="2014" y="389"/>
                </a:cubicBezTo>
              </a:path>
            </a:pathLst>
          </a:custGeom>
          <a:noFill/>
          <a:ln w="12700">
            <a:solidFill>
              <a:schemeClr val="tx1"/>
            </a:solidFill>
            <a:prstDash val="sysDot"/>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2400"/>
            <a:ext cx="7772400" cy="457200"/>
          </a:xfrm>
        </p:spPr>
        <p:txBody>
          <a:bodyPr/>
          <a:lstStyle/>
          <a:p>
            <a:r>
              <a:rPr lang="en-US" b="1" i="1" dirty="0"/>
              <a:t>Analogy</a:t>
            </a:r>
            <a:endParaRPr lang="en-US" dirty="0"/>
          </a:p>
        </p:txBody>
      </p:sp>
      <p:sp>
        <p:nvSpPr>
          <p:cNvPr id="54275" name="Oval 3"/>
          <p:cNvSpPr>
            <a:spLocks noChangeArrowheads="1"/>
          </p:cNvSpPr>
          <p:nvPr/>
        </p:nvSpPr>
        <p:spPr bwMode="auto">
          <a:xfrm>
            <a:off x="2286000" y="1676400"/>
            <a:ext cx="4572000" cy="4343400"/>
          </a:xfrm>
          <a:prstGeom prst="ellipse">
            <a:avLst/>
          </a:prstGeom>
          <a:gradFill rotWithShape="1">
            <a:gsLst>
              <a:gs pos="0">
                <a:srgbClr val="FFCC00"/>
              </a:gs>
              <a:gs pos="100000">
                <a:srgbClr val="765E00"/>
              </a:gs>
            </a:gsLst>
            <a:path path="rect">
              <a:fillToRect r="100000" b="100000"/>
            </a:path>
          </a:gradFill>
          <a:ln w="6350">
            <a:solidFill>
              <a:schemeClr val="tx1"/>
            </a:solidFill>
            <a:prstDash val="sysDot"/>
            <a:round/>
            <a:headEnd/>
            <a:tailEnd/>
          </a:ln>
        </p:spPr>
        <p:txBody>
          <a:bodyPr wrap="none" anchor="ctr">
            <a:prstTxWarp prst="textNoShape">
              <a:avLst/>
            </a:prstTxWarp>
          </a:bodyPr>
          <a:lstStyle/>
          <a:p>
            <a:endParaRPr lang="en-US"/>
          </a:p>
        </p:txBody>
      </p:sp>
      <p:sp>
        <p:nvSpPr>
          <p:cNvPr id="54276" name="Line 4"/>
          <p:cNvSpPr>
            <a:spLocks noChangeShapeType="1"/>
          </p:cNvSpPr>
          <p:nvPr/>
        </p:nvSpPr>
        <p:spPr bwMode="auto">
          <a:xfrm flipH="1">
            <a:off x="533400" y="5581650"/>
            <a:ext cx="304800" cy="7620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77" name="Line 5"/>
          <p:cNvSpPr>
            <a:spLocks noChangeShapeType="1"/>
          </p:cNvSpPr>
          <p:nvPr/>
        </p:nvSpPr>
        <p:spPr bwMode="auto">
          <a:xfrm>
            <a:off x="838200" y="5581650"/>
            <a:ext cx="457200" cy="74295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78" name="Line 6"/>
          <p:cNvSpPr>
            <a:spLocks noChangeShapeType="1"/>
          </p:cNvSpPr>
          <p:nvPr/>
        </p:nvSpPr>
        <p:spPr bwMode="auto">
          <a:xfrm>
            <a:off x="533400" y="6324600"/>
            <a:ext cx="152400" cy="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79" name="Line 7"/>
          <p:cNvSpPr>
            <a:spLocks noChangeShapeType="1"/>
          </p:cNvSpPr>
          <p:nvPr/>
        </p:nvSpPr>
        <p:spPr bwMode="auto">
          <a:xfrm flipV="1">
            <a:off x="1295400" y="6172200"/>
            <a:ext cx="228600" cy="1524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80" name="Line 8"/>
          <p:cNvSpPr>
            <a:spLocks noChangeShapeType="1"/>
          </p:cNvSpPr>
          <p:nvPr/>
        </p:nvSpPr>
        <p:spPr bwMode="auto">
          <a:xfrm>
            <a:off x="914400" y="4800600"/>
            <a:ext cx="381000" cy="2286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81" name="Line 9"/>
          <p:cNvSpPr>
            <a:spLocks noChangeShapeType="1"/>
          </p:cNvSpPr>
          <p:nvPr/>
        </p:nvSpPr>
        <p:spPr bwMode="auto">
          <a:xfrm flipV="1">
            <a:off x="1295400" y="4724400"/>
            <a:ext cx="228600" cy="3048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82" name="Line 10"/>
          <p:cNvSpPr>
            <a:spLocks noChangeShapeType="1"/>
          </p:cNvSpPr>
          <p:nvPr/>
        </p:nvSpPr>
        <p:spPr bwMode="auto">
          <a:xfrm flipV="1">
            <a:off x="914400" y="4572000"/>
            <a:ext cx="609600" cy="15240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83" name="Line 11"/>
          <p:cNvSpPr>
            <a:spLocks noChangeShapeType="1"/>
          </p:cNvSpPr>
          <p:nvPr/>
        </p:nvSpPr>
        <p:spPr bwMode="auto">
          <a:xfrm>
            <a:off x="533400" y="6629400"/>
            <a:ext cx="1981200" cy="0"/>
          </a:xfrm>
          <a:prstGeom prst="line">
            <a:avLst/>
          </a:prstGeom>
          <a:noFill/>
          <a:ln w="571500">
            <a:solidFill>
              <a:srgbClr val="993300"/>
            </a:solidFill>
            <a:round/>
            <a:headEnd/>
            <a:tailEnd/>
          </a:ln>
        </p:spPr>
        <p:txBody>
          <a:bodyPr wrap="none" anchor="ctr">
            <a:prstTxWarp prst="textNoShape">
              <a:avLst/>
            </a:prstTxWarp>
          </a:bodyPr>
          <a:lstStyle/>
          <a:p>
            <a:endParaRPr lang="en-US"/>
          </a:p>
        </p:txBody>
      </p:sp>
      <p:sp>
        <p:nvSpPr>
          <p:cNvPr id="54284" name="Line 12"/>
          <p:cNvSpPr>
            <a:spLocks noChangeShapeType="1"/>
          </p:cNvSpPr>
          <p:nvPr/>
        </p:nvSpPr>
        <p:spPr bwMode="auto">
          <a:xfrm>
            <a:off x="533400" y="6324600"/>
            <a:ext cx="228600" cy="0"/>
          </a:xfrm>
          <a:prstGeom prst="line">
            <a:avLst/>
          </a:prstGeom>
          <a:noFill/>
          <a:ln w="31750">
            <a:solidFill>
              <a:schemeClr val="tx1"/>
            </a:solidFill>
            <a:round/>
            <a:headEnd/>
            <a:tailEnd/>
          </a:ln>
        </p:spPr>
        <p:txBody>
          <a:bodyPr wrap="none" anchor="ctr">
            <a:prstTxWarp prst="textNoShape">
              <a:avLst/>
            </a:prstTxWarp>
          </a:bodyPr>
          <a:lstStyle/>
          <a:p>
            <a:endParaRPr lang="en-US"/>
          </a:p>
        </p:txBody>
      </p:sp>
      <p:sp>
        <p:nvSpPr>
          <p:cNvPr id="54285" name="Freeform 13"/>
          <p:cNvSpPr>
            <a:spLocks/>
          </p:cNvSpPr>
          <p:nvPr/>
        </p:nvSpPr>
        <p:spPr bwMode="auto">
          <a:xfrm>
            <a:off x="4876800" y="17526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4286" name="Freeform 14"/>
          <p:cNvSpPr>
            <a:spLocks/>
          </p:cNvSpPr>
          <p:nvPr/>
        </p:nvSpPr>
        <p:spPr bwMode="auto">
          <a:xfrm>
            <a:off x="5715000" y="20574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4287" name="Freeform 15"/>
          <p:cNvSpPr>
            <a:spLocks/>
          </p:cNvSpPr>
          <p:nvPr/>
        </p:nvSpPr>
        <p:spPr bwMode="auto">
          <a:xfrm>
            <a:off x="6629400" y="45720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4288" name="Freeform 16"/>
          <p:cNvSpPr>
            <a:spLocks/>
          </p:cNvSpPr>
          <p:nvPr/>
        </p:nvSpPr>
        <p:spPr bwMode="auto">
          <a:xfrm>
            <a:off x="3048000" y="5486400"/>
            <a:ext cx="171450" cy="95250"/>
          </a:xfrm>
          <a:custGeom>
            <a:avLst/>
            <a:gdLst>
              <a:gd name="T0" fmla="*/ 3209 w 374"/>
              <a:gd name="T1" fmla="*/ 676 h 141"/>
              <a:gd name="T2" fmla="*/ 49968 w 374"/>
              <a:gd name="T3" fmla="*/ 27021 h 141"/>
              <a:gd name="T4" fmla="*/ 85725 w 374"/>
              <a:gd name="T5" fmla="*/ 47963 h 141"/>
              <a:gd name="T6" fmla="*/ 99936 w 374"/>
              <a:gd name="T7" fmla="*/ 42559 h 141"/>
              <a:gd name="T8" fmla="*/ 96269 w 374"/>
              <a:gd name="T9" fmla="*/ 58096 h 141"/>
              <a:gd name="T10" fmla="*/ 103603 w 374"/>
              <a:gd name="T11" fmla="*/ 79713 h 141"/>
              <a:gd name="T12" fmla="*/ 92601 w 374"/>
              <a:gd name="T13" fmla="*/ 74309 h 141"/>
              <a:gd name="T14" fmla="*/ 99936 w 374"/>
              <a:gd name="T15" fmla="*/ 47963 h 141"/>
              <a:gd name="T16" fmla="*/ 110480 w 374"/>
              <a:gd name="T17" fmla="*/ 58096 h 141"/>
              <a:gd name="T18" fmla="*/ 99936 w 374"/>
              <a:gd name="T19" fmla="*/ 68904 h 141"/>
              <a:gd name="T20" fmla="*/ 88934 w 374"/>
              <a:gd name="T21" fmla="*/ 63500 h 141"/>
              <a:gd name="T22" fmla="*/ 92601 w 374"/>
              <a:gd name="T23" fmla="*/ 42559 h 141"/>
              <a:gd name="T24" fmla="*/ 99936 w 374"/>
              <a:gd name="T25" fmla="*/ 10809 h 141"/>
              <a:gd name="T26" fmla="*/ 92601 w 374"/>
              <a:gd name="T27" fmla="*/ 42559 h 141"/>
              <a:gd name="T28" fmla="*/ 106812 w 374"/>
              <a:gd name="T29" fmla="*/ 53367 h 141"/>
              <a:gd name="T30" fmla="*/ 132026 w 374"/>
              <a:gd name="T31" fmla="*/ 42559 h 141"/>
              <a:gd name="T32" fmla="*/ 74723 w 374"/>
              <a:gd name="T33" fmla="*/ 58096 h 141"/>
              <a:gd name="T34" fmla="*/ 71514 w 374"/>
              <a:gd name="T35" fmla="*/ 74309 h 141"/>
              <a:gd name="T36" fmla="*/ 67847 w 374"/>
              <a:gd name="T37" fmla="*/ 95250 h 141"/>
              <a:gd name="T38" fmla="*/ 64179 w 374"/>
              <a:gd name="T39" fmla="*/ 74309 h 141"/>
              <a:gd name="T40" fmla="*/ 49968 w 374"/>
              <a:gd name="T41" fmla="*/ 53367 h 141"/>
              <a:gd name="T42" fmla="*/ 38966 w 374"/>
              <a:gd name="T43" fmla="*/ 63500 h 141"/>
              <a:gd name="T44" fmla="*/ 35757 w 374"/>
              <a:gd name="T45" fmla="*/ 79713 h 141"/>
              <a:gd name="T46" fmla="*/ 28422 w 374"/>
              <a:gd name="T47" fmla="*/ 42559 h 141"/>
              <a:gd name="T48" fmla="*/ 21087 w 374"/>
              <a:gd name="T49" fmla="*/ 27021 h 141"/>
              <a:gd name="T50" fmla="*/ 24755 w 374"/>
              <a:gd name="T51" fmla="*/ 42559 h 141"/>
              <a:gd name="T52" fmla="*/ 21087 w 374"/>
              <a:gd name="T53" fmla="*/ 42559 h 141"/>
              <a:gd name="T54" fmla="*/ 10544 w 374"/>
              <a:gd name="T55" fmla="*/ 31750 h 141"/>
              <a:gd name="T56" fmla="*/ 0 w 374"/>
              <a:gd name="T57" fmla="*/ 42559 h 141"/>
              <a:gd name="T58" fmla="*/ 10544 w 374"/>
              <a:gd name="T59" fmla="*/ 37154 h 141"/>
              <a:gd name="T60" fmla="*/ 6876 w 374"/>
              <a:gd name="T61" fmla="*/ 21617 h 141"/>
              <a:gd name="T62" fmla="*/ 3209 w 374"/>
              <a:gd name="T63" fmla="*/ 676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41"/>
              <a:gd name="T98" fmla="*/ 374 w 37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41">
                <a:moveTo>
                  <a:pt x="7" y="1"/>
                </a:moveTo>
                <a:cubicBezTo>
                  <a:pt x="39" y="21"/>
                  <a:pt x="73" y="31"/>
                  <a:pt x="109" y="40"/>
                </a:cubicBezTo>
                <a:cubicBezTo>
                  <a:pt x="135" y="57"/>
                  <a:pt x="157" y="63"/>
                  <a:pt x="187" y="71"/>
                </a:cubicBezTo>
                <a:cubicBezTo>
                  <a:pt x="197" y="68"/>
                  <a:pt x="209" y="57"/>
                  <a:pt x="218" y="63"/>
                </a:cubicBezTo>
                <a:cubicBezTo>
                  <a:pt x="225" y="67"/>
                  <a:pt x="209" y="78"/>
                  <a:pt x="210" y="86"/>
                </a:cubicBezTo>
                <a:cubicBezTo>
                  <a:pt x="212" y="98"/>
                  <a:pt x="230" y="107"/>
                  <a:pt x="226" y="118"/>
                </a:cubicBezTo>
                <a:cubicBezTo>
                  <a:pt x="223" y="126"/>
                  <a:pt x="210" y="113"/>
                  <a:pt x="202" y="110"/>
                </a:cubicBezTo>
                <a:cubicBezTo>
                  <a:pt x="207" y="97"/>
                  <a:pt x="206" y="78"/>
                  <a:pt x="218" y="71"/>
                </a:cubicBezTo>
                <a:cubicBezTo>
                  <a:pt x="226" y="66"/>
                  <a:pt x="241" y="77"/>
                  <a:pt x="241" y="86"/>
                </a:cubicBezTo>
                <a:cubicBezTo>
                  <a:pt x="241" y="95"/>
                  <a:pt x="226" y="97"/>
                  <a:pt x="218" y="102"/>
                </a:cubicBezTo>
                <a:cubicBezTo>
                  <a:pt x="210" y="99"/>
                  <a:pt x="197" y="102"/>
                  <a:pt x="194" y="94"/>
                </a:cubicBezTo>
                <a:cubicBezTo>
                  <a:pt x="190" y="84"/>
                  <a:pt x="199" y="73"/>
                  <a:pt x="202" y="63"/>
                </a:cubicBezTo>
                <a:cubicBezTo>
                  <a:pt x="207" y="47"/>
                  <a:pt x="213" y="32"/>
                  <a:pt x="218" y="16"/>
                </a:cubicBezTo>
                <a:cubicBezTo>
                  <a:pt x="223" y="0"/>
                  <a:pt x="202" y="63"/>
                  <a:pt x="202" y="63"/>
                </a:cubicBezTo>
                <a:cubicBezTo>
                  <a:pt x="212" y="68"/>
                  <a:pt x="221" y="78"/>
                  <a:pt x="233" y="79"/>
                </a:cubicBezTo>
                <a:cubicBezTo>
                  <a:pt x="374" y="89"/>
                  <a:pt x="319" y="74"/>
                  <a:pt x="288" y="63"/>
                </a:cubicBezTo>
                <a:cubicBezTo>
                  <a:pt x="242" y="75"/>
                  <a:pt x="213" y="81"/>
                  <a:pt x="163" y="86"/>
                </a:cubicBezTo>
                <a:cubicBezTo>
                  <a:pt x="161" y="94"/>
                  <a:pt x="158" y="102"/>
                  <a:pt x="156" y="110"/>
                </a:cubicBezTo>
                <a:cubicBezTo>
                  <a:pt x="153" y="120"/>
                  <a:pt x="159" y="141"/>
                  <a:pt x="148" y="141"/>
                </a:cubicBezTo>
                <a:cubicBezTo>
                  <a:pt x="137" y="141"/>
                  <a:pt x="143" y="120"/>
                  <a:pt x="140" y="110"/>
                </a:cubicBezTo>
                <a:cubicBezTo>
                  <a:pt x="131" y="79"/>
                  <a:pt x="139" y="88"/>
                  <a:pt x="109" y="79"/>
                </a:cubicBezTo>
                <a:cubicBezTo>
                  <a:pt x="101" y="84"/>
                  <a:pt x="91" y="87"/>
                  <a:pt x="85" y="94"/>
                </a:cubicBezTo>
                <a:cubicBezTo>
                  <a:pt x="80" y="101"/>
                  <a:pt x="83" y="125"/>
                  <a:pt x="78" y="118"/>
                </a:cubicBezTo>
                <a:cubicBezTo>
                  <a:pt x="67" y="103"/>
                  <a:pt x="69" y="81"/>
                  <a:pt x="62" y="63"/>
                </a:cubicBezTo>
                <a:cubicBezTo>
                  <a:pt x="58" y="54"/>
                  <a:pt x="55" y="40"/>
                  <a:pt x="46" y="40"/>
                </a:cubicBezTo>
                <a:cubicBezTo>
                  <a:pt x="38" y="40"/>
                  <a:pt x="51" y="55"/>
                  <a:pt x="54" y="63"/>
                </a:cubicBezTo>
                <a:cubicBezTo>
                  <a:pt x="19" y="117"/>
                  <a:pt x="50" y="73"/>
                  <a:pt x="46" y="63"/>
                </a:cubicBezTo>
                <a:cubicBezTo>
                  <a:pt x="42" y="54"/>
                  <a:pt x="31" y="52"/>
                  <a:pt x="23" y="47"/>
                </a:cubicBezTo>
                <a:cubicBezTo>
                  <a:pt x="15" y="52"/>
                  <a:pt x="0" y="54"/>
                  <a:pt x="0" y="63"/>
                </a:cubicBezTo>
                <a:cubicBezTo>
                  <a:pt x="0" y="71"/>
                  <a:pt x="19" y="62"/>
                  <a:pt x="23" y="55"/>
                </a:cubicBezTo>
                <a:cubicBezTo>
                  <a:pt x="27" y="48"/>
                  <a:pt x="18" y="40"/>
                  <a:pt x="15" y="32"/>
                </a:cubicBezTo>
                <a:cubicBezTo>
                  <a:pt x="15" y="32"/>
                  <a:pt x="10" y="11"/>
                  <a:pt x="7" y="1"/>
                </a:cubicBezTo>
                <a:close/>
              </a:path>
            </a:pathLst>
          </a:custGeom>
          <a:solidFill>
            <a:srgbClr val="111111"/>
          </a:solidFill>
          <a:ln w="31750">
            <a:solidFill>
              <a:srgbClr val="333300"/>
            </a:solidFill>
            <a:round/>
            <a:headEnd/>
            <a:tailEnd/>
          </a:ln>
        </p:spPr>
        <p:txBody>
          <a:bodyPr wrap="none" anchor="ctr">
            <a:prstTxWarp prst="textNoShape">
              <a:avLst/>
            </a:prstTxWarp>
          </a:bodyPr>
          <a:lstStyle/>
          <a:p>
            <a:endParaRPr lang="en-US"/>
          </a:p>
        </p:txBody>
      </p:sp>
      <p:sp>
        <p:nvSpPr>
          <p:cNvPr id="54289" name="Line 17"/>
          <p:cNvSpPr>
            <a:spLocks noChangeShapeType="1"/>
          </p:cNvSpPr>
          <p:nvPr/>
        </p:nvSpPr>
        <p:spPr bwMode="auto">
          <a:xfrm>
            <a:off x="5410200" y="1905000"/>
            <a:ext cx="304800" cy="1524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4290" name="Line 18"/>
          <p:cNvSpPr>
            <a:spLocks noChangeShapeType="1"/>
          </p:cNvSpPr>
          <p:nvPr/>
        </p:nvSpPr>
        <p:spPr bwMode="auto">
          <a:xfrm flipH="1" flipV="1">
            <a:off x="5029200" y="1828800"/>
            <a:ext cx="304800" cy="762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n-US"/>
          </a:p>
        </p:txBody>
      </p:sp>
      <p:sp>
        <p:nvSpPr>
          <p:cNvPr id="54291" name="Text Box 19"/>
          <p:cNvSpPr txBox="1">
            <a:spLocks noChangeArrowheads="1"/>
          </p:cNvSpPr>
          <p:nvPr/>
        </p:nvSpPr>
        <p:spPr bwMode="auto">
          <a:xfrm>
            <a:off x="609600" y="762000"/>
            <a:ext cx="8534400" cy="523220"/>
          </a:xfrm>
          <a:prstGeom prst="rect">
            <a:avLst/>
          </a:prstGeom>
          <a:noFill/>
          <a:ln w="31750">
            <a:noFill/>
            <a:miter lim="800000"/>
            <a:headEnd/>
            <a:tailEnd/>
          </a:ln>
        </p:spPr>
        <p:txBody>
          <a:bodyPr wrap="square">
            <a:prstTxWarp prst="textNoShape">
              <a:avLst/>
            </a:prstTxWarp>
            <a:spAutoFit/>
          </a:bodyPr>
          <a:lstStyle/>
          <a:p>
            <a:pPr>
              <a:spcBef>
                <a:spcPct val="50000"/>
              </a:spcBef>
            </a:pPr>
            <a:r>
              <a:rPr lang="en-US" sz="2800" dirty="0"/>
              <a:t>Ants = Photons            </a:t>
            </a:r>
            <a:r>
              <a:rPr lang="en-US" sz="2800" dirty="0" smtClean="0"/>
              <a:t>    Balloon</a:t>
            </a:r>
            <a:r>
              <a:rPr lang="en-US" sz="2800" dirty="0"/>
              <a:t>=Expanding Space</a:t>
            </a:r>
          </a:p>
        </p:txBody>
      </p:sp>
      <p:sp>
        <p:nvSpPr>
          <p:cNvPr id="54292" name="Freeform 20"/>
          <p:cNvSpPr>
            <a:spLocks/>
          </p:cNvSpPr>
          <p:nvPr/>
        </p:nvSpPr>
        <p:spPr bwMode="auto">
          <a:xfrm>
            <a:off x="6429375" y="4330700"/>
            <a:ext cx="361950" cy="604838"/>
          </a:xfrm>
          <a:custGeom>
            <a:avLst/>
            <a:gdLst>
              <a:gd name="T0" fmla="*/ 361950 w 228"/>
              <a:gd name="T1" fmla="*/ 0 h 381"/>
              <a:gd name="T2" fmla="*/ 101600 w 228"/>
              <a:gd name="T3" fmla="*/ 61913 h 381"/>
              <a:gd name="T4" fmla="*/ 41275 w 228"/>
              <a:gd name="T5" fmla="*/ 209550 h 381"/>
              <a:gd name="T6" fmla="*/ 15875 w 228"/>
              <a:gd name="T7" fmla="*/ 284163 h 381"/>
              <a:gd name="T8" fmla="*/ 101600 w 228"/>
              <a:gd name="T9" fmla="*/ 568325 h 381"/>
              <a:gd name="T10" fmla="*/ 127000 w 228"/>
              <a:gd name="T11" fmla="*/ 604838 h 381"/>
              <a:gd name="T12" fmla="*/ 0 60000 65536"/>
              <a:gd name="T13" fmla="*/ 0 60000 65536"/>
              <a:gd name="T14" fmla="*/ 0 60000 65536"/>
              <a:gd name="T15" fmla="*/ 0 60000 65536"/>
              <a:gd name="T16" fmla="*/ 0 60000 65536"/>
              <a:gd name="T17" fmla="*/ 0 60000 65536"/>
              <a:gd name="T18" fmla="*/ 0 w 228"/>
              <a:gd name="T19" fmla="*/ 0 h 381"/>
              <a:gd name="T20" fmla="*/ 228 w 228"/>
              <a:gd name="T21" fmla="*/ 381 h 381"/>
            </a:gdLst>
            <a:ahLst/>
            <a:cxnLst>
              <a:cxn ang="T12">
                <a:pos x="T0" y="T1"/>
              </a:cxn>
              <a:cxn ang="T13">
                <a:pos x="T2" y="T3"/>
              </a:cxn>
              <a:cxn ang="T14">
                <a:pos x="T4" y="T5"/>
              </a:cxn>
              <a:cxn ang="T15">
                <a:pos x="T6" y="T7"/>
              </a:cxn>
              <a:cxn ang="T16">
                <a:pos x="T8" y="T9"/>
              </a:cxn>
              <a:cxn ang="T17">
                <a:pos x="T10" y="T11"/>
              </a:cxn>
            </a:cxnLst>
            <a:rect l="T18" t="T19" r="T20" b="T21"/>
            <a:pathLst>
              <a:path w="228" h="381">
                <a:moveTo>
                  <a:pt x="228" y="0"/>
                </a:moveTo>
                <a:cubicBezTo>
                  <a:pt x="164" y="5"/>
                  <a:pt x="116" y="4"/>
                  <a:pt x="64" y="39"/>
                </a:cubicBezTo>
                <a:cubicBezTo>
                  <a:pt x="54" y="72"/>
                  <a:pt x="37" y="98"/>
                  <a:pt x="26" y="132"/>
                </a:cubicBezTo>
                <a:cubicBezTo>
                  <a:pt x="21" y="148"/>
                  <a:pt x="10" y="179"/>
                  <a:pt x="10" y="179"/>
                </a:cubicBezTo>
                <a:cubicBezTo>
                  <a:pt x="15" y="257"/>
                  <a:pt x="0" y="314"/>
                  <a:pt x="64" y="358"/>
                </a:cubicBezTo>
                <a:cubicBezTo>
                  <a:pt x="69" y="366"/>
                  <a:pt x="80" y="381"/>
                  <a:pt x="80" y="381"/>
                </a:cubicBezTo>
              </a:path>
            </a:pathLst>
          </a:custGeom>
          <a:solidFill>
            <a:srgbClr val="FFCC99"/>
          </a:solidFill>
          <a:ln w="12700">
            <a:solidFill>
              <a:schemeClr val="tx1"/>
            </a:solidFill>
            <a:round/>
            <a:headEnd/>
            <a:tailEnd/>
          </a:ln>
        </p:spPr>
        <p:txBody>
          <a:bodyPr wrap="none" anchor="ctr">
            <a:prstTxWarp prst="textNoShape">
              <a:avLst/>
            </a:prstTxWarp>
          </a:bodyPr>
          <a:lstStyle/>
          <a:p>
            <a:endParaRPr lang="en-US"/>
          </a:p>
        </p:txBody>
      </p:sp>
      <p:sp>
        <p:nvSpPr>
          <p:cNvPr id="54293" name="Line 21"/>
          <p:cNvSpPr>
            <a:spLocks noChangeShapeType="1"/>
          </p:cNvSpPr>
          <p:nvPr/>
        </p:nvSpPr>
        <p:spPr bwMode="auto">
          <a:xfrm flipV="1">
            <a:off x="6705600" y="3810000"/>
            <a:ext cx="990600" cy="609600"/>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54294" name="Text Box 22"/>
          <p:cNvSpPr txBox="1">
            <a:spLocks noChangeArrowheads="1"/>
          </p:cNvSpPr>
          <p:nvPr/>
        </p:nvSpPr>
        <p:spPr bwMode="auto">
          <a:xfrm>
            <a:off x="7543800" y="3429000"/>
            <a:ext cx="1600200" cy="1465263"/>
          </a:xfrm>
          <a:prstGeom prst="rect">
            <a:avLst/>
          </a:prstGeom>
          <a:noFill/>
          <a:ln w="31750">
            <a:noFill/>
            <a:miter lim="800000"/>
            <a:headEnd/>
            <a:tailEnd/>
          </a:ln>
        </p:spPr>
        <p:txBody>
          <a:bodyPr>
            <a:prstTxWarp prst="textNoShape">
              <a:avLst/>
            </a:prstTxWarp>
            <a:spAutoFit/>
          </a:bodyPr>
          <a:lstStyle/>
          <a:p>
            <a:pPr>
              <a:spcBef>
                <a:spcPct val="50000"/>
              </a:spcBef>
            </a:pPr>
            <a:r>
              <a:rPr lang="en-US"/>
              <a:t>visited area (horizon)  since blowing started       (Big Bang)</a:t>
            </a:r>
          </a:p>
        </p:txBody>
      </p:sp>
      <p:sp>
        <p:nvSpPr>
          <p:cNvPr id="54295" name="Freeform 23"/>
          <p:cNvSpPr>
            <a:spLocks/>
          </p:cNvSpPr>
          <p:nvPr/>
        </p:nvSpPr>
        <p:spPr bwMode="auto">
          <a:xfrm>
            <a:off x="1066800" y="4419600"/>
            <a:ext cx="2349500" cy="1322388"/>
          </a:xfrm>
          <a:custGeom>
            <a:avLst/>
            <a:gdLst>
              <a:gd name="T0" fmla="*/ 0 w 1480"/>
              <a:gd name="T1" fmla="*/ 0 h 833"/>
              <a:gd name="T2" fmla="*/ 320675 w 1480"/>
              <a:gd name="T3" fmla="*/ 98425 h 833"/>
              <a:gd name="T4" fmla="*/ 679450 w 1480"/>
              <a:gd name="T5" fmla="*/ 258763 h 833"/>
              <a:gd name="T6" fmla="*/ 717550 w 1480"/>
              <a:gd name="T7" fmla="*/ 296863 h 833"/>
              <a:gd name="T8" fmla="*/ 815975 w 1480"/>
              <a:gd name="T9" fmla="*/ 346075 h 833"/>
              <a:gd name="T10" fmla="*/ 914400 w 1480"/>
              <a:gd name="T11" fmla="*/ 444500 h 833"/>
              <a:gd name="T12" fmla="*/ 1027113 w 1480"/>
              <a:gd name="T13" fmla="*/ 542925 h 833"/>
              <a:gd name="T14" fmla="*/ 1138238 w 1480"/>
              <a:gd name="T15" fmla="*/ 642938 h 833"/>
              <a:gd name="T16" fmla="*/ 1187450 w 1480"/>
              <a:gd name="T17" fmla="*/ 717550 h 833"/>
              <a:gd name="T18" fmla="*/ 1249363 w 1480"/>
              <a:gd name="T19" fmla="*/ 741363 h 833"/>
              <a:gd name="T20" fmla="*/ 1335088 w 1480"/>
              <a:gd name="T21" fmla="*/ 815975 h 833"/>
              <a:gd name="T22" fmla="*/ 1422400 w 1480"/>
              <a:gd name="T23" fmla="*/ 865188 h 833"/>
              <a:gd name="T24" fmla="*/ 1731963 w 1480"/>
              <a:gd name="T25" fmla="*/ 1038225 h 833"/>
              <a:gd name="T26" fmla="*/ 1755775 w 1480"/>
              <a:gd name="T27" fmla="*/ 1076325 h 833"/>
              <a:gd name="T28" fmla="*/ 1954213 w 1480"/>
              <a:gd name="T29" fmla="*/ 1149350 h 833"/>
              <a:gd name="T30" fmla="*/ 2139950 w 1480"/>
              <a:gd name="T31" fmla="*/ 1236663 h 833"/>
              <a:gd name="T32" fmla="*/ 2189163 w 1480"/>
              <a:gd name="T33" fmla="*/ 1260475 h 833"/>
              <a:gd name="T34" fmla="*/ 2263775 w 1480"/>
              <a:gd name="T35" fmla="*/ 1285875 h 833"/>
              <a:gd name="T36" fmla="*/ 2349500 w 1480"/>
              <a:gd name="T37" fmla="*/ 1322388 h 8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0"/>
              <a:gd name="T58" fmla="*/ 0 h 833"/>
              <a:gd name="T59" fmla="*/ 1480 w 1480"/>
              <a:gd name="T60" fmla="*/ 833 h 8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0" h="833">
                <a:moveTo>
                  <a:pt x="0" y="0"/>
                </a:moveTo>
                <a:cubicBezTo>
                  <a:pt x="71" y="13"/>
                  <a:pt x="132" y="48"/>
                  <a:pt x="202" y="62"/>
                </a:cubicBezTo>
                <a:cubicBezTo>
                  <a:pt x="271" y="105"/>
                  <a:pt x="351" y="138"/>
                  <a:pt x="428" y="163"/>
                </a:cubicBezTo>
                <a:cubicBezTo>
                  <a:pt x="436" y="171"/>
                  <a:pt x="442" y="181"/>
                  <a:pt x="452" y="187"/>
                </a:cubicBezTo>
                <a:cubicBezTo>
                  <a:pt x="471" y="199"/>
                  <a:pt x="514" y="218"/>
                  <a:pt x="514" y="218"/>
                </a:cubicBezTo>
                <a:cubicBezTo>
                  <a:pt x="551" y="274"/>
                  <a:pt x="529" y="256"/>
                  <a:pt x="576" y="280"/>
                </a:cubicBezTo>
                <a:cubicBezTo>
                  <a:pt x="597" y="322"/>
                  <a:pt x="609" y="319"/>
                  <a:pt x="647" y="342"/>
                </a:cubicBezTo>
                <a:cubicBezTo>
                  <a:pt x="667" y="374"/>
                  <a:pt x="683" y="388"/>
                  <a:pt x="717" y="405"/>
                </a:cubicBezTo>
                <a:cubicBezTo>
                  <a:pt x="727" y="421"/>
                  <a:pt x="738" y="436"/>
                  <a:pt x="748" y="452"/>
                </a:cubicBezTo>
                <a:cubicBezTo>
                  <a:pt x="756" y="464"/>
                  <a:pt x="775" y="461"/>
                  <a:pt x="787" y="467"/>
                </a:cubicBezTo>
                <a:cubicBezTo>
                  <a:pt x="820" y="484"/>
                  <a:pt x="806" y="488"/>
                  <a:pt x="841" y="514"/>
                </a:cubicBezTo>
                <a:cubicBezTo>
                  <a:pt x="858" y="526"/>
                  <a:pt x="879" y="533"/>
                  <a:pt x="896" y="545"/>
                </a:cubicBezTo>
                <a:cubicBezTo>
                  <a:pt x="924" y="588"/>
                  <a:pt x="1035" y="635"/>
                  <a:pt x="1091" y="654"/>
                </a:cubicBezTo>
                <a:cubicBezTo>
                  <a:pt x="1096" y="662"/>
                  <a:pt x="1098" y="673"/>
                  <a:pt x="1106" y="678"/>
                </a:cubicBezTo>
                <a:cubicBezTo>
                  <a:pt x="1110" y="680"/>
                  <a:pt x="1221" y="721"/>
                  <a:pt x="1231" y="724"/>
                </a:cubicBezTo>
                <a:cubicBezTo>
                  <a:pt x="1267" y="749"/>
                  <a:pt x="1307" y="763"/>
                  <a:pt x="1348" y="779"/>
                </a:cubicBezTo>
                <a:cubicBezTo>
                  <a:pt x="1359" y="783"/>
                  <a:pt x="1368" y="790"/>
                  <a:pt x="1379" y="794"/>
                </a:cubicBezTo>
                <a:cubicBezTo>
                  <a:pt x="1394" y="800"/>
                  <a:pt x="1426" y="810"/>
                  <a:pt x="1426" y="810"/>
                </a:cubicBezTo>
                <a:cubicBezTo>
                  <a:pt x="1444" y="823"/>
                  <a:pt x="1457" y="833"/>
                  <a:pt x="1480" y="833"/>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54296" name="Freeform 24"/>
          <p:cNvSpPr>
            <a:spLocks/>
          </p:cNvSpPr>
          <p:nvPr/>
        </p:nvSpPr>
        <p:spPr bwMode="auto">
          <a:xfrm>
            <a:off x="1089025" y="2671763"/>
            <a:ext cx="1558925" cy="1793875"/>
          </a:xfrm>
          <a:custGeom>
            <a:avLst/>
            <a:gdLst>
              <a:gd name="T0" fmla="*/ 0 w 982"/>
              <a:gd name="T1" fmla="*/ 1793875 h 1130"/>
              <a:gd name="T2" fmla="*/ 160338 w 982"/>
              <a:gd name="T3" fmla="*/ 1708150 h 1130"/>
              <a:gd name="T4" fmla="*/ 209550 w 982"/>
              <a:gd name="T5" fmla="*/ 1695450 h 1130"/>
              <a:gd name="T6" fmla="*/ 258763 w 982"/>
              <a:gd name="T7" fmla="*/ 1670050 h 1130"/>
              <a:gd name="T8" fmla="*/ 284163 w 982"/>
              <a:gd name="T9" fmla="*/ 1620838 h 1130"/>
              <a:gd name="T10" fmla="*/ 395288 w 982"/>
              <a:gd name="T11" fmla="*/ 1584325 h 1130"/>
              <a:gd name="T12" fmla="*/ 457200 w 982"/>
              <a:gd name="T13" fmla="*/ 1509713 h 1130"/>
              <a:gd name="T14" fmla="*/ 519113 w 982"/>
              <a:gd name="T15" fmla="*/ 1435100 h 1130"/>
              <a:gd name="T16" fmla="*/ 617538 w 982"/>
              <a:gd name="T17" fmla="*/ 1336675 h 1130"/>
              <a:gd name="T18" fmla="*/ 655638 w 982"/>
              <a:gd name="T19" fmla="*/ 1311275 h 1130"/>
              <a:gd name="T20" fmla="*/ 766763 w 982"/>
              <a:gd name="T21" fmla="*/ 1163638 h 1130"/>
              <a:gd name="T22" fmla="*/ 841375 w 982"/>
              <a:gd name="T23" fmla="*/ 1089025 h 1130"/>
              <a:gd name="T24" fmla="*/ 865188 w 982"/>
              <a:gd name="T25" fmla="*/ 1039813 h 1130"/>
              <a:gd name="T26" fmla="*/ 939800 w 982"/>
              <a:gd name="T27" fmla="*/ 952500 h 1130"/>
              <a:gd name="T28" fmla="*/ 1063625 w 982"/>
              <a:gd name="T29" fmla="*/ 755650 h 1130"/>
              <a:gd name="T30" fmla="*/ 1138238 w 982"/>
              <a:gd name="T31" fmla="*/ 606425 h 1130"/>
              <a:gd name="T32" fmla="*/ 1174750 w 982"/>
              <a:gd name="T33" fmla="*/ 520700 h 1130"/>
              <a:gd name="T34" fmla="*/ 1223963 w 982"/>
              <a:gd name="T35" fmla="*/ 495300 h 1130"/>
              <a:gd name="T36" fmla="*/ 1311275 w 982"/>
              <a:gd name="T37" fmla="*/ 371475 h 1130"/>
              <a:gd name="T38" fmla="*/ 1360488 w 982"/>
              <a:gd name="T39" fmla="*/ 296863 h 1130"/>
              <a:gd name="T40" fmla="*/ 1497013 w 982"/>
              <a:gd name="T41" fmla="*/ 100013 h 1130"/>
              <a:gd name="T42" fmla="*/ 1520825 w 982"/>
              <a:gd name="T43" fmla="*/ 25400 h 1130"/>
              <a:gd name="T44" fmla="*/ 1558925 w 982"/>
              <a:gd name="T45" fmla="*/ 0 h 1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2"/>
              <a:gd name="T70" fmla="*/ 0 h 1130"/>
              <a:gd name="T71" fmla="*/ 982 w 982"/>
              <a:gd name="T72" fmla="*/ 1130 h 1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2" h="1130">
                <a:moveTo>
                  <a:pt x="0" y="1130"/>
                </a:moveTo>
                <a:cubicBezTo>
                  <a:pt x="34" y="1113"/>
                  <a:pt x="66" y="1091"/>
                  <a:pt x="101" y="1076"/>
                </a:cubicBezTo>
                <a:cubicBezTo>
                  <a:pt x="111" y="1072"/>
                  <a:pt x="122" y="1072"/>
                  <a:pt x="132" y="1068"/>
                </a:cubicBezTo>
                <a:cubicBezTo>
                  <a:pt x="143" y="1064"/>
                  <a:pt x="153" y="1057"/>
                  <a:pt x="163" y="1052"/>
                </a:cubicBezTo>
                <a:cubicBezTo>
                  <a:pt x="168" y="1042"/>
                  <a:pt x="169" y="1027"/>
                  <a:pt x="179" y="1021"/>
                </a:cubicBezTo>
                <a:cubicBezTo>
                  <a:pt x="200" y="1008"/>
                  <a:pt x="249" y="998"/>
                  <a:pt x="249" y="998"/>
                </a:cubicBezTo>
                <a:cubicBezTo>
                  <a:pt x="297" y="904"/>
                  <a:pt x="233" y="1018"/>
                  <a:pt x="288" y="951"/>
                </a:cubicBezTo>
                <a:cubicBezTo>
                  <a:pt x="337" y="891"/>
                  <a:pt x="271" y="943"/>
                  <a:pt x="327" y="904"/>
                </a:cubicBezTo>
                <a:cubicBezTo>
                  <a:pt x="351" y="857"/>
                  <a:pt x="333" y="879"/>
                  <a:pt x="389" y="842"/>
                </a:cubicBezTo>
                <a:cubicBezTo>
                  <a:pt x="397" y="837"/>
                  <a:pt x="413" y="826"/>
                  <a:pt x="413" y="826"/>
                </a:cubicBezTo>
                <a:cubicBezTo>
                  <a:pt x="428" y="784"/>
                  <a:pt x="442" y="753"/>
                  <a:pt x="483" y="733"/>
                </a:cubicBezTo>
                <a:cubicBezTo>
                  <a:pt x="522" y="652"/>
                  <a:pt x="468" y="748"/>
                  <a:pt x="530" y="686"/>
                </a:cubicBezTo>
                <a:cubicBezTo>
                  <a:pt x="538" y="678"/>
                  <a:pt x="539" y="665"/>
                  <a:pt x="545" y="655"/>
                </a:cubicBezTo>
                <a:cubicBezTo>
                  <a:pt x="559" y="633"/>
                  <a:pt x="574" y="619"/>
                  <a:pt x="592" y="600"/>
                </a:cubicBezTo>
                <a:cubicBezTo>
                  <a:pt x="611" y="553"/>
                  <a:pt x="646" y="521"/>
                  <a:pt x="670" y="476"/>
                </a:cubicBezTo>
                <a:cubicBezTo>
                  <a:pt x="687" y="445"/>
                  <a:pt x="701" y="413"/>
                  <a:pt x="717" y="382"/>
                </a:cubicBezTo>
                <a:cubicBezTo>
                  <a:pt x="726" y="365"/>
                  <a:pt x="726" y="342"/>
                  <a:pt x="740" y="328"/>
                </a:cubicBezTo>
                <a:cubicBezTo>
                  <a:pt x="748" y="320"/>
                  <a:pt x="761" y="317"/>
                  <a:pt x="771" y="312"/>
                </a:cubicBezTo>
                <a:cubicBezTo>
                  <a:pt x="806" y="241"/>
                  <a:pt x="783" y="263"/>
                  <a:pt x="826" y="234"/>
                </a:cubicBezTo>
                <a:cubicBezTo>
                  <a:pt x="843" y="167"/>
                  <a:pt x="819" y="233"/>
                  <a:pt x="857" y="187"/>
                </a:cubicBezTo>
                <a:cubicBezTo>
                  <a:pt x="897" y="139"/>
                  <a:pt x="875" y="95"/>
                  <a:pt x="943" y="63"/>
                </a:cubicBezTo>
                <a:cubicBezTo>
                  <a:pt x="944" y="60"/>
                  <a:pt x="955" y="19"/>
                  <a:pt x="958" y="16"/>
                </a:cubicBezTo>
                <a:cubicBezTo>
                  <a:pt x="964" y="9"/>
                  <a:pt x="982" y="0"/>
                  <a:pt x="982" y="0"/>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54297" name="AutoShape 25"/>
          <p:cNvSpPr>
            <a:spLocks noChangeArrowheads="1"/>
          </p:cNvSpPr>
          <p:nvPr/>
        </p:nvSpPr>
        <p:spPr bwMode="auto">
          <a:xfrm>
            <a:off x="760413" y="4114800"/>
            <a:ext cx="457200" cy="457200"/>
          </a:xfrm>
          <a:prstGeom prst="smileyFace">
            <a:avLst>
              <a:gd name="adj" fmla="val 4653"/>
            </a:avLst>
          </a:prstGeom>
          <a:noFill/>
          <a:ln w="25400">
            <a:solidFill>
              <a:schemeClr val="tx1"/>
            </a:solidFill>
            <a:round/>
            <a:headEnd/>
            <a:tailEnd/>
          </a:ln>
        </p:spPr>
        <p:txBody>
          <a:bodyPr wrap="none" anchor="ctr">
            <a:prstTxWarp prst="textNoShape">
              <a:avLst/>
            </a:prstTxWarp>
          </a:bodyPr>
          <a:lstStyle/>
          <a:p>
            <a:endParaRPr lang="en-US"/>
          </a:p>
        </p:txBody>
      </p:sp>
      <p:sp>
        <p:nvSpPr>
          <p:cNvPr id="54298" name="Oval 26"/>
          <p:cNvSpPr>
            <a:spLocks noChangeArrowheads="1"/>
          </p:cNvSpPr>
          <p:nvPr/>
        </p:nvSpPr>
        <p:spPr bwMode="auto">
          <a:xfrm>
            <a:off x="762000" y="4552950"/>
            <a:ext cx="152400" cy="1009650"/>
          </a:xfrm>
          <a:prstGeom prst="ellipse">
            <a:avLst/>
          </a:prstGeom>
          <a:solidFill>
            <a:srgbClr val="FFCC99"/>
          </a:solidFill>
          <a:ln w="31750">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0"/>
            <a:ext cx="8763000" cy="685800"/>
          </a:xfrm>
        </p:spPr>
        <p:txBody>
          <a:bodyPr/>
          <a:lstStyle/>
          <a:p>
            <a:r>
              <a:rPr lang="en-US" sz="2800" b="1" i="1" dirty="0"/>
              <a:t>Future Evolution of Nearby Large-Scale Structure</a:t>
            </a:r>
            <a:endParaRPr lang="en-US" sz="2800" dirty="0"/>
          </a:p>
        </p:txBody>
      </p:sp>
      <p:pic>
        <p:nvPicPr>
          <p:cNvPr id="55299" name="Picture 3"/>
          <p:cNvPicPr>
            <a:picLocks noChangeAspect="1" noChangeArrowheads="1"/>
          </p:cNvPicPr>
          <p:nvPr/>
        </p:nvPicPr>
        <p:blipFill>
          <a:blip r:embed="rId2"/>
          <a:srcRect t="10474" b="19960"/>
          <a:stretch>
            <a:fillRect/>
          </a:stretch>
        </p:blipFill>
        <p:spPr bwMode="auto">
          <a:xfrm>
            <a:off x="1066800" y="685800"/>
            <a:ext cx="7010400" cy="6172200"/>
          </a:xfrm>
          <a:prstGeom prst="rect">
            <a:avLst/>
          </a:prstGeom>
          <a:noFill/>
          <a:ln w="31750">
            <a:noFill/>
            <a:miter lim="800000"/>
            <a:headEnd/>
            <a:tailEnd/>
          </a:ln>
        </p:spPr>
      </p:pic>
      <p:sp>
        <p:nvSpPr>
          <p:cNvPr id="55300" name="Text Box 4"/>
          <p:cNvSpPr txBox="1">
            <a:spLocks noChangeArrowheads="1"/>
          </p:cNvSpPr>
          <p:nvPr/>
        </p:nvSpPr>
        <p:spPr bwMode="auto">
          <a:xfrm>
            <a:off x="7772400" y="5942013"/>
            <a:ext cx="1524000" cy="915987"/>
          </a:xfrm>
          <a:prstGeom prst="rect">
            <a:avLst/>
          </a:prstGeom>
          <a:noFill/>
          <a:ln w="31750">
            <a:noFill/>
            <a:miter lim="800000"/>
            <a:headEnd/>
            <a:tailEnd/>
          </a:ln>
        </p:spPr>
        <p:txBody>
          <a:bodyPr wrap="square">
            <a:prstTxWarp prst="textNoShape">
              <a:avLst/>
            </a:prstTxWarp>
            <a:spAutoFit/>
          </a:bodyPr>
          <a:lstStyle/>
          <a:p>
            <a:pPr>
              <a:spcBef>
                <a:spcPct val="50000"/>
              </a:spcBef>
            </a:pPr>
            <a:r>
              <a:rPr lang="en-US" dirty="0" err="1"/>
              <a:t>Nagamine</a:t>
            </a:r>
            <a:r>
              <a:rPr lang="en-US" dirty="0"/>
              <a:t> &amp; Loeb 2002,2003</a:t>
            </a:r>
          </a:p>
        </p:txBody>
      </p:sp>
      <p:sp>
        <p:nvSpPr>
          <p:cNvPr id="55301" name="Text Box 5"/>
          <p:cNvSpPr txBox="1">
            <a:spLocks noChangeArrowheads="1"/>
          </p:cNvSpPr>
          <p:nvPr/>
        </p:nvSpPr>
        <p:spPr bwMode="auto">
          <a:xfrm>
            <a:off x="2667000" y="1066800"/>
            <a:ext cx="762000" cy="366713"/>
          </a:xfrm>
          <a:prstGeom prst="rect">
            <a:avLst/>
          </a:prstGeom>
          <a:noFill/>
          <a:ln w="31750">
            <a:noFill/>
            <a:miter lim="800000"/>
            <a:headEnd/>
            <a:tailEnd/>
          </a:ln>
        </p:spPr>
        <p:txBody>
          <a:bodyPr>
            <a:prstTxWarp prst="textNoShape">
              <a:avLst/>
            </a:prstTxWarp>
            <a:spAutoFit/>
          </a:bodyPr>
          <a:lstStyle/>
          <a:p>
            <a:pPr>
              <a:spcBef>
                <a:spcPct val="50000"/>
              </a:spcBef>
            </a:pPr>
            <a:r>
              <a:rPr lang="en-US"/>
              <a:t>Coma</a:t>
            </a:r>
          </a:p>
        </p:txBody>
      </p:sp>
      <p:sp>
        <p:nvSpPr>
          <p:cNvPr id="55302" name="Text Box 6"/>
          <p:cNvSpPr txBox="1">
            <a:spLocks noChangeArrowheads="1"/>
          </p:cNvSpPr>
          <p:nvPr/>
        </p:nvSpPr>
        <p:spPr bwMode="auto">
          <a:xfrm>
            <a:off x="2133600" y="1524000"/>
            <a:ext cx="1143000" cy="641350"/>
          </a:xfrm>
          <a:prstGeom prst="rect">
            <a:avLst/>
          </a:prstGeom>
          <a:noFill/>
          <a:ln w="31750">
            <a:noFill/>
            <a:miter lim="800000"/>
            <a:headEnd/>
            <a:tailEnd/>
          </a:ln>
        </p:spPr>
        <p:txBody>
          <a:bodyPr>
            <a:prstTxWarp prst="textNoShape">
              <a:avLst/>
            </a:prstTxWarp>
            <a:spAutoFit/>
          </a:bodyPr>
          <a:lstStyle/>
          <a:p>
            <a:pPr>
              <a:spcBef>
                <a:spcPct val="50000"/>
              </a:spcBef>
            </a:pPr>
            <a:r>
              <a:rPr lang="en-US"/>
              <a:t>Great Attractor</a:t>
            </a:r>
          </a:p>
        </p:txBody>
      </p:sp>
      <p:sp>
        <p:nvSpPr>
          <p:cNvPr id="55303" name="Text Box 7"/>
          <p:cNvSpPr txBox="1">
            <a:spLocks noChangeArrowheads="1"/>
          </p:cNvSpPr>
          <p:nvPr/>
        </p:nvSpPr>
        <p:spPr bwMode="auto">
          <a:xfrm>
            <a:off x="3200400" y="1828800"/>
            <a:ext cx="990600" cy="641350"/>
          </a:xfrm>
          <a:prstGeom prst="rect">
            <a:avLst/>
          </a:prstGeom>
          <a:noFill/>
          <a:ln w="31750">
            <a:noFill/>
            <a:miter lim="800000"/>
            <a:headEnd/>
            <a:tailEnd/>
          </a:ln>
        </p:spPr>
        <p:txBody>
          <a:bodyPr>
            <a:prstTxWarp prst="textNoShape">
              <a:avLst/>
            </a:prstTxWarp>
            <a:spAutoFit/>
          </a:bodyPr>
          <a:lstStyle/>
          <a:p>
            <a:pPr>
              <a:spcBef>
                <a:spcPct val="50000"/>
              </a:spcBef>
            </a:pPr>
            <a:r>
              <a:rPr lang="en-US"/>
              <a:t>Perseus Pisces</a:t>
            </a:r>
          </a:p>
        </p:txBody>
      </p:sp>
      <p:sp>
        <p:nvSpPr>
          <p:cNvPr id="55304" name="Text Box 8"/>
          <p:cNvSpPr txBox="1">
            <a:spLocks noChangeArrowheads="1"/>
          </p:cNvSpPr>
          <p:nvPr/>
        </p:nvSpPr>
        <p:spPr bwMode="auto">
          <a:xfrm>
            <a:off x="6019800" y="1981200"/>
            <a:ext cx="4572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t>us</a:t>
            </a:r>
          </a:p>
        </p:txBody>
      </p:sp>
      <p:sp>
        <p:nvSpPr>
          <p:cNvPr id="55305" name="Text Box 9"/>
          <p:cNvSpPr txBox="1">
            <a:spLocks noChangeArrowheads="1"/>
          </p:cNvSpPr>
          <p:nvPr/>
        </p:nvSpPr>
        <p:spPr bwMode="auto">
          <a:xfrm>
            <a:off x="5791200" y="4602163"/>
            <a:ext cx="1371600" cy="366712"/>
          </a:xfrm>
          <a:prstGeom prst="rect">
            <a:avLst/>
          </a:prstGeom>
          <a:noFill/>
          <a:ln w="12700">
            <a:noFill/>
            <a:miter lim="800000"/>
            <a:headEnd/>
            <a:tailEnd/>
          </a:ln>
        </p:spPr>
        <p:txBody>
          <a:bodyPr>
            <a:prstTxWarp prst="textNoShape">
              <a:avLst/>
            </a:prstTxWarp>
            <a:spAutoFit/>
          </a:bodyPr>
          <a:lstStyle/>
          <a:p>
            <a:pPr>
              <a:spcBef>
                <a:spcPct val="50000"/>
              </a:spcBef>
            </a:pPr>
            <a:r>
              <a:rPr lang="en-US">
                <a:solidFill>
                  <a:srgbClr val="FF0000"/>
                </a:solidFill>
              </a:rPr>
              <a:t>horizon</a:t>
            </a:r>
          </a:p>
        </p:txBody>
      </p:sp>
      <p:sp>
        <p:nvSpPr>
          <p:cNvPr id="55306" name="Text Box 10"/>
          <p:cNvSpPr txBox="1">
            <a:spLocks noChangeArrowheads="1"/>
          </p:cNvSpPr>
          <p:nvPr/>
        </p:nvSpPr>
        <p:spPr bwMode="auto">
          <a:xfrm>
            <a:off x="3200400" y="5942013"/>
            <a:ext cx="1524000" cy="366712"/>
          </a:xfrm>
          <a:prstGeom prst="rect">
            <a:avLst/>
          </a:prstGeom>
          <a:noFill/>
          <a:ln w="12700">
            <a:noFill/>
            <a:miter lim="800000"/>
            <a:headEnd/>
            <a:tailEnd/>
          </a:ln>
        </p:spPr>
        <p:txBody>
          <a:bodyPr>
            <a:prstTxWarp prst="textNoShape">
              <a:avLst/>
            </a:prstTxWarp>
            <a:spAutoFit/>
          </a:bodyPr>
          <a:lstStyle/>
          <a:p>
            <a:pPr>
              <a:spcBef>
                <a:spcPct val="50000"/>
              </a:spcBef>
            </a:pPr>
            <a:r>
              <a:rPr lang="en-US">
                <a:solidFill>
                  <a:srgbClr val="000099"/>
                </a:solidFill>
              </a:rPr>
              <a:t>100 cMpc</a:t>
            </a:r>
          </a:p>
        </p:txBody>
      </p:sp>
      <p:sp>
        <p:nvSpPr>
          <p:cNvPr id="55307" name="Text Box 11"/>
          <p:cNvSpPr txBox="1">
            <a:spLocks noChangeArrowheads="1"/>
          </p:cNvSpPr>
          <p:nvPr/>
        </p:nvSpPr>
        <p:spPr bwMode="auto">
          <a:xfrm>
            <a:off x="6477000" y="2895600"/>
            <a:ext cx="15240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solidFill>
                  <a:srgbClr val="000099"/>
                </a:solidFill>
              </a:rPr>
              <a:t>100 cMpc</a:t>
            </a:r>
          </a:p>
        </p:txBody>
      </p:sp>
      <p:sp>
        <p:nvSpPr>
          <p:cNvPr id="55308" name="Text Box 12"/>
          <p:cNvSpPr txBox="1">
            <a:spLocks noChangeArrowheads="1"/>
          </p:cNvSpPr>
          <p:nvPr/>
        </p:nvSpPr>
        <p:spPr bwMode="auto">
          <a:xfrm>
            <a:off x="3200400" y="2895600"/>
            <a:ext cx="15240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solidFill>
                  <a:srgbClr val="000099"/>
                </a:solidFill>
              </a:rPr>
              <a:t>100 cMpc</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0"/>
            <a:ext cx="7772400" cy="1143000"/>
          </a:xfrm>
        </p:spPr>
        <p:txBody>
          <a:bodyPr/>
          <a:lstStyle/>
          <a:p>
            <a:r>
              <a:rPr lang="en-US" sz="3200" b="1" i="1" dirty="0"/>
              <a:t>How many galaxies will reside within our event horizon in 100 billion years?</a:t>
            </a:r>
            <a:endParaRPr lang="en-US" sz="3200" dirty="0"/>
          </a:p>
        </p:txBody>
      </p:sp>
      <p:pic>
        <p:nvPicPr>
          <p:cNvPr id="56323" name="Picture 3"/>
          <p:cNvPicPr>
            <a:picLocks noChangeAspect="1" noChangeArrowheads="1"/>
          </p:cNvPicPr>
          <p:nvPr/>
        </p:nvPicPr>
        <p:blipFill>
          <a:blip r:embed="rId2"/>
          <a:srcRect t="8893" b="53162"/>
          <a:stretch>
            <a:fillRect/>
          </a:stretch>
        </p:blipFill>
        <p:spPr bwMode="auto">
          <a:xfrm>
            <a:off x="914400" y="1143000"/>
            <a:ext cx="7445375" cy="3657600"/>
          </a:xfrm>
          <a:prstGeom prst="rect">
            <a:avLst/>
          </a:prstGeom>
          <a:noFill/>
          <a:ln w="31750">
            <a:noFill/>
            <a:miter lim="800000"/>
            <a:headEnd/>
            <a:tailEnd/>
          </a:ln>
        </p:spPr>
      </p:pic>
      <p:sp>
        <p:nvSpPr>
          <p:cNvPr id="846852" name="Text Box 4"/>
          <p:cNvSpPr txBox="1">
            <a:spLocks noChangeArrowheads="1"/>
          </p:cNvSpPr>
          <p:nvPr/>
        </p:nvSpPr>
        <p:spPr bwMode="auto">
          <a:xfrm>
            <a:off x="1295400" y="4800600"/>
            <a:ext cx="6858000" cy="2739211"/>
          </a:xfrm>
          <a:prstGeom prst="rect">
            <a:avLst/>
          </a:prstGeom>
          <a:noFill/>
          <a:ln w="31750">
            <a:noFill/>
            <a:miter lim="800000"/>
            <a:headEnd/>
            <a:tailEnd/>
          </a:ln>
        </p:spPr>
        <p:txBody>
          <a:bodyPr wrap="square">
            <a:prstTxWarp prst="textNoShape">
              <a:avLst/>
            </a:prstTxWarp>
            <a:spAutoFit/>
          </a:bodyPr>
          <a:lstStyle/>
          <a:p>
            <a:pPr>
              <a:spcBef>
                <a:spcPct val="50000"/>
              </a:spcBef>
            </a:pPr>
            <a:r>
              <a:rPr lang="en-US" sz="3200" i="0" u="sng" dirty="0"/>
              <a:t>Answer:</a:t>
            </a:r>
            <a:r>
              <a:rPr lang="en-US" sz="3200" dirty="0"/>
              <a:t> one surrounded by vacuum</a:t>
            </a:r>
          </a:p>
          <a:p>
            <a:pPr>
              <a:spcBef>
                <a:spcPct val="50000"/>
              </a:spcBef>
            </a:pPr>
            <a:r>
              <a:rPr lang="en-US" sz="4000" dirty="0">
                <a:latin typeface="Vivaldi" pitchFamily="66" charset="0"/>
              </a:rPr>
              <a:t>The merger product of the Andromeda and Milky-Way galaxies!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6852">
                                            <p:txEl>
                                              <p:pRg st="0" end="0"/>
                                            </p:txEl>
                                          </p:spTgt>
                                        </p:tgtEl>
                                        <p:attrNameLst>
                                          <p:attrName>style.visibility</p:attrName>
                                        </p:attrNameLst>
                                      </p:cBhvr>
                                      <p:to>
                                        <p:strVal val="visible"/>
                                      </p:to>
                                    </p:set>
                                    <p:animEffect transition="in" filter="blinds(horizontal)">
                                      <p:cBhvr>
                                        <p:cTn id="7" dur="500"/>
                                        <p:tgtEl>
                                          <p:spTgt spid="846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46852">
                                            <p:txEl>
                                              <p:pRg st="1" end="1"/>
                                            </p:txEl>
                                          </p:spTgt>
                                        </p:tgtEl>
                                        <p:attrNameLst>
                                          <p:attrName>style.visibility</p:attrName>
                                        </p:attrNameLst>
                                      </p:cBhvr>
                                      <p:to>
                                        <p:strVal val="visible"/>
                                      </p:to>
                                    </p:set>
                                    <p:anim calcmode="lin" valueType="num">
                                      <p:cBhvr additive="base">
                                        <p:cTn id="12" dur="500" fill="hold"/>
                                        <p:tgtEl>
                                          <p:spTgt spid="84685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685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304800" y="0"/>
            <a:ext cx="8839200" cy="1143000"/>
          </a:xfrm>
        </p:spPr>
        <p:txBody>
          <a:bodyPr/>
          <a:lstStyle/>
          <a:p>
            <a:pPr>
              <a:defRPr/>
            </a:pPr>
            <a:r>
              <a:rPr lang="en-US" sz="3600" b="1" i="1" dirty="0">
                <a:effectLst>
                  <a:outerShdw blurRad="38100" dist="38100" dir="2700000" algn="tl">
                    <a:srgbClr val="808080"/>
                  </a:outerShdw>
                </a:effectLst>
                <a:ea typeface="+mj-ea"/>
                <a:cs typeface="+mj-cs"/>
              </a:rPr>
              <a:t>The Forthcoming Merger Between the Milky-Way and Andromeda</a:t>
            </a:r>
            <a:r>
              <a:rPr lang="en-US" sz="3600" dirty="0">
                <a:ea typeface="+mj-ea"/>
                <a:cs typeface="+mj-cs"/>
              </a:rPr>
              <a:t>: </a:t>
            </a:r>
            <a:r>
              <a:rPr lang="en-US" sz="4000" dirty="0" err="1">
                <a:ea typeface="+mj-ea"/>
                <a:cs typeface="+mj-cs"/>
              </a:rPr>
              <a:t>Milkomeda</a:t>
            </a:r>
            <a:endParaRPr lang="en-US" sz="4000" dirty="0">
              <a:ea typeface="+mj-ea"/>
              <a:cs typeface="+mj-cs"/>
            </a:endParaRPr>
          </a:p>
        </p:txBody>
      </p:sp>
      <p:sp>
        <p:nvSpPr>
          <p:cNvPr id="847875" name="Rectangle 3"/>
          <p:cNvSpPr>
            <a:spLocks noGrp="1" noChangeArrowheads="1"/>
          </p:cNvSpPr>
          <p:nvPr>
            <p:ph type="body" idx="1"/>
          </p:nvPr>
        </p:nvSpPr>
        <p:spPr>
          <a:xfrm>
            <a:off x="228600" y="1600200"/>
            <a:ext cx="8915400" cy="5257800"/>
          </a:xfrm>
        </p:spPr>
        <p:txBody>
          <a:bodyPr/>
          <a:lstStyle/>
          <a:p>
            <a:r>
              <a:rPr lang="en-US" sz="2800" dirty="0"/>
              <a:t>The merger product is the only cosmological object that will be observable to future astronomers in 100 billion years</a:t>
            </a:r>
          </a:p>
          <a:p>
            <a:r>
              <a:rPr lang="en-US" sz="2800" dirty="0"/>
              <a:t>Collision will occur during the lifetime of the Sun</a:t>
            </a:r>
          </a:p>
          <a:p>
            <a:r>
              <a:rPr lang="en-US" sz="2800" dirty="0"/>
              <a:t>The night sky will change</a:t>
            </a:r>
          </a:p>
          <a:p>
            <a:r>
              <a:rPr lang="en-US" sz="2800" dirty="0"/>
              <a:t>Simulated with an N-body/hydrodynamic code (Cox &amp; Loeb 2007)</a:t>
            </a:r>
          </a:p>
          <a:p>
            <a:r>
              <a:rPr lang="en-US" sz="3200" b="1" i="1" dirty="0"/>
              <a:t>The only paper of mine that has a chance of being cited in five billion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47875">
                                            <p:txEl>
                                              <p:pRg st="0" end="0"/>
                                            </p:txEl>
                                          </p:spTgt>
                                        </p:tgtEl>
                                        <p:attrNameLst>
                                          <p:attrName>style.visibility</p:attrName>
                                        </p:attrNameLst>
                                      </p:cBhvr>
                                      <p:to>
                                        <p:strVal val="visible"/>
                                      </p:to>
                                    </p:set>
                                    <p:animEffect transition="in" filter="box(in)">
                                      <p:cBhvr>
                                        <p:cTn id="7" dur="500"/>
                                        <p:tgtEl>
                                          <p:spTgt spid="847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47875">
                                            <p:txEl>
                                              <p:pRg st="1" end="1"/>
                                            </p:txEl>
                                          </p:spTgt>
                                        </p:tgtEl>
                                        <p:attrNameLst>
                                          <p:attrName>style.visibility</p:attrName>
                                        </p:attrNameLst>
                                      </p:cBhvr>
                                      <p:to>
                                        <p:strVal val="visible"/>
                                      </p:to>
                                    </p:set>
                                    <p:animEffect transition="in" filter="box(in)">
                                      <p:cBhvr>
                                        <p:cTn id="12" dur="500"/>
                                        <p:tgtEl>
                                          <p:spTgt spid="847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47875">
                                            <p:txEl>
                                              <p:pRg st="2" end="2"/>
                                            </p:txEl>
                                          </p:spTgt>
                                        </p:tgtEl>
                                        <p:attrNameLst>
                                          <p:attrName>style.visibility</p:attrName>
                                        </p:attrNameLst>
                                      </p:cBhvr>
                                      <p:to>
                                        <p:strVal val="visible"/>
                                      </p:to>
                                    </p:set>
                                    <p:animEffect transition="in" filter="box(in)">
                                      <p:cBhvr>
                                        <p:cTn id="17" dur="500"/>
                                        <p:tgtEl>
                                          <p:spTgt spid="847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47875">
                                            <p:txEl>
                                              <p:pRg st="3" end="3"/>
                                            </p:txEl>
                                          </p:spTgt>
                                        </p:tgtEl>
                                        <p:attrNameLst>
                                          <p:attrName>style.visibility</p:attrName>
                                        </p:attrNameLst>
                                      </p:cBhvr>
                                      <p:to>
                                        <p:strVal val="visible"/>
                                      </p:to>
                                    </p:set>
                                    <p:animEffect transition="in" filter="box(in)">
                                      <p:cBhvr>
                                        <p:cTn id="22" dur="500"/>
                                        <p:tgtEl>
                                          <p:spTgt spid="8478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847875">
                                            <p:txEl>
                                              <p:pRg st="4" end="4"/>
                                            </p:txEl>
                                          </p:spTgt>
                                        </p:tgtEl>
                                        <p:attrNameLst>
                                          <p:attrName>style.visibility</p:attrName>
                                        </p:attrNameLst>
                                      </p:cBhvr>
                                      <p:to>
                                        <p:strVal val="visible"/>
                                      </p:to>
                                    </p:set>
                                    <p:animEffect transition="in" filter="box(in)">
                                      <p:cBhvr>
                                        <p:cTn id="27" dur="500"/>
                                        <p:tgtEl>
                                          <p:spTgt spid="847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4" descr="lg4"/>
          <p:cNvPicPr>
            <a:picLocks noChangeAspect="1" noChangeArrowheads="1"/>
          </p:cNvPicPr>
          <p:nvPr/>
        </p:nvPicPr>
        <p:blipFill>
          <a:blip r:embed="rId2"/>
          <a:srcRect/>
          <a:stretch>
            <a:fillRect/>
          </a:stretch>
        </p:blipFill>
        <p:spPr bwMode="auto">
          <a:xfrm>
            <a:off x="1143000" y="91440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533400" y="228600"/>
            <a:ext cx="8153400" cy="1143000"/>
          </a:xfrm>
        </p:spPr>
        <p:txBody>
          <a:bodyPr/>
          <a:lstStyle/>
          <a:p>
            <a:pPr>
              <a:defRPr/>
            </a:pPr>
            <a:r>
              <a:rPr lang="en-US" sz="3600" b="1" i="1" dirty="0">
                <a:effectLst>
                  <a:outerShdw blurRad="38100" dist="38100" dir="2700000" algn="tl">
                    <a:srgbClr val="808080"/>
                  </a:outerShdw>
                </a:effectLst>
                <a:latin typeface="Vivaldi" pitchFamily="66" charset="0"/>
                <a:ea typeface="+mj-ea"/>
                <a:cs typeface="+mj-cs"/>
              </a:rPr>
              <a:t>The Future Collision between the Milky Way and Andromeda Galaxies</a:t>
            </a:r>
            <a:r>
              <a:rPr lang="en-US" sz="3600" dirty="0">
                <a:ea typeface="+mj-ea"/>
                <a:cs typeface="+mj-cs"/>
              </a:rPr>
              <a:t> </a:t>
            </a:r>
          </a:p>
        </p:txBody>
      </p:sp>
      <p:pic>
        <p:nvPicPr>
          <p:cNvPr id="60419" name="Picture 3" descr="/Users/aviloeb/Documents/Powerpoint/Movies/localgroup.mov">
            <a:hlinkClick r:id="" action="ppaction://media"/>
          </p:cNvPr>
          <p:cNvPicPr/>
          <p:nvPr>
            <a:videoFile r:link="rId1"/>
          </p:nvPr>
        </p:nvPicPr>
        <p:blipFill>
          <a:blip r:embed="rId3"/>
          <a:srcRect/>
          <a:stretch>
            <a:fillRect/>
          </a:stretch>
        </p:blipFill>
        <p:spPr bwMode="auto">
          <a:xfrm>
            <a:off x="0" y="137160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604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19"/>
                </p:tgtEl>
              </p:cMediaNode>
            </p:video>
            <p:seq concurrent="1" nextAc="seek">
              <p:cTn id="8" restart="whenNotActive" fill="hold" evtFilter="cancelBubble" nodeType="interactiveSeq">
                <p:stCondLst>
                  <p:cond evt="onClick" delay="0">
                    <p:tgtEl>
                      <p:spTgt spid="604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0419"/>
                                        </p:tgtEl>
                                      </p:cBhvr>
                                    </p:cmd>
                                  </p:childTnLst>
                                </p:cTn>
                              </p:par>
                            </p:childTnLst>
                          </p:cTn>
                        </p:par>
                      </p:childTnLst>
                    </p:cTn>
                  </p:par>
                </p:childTnLst>
              </p:cTn>
              <p:nextCondLst>
                <p:cond evt="onClick" delay="0">
                  <p:tgtEl>
                    <p:spTgt spid="60419"/>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0" y="0"/>
          <a:ext cx="9359900" cy="7019925"/>
        </p:xfrm>
        <a:graphic>
          <a:graphicData uri="http://schemas.openxmlformats.org/presentationml/2006/ole">
            <p:oleObj spid="_x0000_s27650" name="Photo Editor Photo" r:id="rId3" imgW="9752381" imgH="7314286" progId="">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5" descr="f2"/>
          <p:cNvPicPr>
            <a:picLocks noChangeAspect="1" noChangeArrowheads="1"/>
          </p:cNvPicPr>
          <p:nvPr/>
        </p:nvPicPr>
        <p:blipFill>
          <a:blip r:embed="rId2"/>
          <a:srcRect/>
          <a:stretch>
            <a:fillRect/>
          </a:stretch>
        </p:blipFill>
        <p:spPr bwMode="auto">
          <a:xfrm>
            <a:off x="2057400" y="0"/>
            <a:ext cx="5200650" cy="693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57092" name="Object 2"/>
          <p:cNvGraphicFramePr>
            <a:graphicFrameLocks noChangeAspect="1"/>
          </p:cNvGraphicFramePr>
          <p:nvPr/>
        </p:nvGraphicFramePr>
        <p:xfrm>
          <a:off x="0" y="628650"/>
          <a:ext cx="3081338" cy="5448300"/>
        </p:xfrm>
        <a:graphic>
          <a:graphicData uri="http://schemas.openxmlformats.org/presentationml/2006/ole">
            <p:oleObj spid="_x0000_s46082" name="Photo Editor Photo" r:id="rId3" imgW="4877481" imgH="8621328" progId="">
              <p:embed/>
            </p:oleObj>
          </a:graphicData>
        </a:graphic>
      </p:graphicFrame>
      <p:sp>
        <p:nvSpPr>
          <p:cNvPr id="857093" name="Text Box 5"/>
          <p:cNvSpPr txBox="1">
            <a:spLocks noChangeArrowheads="1"/>
          </p:cNvSpPr>
          <p:nvPr/>
        </p:nvSpPr>
        <p:spPr bwMode="auto">
          <a:xfrm>
            <a:off x="2971800" y="0"/>
            <a:ext cx="3505200" cy="584776"/>
          </a:xfrm>
          <a:prstGeom prst="rect">
            <a:avLst/>
          </a:prstGeom>
          <a:noFill/>
          <a:ln w="12700">
            <a:noFill/>
            <a:miter lim="800000"/>
            <a:headEnd/>
            <a:tailEnd/>
          </a:ln>
          <a:effectLst/>
        </p:spPr>
        <p:txBody>
          <a:bodyPr>
            <a:prstTxWarp prst="textNoShape">
              <a:avLst/>
            </a:prstTxWarp>
            <a:spAutoFit/>
          </a:bodyPr>
          <a:lstStyle/>
          <a:p>
            <a:pPr>
              <a:spcBef>
                <a:spcPct val="50000"/>
              </a:spcBef>
              <a:defRPr/>
            </a:pPr>
            <a:r>
              <a:rPr lang="en-US" sz="3200" dirty="0">
                <a:effectLst>
                  <a:outerShdw blurRad="38100" dist="38100" dir="2700000" algn="tl">
                    <a:srgbClr val="808080"/>
                  </a:outerShdw>
                </a:effectLst>
              </a:rPr>
              <a:t>Fate of the Sun</a:t>
            </a:r>
          </a:p>
        </p:txBody>
      </p:sp>
      <p:pic>
        <p:nvPicPr>
          <p:cNvPr id="857094" name="Picture 6" descr="f8b"/>
          <p:cNvPicPr>
            <a:picLocks noChangeAspect="1" noChangeArrowheads="1"/>
          </p:cNvPicPr>
          <p:nvPr/>
        </p:nvPicPr>
        <p:blipFill>
          <a:blip r:embed="rId4"/>
          <a:srcRect/>
          <a:stretch>
            <a:fillRect/>
          </a:stretch>
        </p:blipFill>
        <p:spPr bwMode="auto">
          <a:xfrm>
            <a:off x="3048000" y="628650"/>
            <a:ext cx="3089275" cy="5461000"/>
          </a:xfrm>
          <a:prstGeom prst="rect">
            <a:avLst/>
          </a:prstGeom>
          <a:noFill/>
          <a:ln w="9525">
            <a:noFill/>
            <a:miter lim="800000"/>
            <a:headEnd/>
            <a:tailEnd/>
          </a:ln>
        </p:spPr>
      </p:pic>
      <p:pic>
        <p:nvPicPr>
          <p:cNvPr id="857095" name="Picture 7" descr="f8c"/>
          <p:cNvPicPr>
            <a:picLocks noChangeAspect="1" noChangeArrowheads="1"/>
          </p:cNvPicPr>
          <p:nvPr/>
        </p:nvPicPr>
        <p:blipFill>
          <a:blip r:embed="rId5"/>
          <a:srcRect/>
          <a:stretch>
            <a:fillRect/>
          </a:stretch>
        </p:blipFill>
        <p:spPr bwMode="auto">
          <a:xfrm>
            <a:off x="6091238" y="628650"/>
            <a:ext cx="3098800" cy="5478463"/>
          </a:xfrm>
          <a:prstGeom prst="rect">
            <a:avLst/>
          </a:prstGeom>
          <a:noFill/>
          <a:ln w="9525">
            <a:noFill/>
            <a:miter lim="800000"/>
            <a:headEnd/>
            <a:tailEnd/>
          </a:ln>
        </p:spPr>
      </p:pic>
      <p:pic>
        <p:nvPicPr>
          <p:cNvPr id="857096" name="Picture 8" descr="f8d"/>
          <p:cNvPicPr>
            <a:picLocks noChangeAspect="1" noChangeArrowheads="1"/>
          </p:cNvPicPr>
          <p:nvPr/>
        </p:nvPicPr>
        <p:blipFill>
          <a:blip r:embed="rId6"/>
          <a:srcRect/>
          <a:stretch>
            <a:fillRect/>
          </a:stretch>
        </p:blipFill>
        <p:spPr bwMode="auto">
          <a:xfrm>
            <a:off x="0" y="628650"/>
            <a:ext cx="3043238" cy="5378450"/>
          </a:xfrm>
          <a:prstGeom prst="rect">
            <a:avLst/>
          </a:prstGeom>
          <a:noFill/>
          <a:ln w="9525">
            <a:noFill/>
            <a:miter lim="800000"/>
            <a:headEnd/>
            <a:tailEnd/>
          </a:ln>
        </p:spPr>
      </p:pic>
      <p:pic>
        <p:nvPicPr>
          <p:cNvPr id="857097" name="Picture 9" descr="f8e"/>
          <p:cNvPicPr>
            <a:picLocks noChangeAspect="1" noChangeArrowheads="1"/>
          </p:cNvPicPr>
          <p:nvPr/>
        </p:nvPicPr>
        <p:blipFill>
          <a:blip r:embed="rId7"/>
          <a:srcRect/>
          <a:stretch>
            <a:fillRect/>
          </a:stretch>
        </p:blipFill>
        <p:spPr bwMode="auto">
          <a:xfrm>
            <a:off x="2971800" y="609600"/>
            <a:ext cx="3089275" cy="5461000"/>
          </a:xfrm>
          <a:prstGeom prst="rect">
            <a:avLst/>
          </a:prstGeom>
          <a:noFill/>
          <a:ln w="9525">
            <a:noFill/>
            <a:miter lim="800000"/>
            <a:headEnd/>
            <a:tailEnd/>
          </a:ln>
        </p:spPr>
      </p:pic>
      <p:graphicFrame>
        <p:nvGraphicFramePr>
          <p:cNvPr id="857098" name="Object 3"/>
          <p:cNvGraphicFramePr>
            <a:graphicFrameLocks noChangeAspect="1"/>
          </p:cNvGraphicFramePr>
          <p:nvPr/>
        </p:nvGraphicFramePr>
        <p:xfrm>
          <a:off x="6091238" y="628650"/>
          <a:ext cx="3081337" cy="5448300"/>
        </p:xfrm>
        <a:graphic>
          <a:graphicData uri="http://schemas.openxmlformats.org/presentationml/2006/ole">
            <p:oleObj spid="_x0000_s46083" name="Photo Editor Photo" r:id="rId8" imgW="4877481" imgH="8621328"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57092"/>
                                        </p:tgtEl>
                                        <p:attrNameLst>
                                          <p:attrName>style.visibility</p:attrName>
                                        </p:attrNameLst>
                                      </p:cBhvr>
                                      <p:to>
                                        <p:strVal val="visible"/>
                                      </p:to>
                                    </p:set>
                                    <p:animEffect transition="in" filter="blinds(horizontal)">
                                      <p:cBhvr>
                                        <p:cTn id="7" dur="500"/>
                                        <p:tgtEl>
                                          <p:spTgt spid="8570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57094"/>
                                        </p:tgtEl>
                                        <p:attrNameLst>
                                          <p:attrName>style.visibility</p:attrName>
                                        </p:attrNameLst>
                                      </p:cBhvr>
                                      <p:to>
                                        <p:strVal val="visible"/>
                                      </p:to>
                                    </p:set>
                                    <p:animEffect transition="in" filter="blinds(horizontal)">
                                      <p:cBhvr>
                                        <p:cTn id="12" dur="500"/>
                                        <p:tgtEl>
                                          <p:spTgt spid="8570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57095"/>
                                        </p:tgtEl>
                                        <p:attrNameLst>
                                          <p:attrName>style.visibility</p:attrName>
                                        </p:attrNameLst>
                                      </p:cBhvr>
                                      <p:to>
                                        <p:strVal val="visible"/>
                                      </p:to>
                                    </p:set>
                                    <p:animEffect transition="in" filter="blinds(horizontal)">
                                      <p:cBhvr>
                                        <p:cTn id="17" dur="500"/>
                                        <p:tgtEl>
                                          <p:spTgt spid="85709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57096"/>
                                        </p:tgtEl>
                                        <p:attrNameLst>
                                          <p:attrName>style.visibility</p:attrName>
                                        </p:attrNameLst>
                                      </p:cBhvr>
                                      <p:to>
                                        <p:strVal val="visible"/>
                                      </p:to>
                                    </p:set>
                                    <p:animEffect transition="in" filter="blinds(horizontal)">
                                      <p:cBhvr>
                                        <p:cTn id="22" dur="500"/>
                                        <p:tgtEl>
                                          <p:spTgt spid="85709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57097"/>
                                        </p:tgtEl>
                                        <p:attrNameLst>
                                          <p:attrName>style.visibility</p:attrName>
                                        </p:attrNameLst>
                                      </p:cBhvr>
                                      <p:to>
                                        <p:strVal val="visible"/>
                                      </p:to>
                                    </p:set>
                                    <p:animEffect transition="in" filter="blinds(horizontal)">
                                      <p:cBhvr>
                                        <p:cTn id="27" dur="500"/>
                                        <p:tgtEl>
                                          <p:spTgt spid="85709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57098"/>
                                        </p:tgtEl>
                                        <p:attrNameLst>
                                          <p:attrName>style.visibility</p:attrName>
                                        </p:attrNameLst>
                                      </p:cBhvr>
                                      <p:to>
                                        <p:strVal val="visible"/>
                                      </p:to>
                                    </p:set>
                                    <p:animEffect transition="in" filter="blinds(horizontal)">
                                      <p:cBhvr>
                                        <p:cTn id="32" dur="500"/>
                                        <p:tgtEl>
                                          <p:spTgt spid="857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762000"/>
          </a:xfrm>
        </p:spPr>
        <p:txBody>
          <a:bodyPr/>
          <a:lstStyle/>
          <a:p>
            <a:r>
              <a:rPr lang="en-US" u="sng"/>
              <a:t>Highlights</a:t>
            </a:r>
          </a:p>
        </p:txBody>
      </p:sp>
      <p:sp>
        <p:nvSpPr>
          <p:cNvPr id="975875" name="Rectangle 3"/>
          <p:cNvSpPr>
            <a:spLocks noGrp="1" noChangeArrowheads="1"/>
          </p:cNvSpPr>
          <p:nvPr>
            <p:ph type="body" idx="1"/>
          </p:nvPr>
        </p:nvSpPr>
        <p:spPr>
          <a:xfrm>
            <a:off x="381000" y="1066800"/>
            <a:ext cx="8763000" cy="6096000"/>
          </a:xfrm>
        </p:spPr>
        <p:txBody>
          <a:bodyPr/>
          <a:lstStyle/>
          <a:p>
            <a:pPr>
              <a:lnSpc>
                <a:spcPct val="90000"/>
              </a:lnSpc>
            </a:pPr>
            <a:r>
              <a:rPr lang="en-US" sz="2400" b="1" i="1" dirty="0"/>
              <a:t>Cosmologists are currently exploring the scientific version of the story of genesis (“let there be light”). Future observations will utilize large-aperture infrared telescopes (for imaging the first galaxies) and low-frequency radio arrays (for imaging  cosmic hydrogen in between the galaxies). </a:t>
            </a:r>
            <a:endParaRPr lang="en-US" sz="2400" b="1" i="1" dirty="0" smtClean="0"/>
          </a:p>
          <a:p>
            <a:pPr>
              <a:lnSpc>
                <a:spcPct val="90000"/>
              </a:lnSpc>
              <a:buFontTx/>
              <a:buNone/>
            </a:pPr>
            <a:r>
              <a:rPr lang="en-US" sz="2400" b="1" dirty="0" smtClean="0">
                <a:solidFill>
                  <a:srgbClr val="FF6600"/>
                </a:solidFill>
              </a:rPr>
              <a:t>     Religious </a:t>
            </a:r>
            <a:r>
              <a:rPr lang="en-US" sz="2400" b="1" dirty="0">
                <a:solidFill>
                  <a:srgbClr val="FF6600"/>
                </a:solidFill>
              </a:rPr>
              <a:t>ideas about genesis are modified </a:t>
            </a:r>
            <a:r>
              <a:rPr lang="en-US" sz="2400" b="1" dirty="0" smtClean="0">
                <a:solidFill>
                  <a:srgbClr val="FF6600"/>
                </a:solidFill>
              </a:rPr>
              <a:t>by science</a:t>
            </a:r>
            <a:r>
              <a:rPr lang="en-US" sz="2800" b="1" dirty="0">
                <a:solidFill>
                  <a:schemeClr val="accent1"/>
                </a:solidFill>
              </a:rPr>
              <a:t>.</a:t>
            </a:r>
          </a:p>
          <a:p>
            <a:pPr>
              <a:lnSpc>
                <a:spcPct val="90000"/>
              </a:lnSpc>
            </a:pPr>
            <a:r>
              <a:rPr lang="en-US" sz="2400" b="1" i="1" dirty="0"/>
              <a:t>The merger product of the Milky-Way and Andromeda (</a:t>
            </a:r>
            <a:r>
              <a:rPr lang="en-US" sz="2400" b="1" i="1" dirty="0" err="1">
                <a:latin typeface="Vivaldi" pitchFamily="66" charset="0"/>
              </a:rPr>
              <a:t>Milkomeda</a:t>
            </a:r>
            <a:r>
              <a:rPr lang="en-US" sz="2400" b="1" i="1" dirty="0"/>
              <a:t> ) is the only galaxy that will remain visible to us as the Universe ages by a factor of ten (a hundred billion years from now). Subsequent generations of observers will not be able to find direct evidence for the big bang.  </a:t>
            </a:r>
            <a:endParaRPr lang="en-US" sz="2400" b="1" i="1" dirty="0" smtClean="0"/>
          </a:p>
          <a:p>
            <a:pPr>
              <a:lnSpc>
                <a:spcPct val="90000"/>
              </a:lnSpc>
              <a:buFontTx/>
              <a:buNone/>
            </a:pPr>
            <a:r>
              <a:rPr lang="en-US" sz="2400" b="1" dirty="0" smtClean="0">
                <a:solidFill>
                  <a:srgbClr val="FF6600"/>
                </a:solidFill>
              </a:rPr>
              <a:t>     Will </a:t>
            </a:r>
            <a:r>
              <a:rPr lang="en-US" sz="2400" b="1" dirty="0">
                <a:solidFill>
                  <a:srgbClr val="FF6600"/>
                </a:solidFill>
              </a:rPr>
              <a:t>cosmology turn into religion at that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75875">
                                            <p:txEl>
                                              <p:pRg st="0" end="0"/>
                                            </p:txEl>
                                          </p:spTgt>
                                        </p:tgtEl>
                                        <p:attrNameLst>
                                          <p:attrName>style.visibility</p:attrName>
                                        </p:attrNameLst>
                                      </p:cBhvr>
                                      <p:to>
                                        <p:strVal val="visible"/>
                                      </p:to>
                                    </p:set>
                                    <p:animEffect transition="in" filter="box(in)">
                                      <p:cBhvr>
                                        <p:cTn id="7" dur="500"/>
                                        <p:tgtEl>
                                          <p:spTgt spid="975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75875">
                                            <p:txEl>
                                              <p:pRg st="1" end="1"/>
                                            </p:txEl>
                                          </p:spTgt>
                                        </p:tgtEl>
                                        <p:attrNameLst>
                                          <p:attrName>style.visibility</p:attrName>
                                        </p:attrNameLst>
                                      </p:cBhvr>
                                      <p:to>
                                        <p:strVal val="visible"/>
                                      </p:to>
                                    </p:set>
                                    <p:animEffect transition="in" filter="box(in)">
                                      <p:cBhvr>
                                        <p:cTn id="12" dur="500"/>
                                        <p:tgtEl>
                                          <p:spTgt spid="975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75875">
                                            <p:txEl>
                                              <p:pRg st="2" end="2"/>
                                            </p:txEl>
                                          </p:spTgt>
                                        </p:tgtEl>
                                        <p:attrNameLst>
                                          <p:attrName>style.visibility</p:attrName>
                                        </p:attrNameLst>
                                      </p:cBhvr>
                                      <p:to>
                                        <p:strVal val="visible"/>
                                      </p:to>
                                    </p:set>
                                    <p:animEffect transition="in" filter="box(in)">
                                      <p:cBhvr>
                                        <p:cTn id="17" dur="500"/>
                                        <p:tgtEl>
                                          <p:spTgt spid="975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75875">
                                            <p:txEl>
                                              <p:pRg st="3" end="3"/>
                                            </p:txEl>
                                          </p:spTgt>
                                        </p:tgtEl>
                                        <p:attrNameLst>
                                          <p:attrName>style.visibility</p:attrName>
                                        </p:attrNameLst>
                                      </p:cBhvr>
                                      <p:to>
                                        <p:strVal val="visible"/>
                                      </p:to>
                                    </p:set>
                                    <p:animEffect transition="in" filter="box(in)">
                                      <p:cBhvr>
                                        <p:cTn id="22" dur="500"/>
                                        <p:tgtEl>
                                          <p:spTgt spid="975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62000" y="1143000"/>
            <a:ext cx="8153400" cy="4114800"/>
          </a:xfrm>
        </p:spPr>
        <p:txBody>
          <a:bodyPr/>
          <a:lstStyle/>
          <a:p>
            <a:r>
              <a:rPr lang="en-US" sz="2800" dirty="0"/>
              <a:t>Once the Universe ages by ~100 (a trillion years from now), the wavelength of the microwave background will exceed the scale of our horizon…</a:t>
            </a:r>
          </a:p>
          <a:p>
            <a:r>
              <a:rPr lang="en-US" sz="2800" dirty="0"/>
              <a:t>At that time, all extragalactic atoms will be pushed out of the horizon and be unavailable for tracing the cosmic expansion…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 y="38100"/>
            <a:ext cx="5867400" cy="1143000"/>
          </a:xfrm>
        </p:spPr>
        <p:txBody>
          <a:bodyPr/>
          <a:lstStyle/>
          <a:p>
            <a:r>
              <a:rPr lang="en-US" sz="3200" dirty="0"/>
              <a:t>But our galaxy ejects  hypervelocity stars!</a:t>
            </a:r>
          </a:p>
        </p:txBody>
      </p:sp>
      <p:sp>
        <p:nvSpPr>
          <p:cNvPr id="977923" name="Rectangle 3"/>
          <p:cNvSpPr>
            <a:spLocks noGrp="1" noChangeArrowheads="1"/>
          </p:cNvSpPr>
          <p:nvPr>
            <p:ph type="body" idx="1"/>
          </p:nvPr>
        </p:nvSpPr>
        <p:spPr>
          <a:xfrm>
            <a:off x="838200" y="2743200"/>
            <a:ext cx="6705600" cy="4114800"/>
          </a:xfrm>
        </p:spPr>
        <p:txBody>
          <a:bodyPr/>
          <a:lstStyle/>
          <a:p>
            <a:r>
              <a:rPr lang="en-US" sz="2000" dirty="0"/>
              <a:t>Measure the vacuum mass density from the acceleration of hypervelocity stars that escape from </a:t>
            </a:r>
            <a:r>
              <a:rPr lang="en-US" sz="2000" dirty="0" err="1"/>
              <a:t>Milkomeda</a:t>
            </a:r>
            <a:endParaRPr lang="en-US" sz="2000" dirty="0"/>
          </a:p>
          <a:p>
            <a:r>
              <a:rPr lang="en-US" sz="2000" dirty="0"/>
              <a:t>Estimate matter density when </a:t>
            </a:r>
            <a:r>
              <a:rPr lang="en-US" sz="2000" dirty="0" err="1"/>
              <a:t>Milkomeda</a:t>
            </a:r>
            <a:r>
              <a:rPr lang="en-US" sz="2000" dirty="0"/>
              <a:t> formed from the mean density of </a:t>
            </a:r>
            <a:r>
              <a:rPr lang="en-US" sz="2000" dirty="0" err="1"/>
              <a:t>Milkomeda</a:t>
            </a:r>
            <a:endParaRPr lang="en-US" sz="2000" dirty="0"/>
          </a:p>
          <a:p>
            <a:r>
              <a:rPr lang="en-US" sz="2000" dirty="0"/>
              <a:t>Calculate time from the Big Bang based on the the measured ages of </a:t>
            </a:r>
            <a:r>
              <a:rPr lang="en-US" sz="2000" dirty="0" err="1"/>
              <a:t>Milkomeda’s</a:t>
            </a:r>
            <a:r>
              <a:rPr lang="en-US" sz="2000" dirty="0"/>
              <a:t> stars</a:t>
            </a:r>
          </a:p>
          <a:p>
            <a:r>
              <a:rPr lang="en-US" sz="2000" dirty="0"/>
              <a:t>Infer microwave background temperature from light element abundances</a:t>
            </a:r>
          </a:p>
          <a:p>
            <a:r>
              <a:rPr lang="en-US" sz="2000" dirty="0"/>
              <a:t>VALIDATE ancient cosmology textbooks</a:t>
            </a:r>
          </a:p>
        </p:txBody>
      </p:sp>
      <p:pic>
        <p:nvPicPr>
          <p:cNvPr id="977924" name="Picture 4"/>
          <p:cNvPicPr>
            <a:picLocks noChangeAspect="1" noChangeArrowheads="1"/>
          </p:cNvPicPr>
          <p:nvPr/>
        </p:nvPicPr>
        <p:blipFill>
          <a:blip r:embed="rId2"/>
          <a:srcRect l="1961" t="8713" r="2942" b="17235"/>
          <a:stretch>
            <a:fillRect/>
          </a:stretch>
        </p:blipFill>
        <p:spPr bwMode="auto">
          <a:xfrm>
            <a:off x="838200" y="1219200"/>
            <a:ext cx="5370513" cy="5410200"/>
          </a:xfrm>
          <a:prstGeom prst="rect">
            <a:avLst/>
          </a:prstGeom>
          <a:noFill/>
          <a:ln w="12700">
            <a:noFill/>
            <a:miter lim="800000"/>
            <a:headEnd/>
            <a:tailEnd/>
          </a:ln>
        </p:spPr>
      </p:pic>
      <p:sp>
        <p:nvSpPr>
          <p:cNvPr id="65541" name="Oval 5"/>
          <p:cNvSpPr>
            <a:spLocks noChangeArrowheads="1"/>
          </p:cNvSpPr>
          <p:nvPr/>
        </p:nvSpPr>
        <p:spPr bwMode="auto">
          <a:xfrm>
            <a:off x="6477000" y="671513"/>
            <a:ext cx="2438400" cy="2362200"/>
          </a:xfrm>
          <a:prstGeom prst="ellipse">
            <a:avLst/>
          </a:prstGeom>
          <a:solidFill>
            <a:srgbClr val="FFFF99"/>
          </a:solidFill>
          <a:ln w="12700">
            <a:solidFill>
              <a:schemeClr val="tx1"/>
            </a:solidFill>
            <a:round/>
            <a:headEnd/>
            <a:tailEnd/>
          </a:ln>
        </p:spPr>
        <p:txBody>
          <a:bodyPr wrap="none" anchor="ctr">
            <a:prstTxWarp prst="textNoShape">
              <a:avLst/>
            </a:prstTxWarp>
          </a:bodyPr>
          <a:lstStyle/>
          <a:p>
            <a:endParaRPr lang="en-US"/>
          </a:p>
        </p:txBody>
      </p:sp>
      <p:sp>
        <p:nvSpPr>
          <p:cNvPr id="65542" name="AutoShape 6"/>
          <p:cNvSpPr>
            <a:spLocks noChangeAspect="1" noChangeArrowheads="1"/>
          </p:cNvSpPr>
          <p:nvPr/>
        </p:nvSpPr>
        <p:spPr bwMode="auto">
          <a:xfrm>
            <a:off x="7947025" y="876300"/>
            <a:ext cx="411163"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43" name="Line 7"/>
          <p:cNvSpPr>
            <a:spLocks noChangeShapeType="1"/>
          </p:cNvSpPr>
          <p:nvPr/>
        </p:nvSpPr>
        <p:spPr bwMode="auto">
          <a:xfrm flipV="1">
            <a:off x="8153400" y="271463"/>
            <a:ext cx="457200" cy="80010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65544" name="AutoShape 8"/>
          <p:cNvSpPr>
            <a:spLocks noChangeAspect="1" noChangeArrowheads="1"/>
          </p:cNvSpPr>
          <p:nvPr/>
        </p:nvSpPr>
        <p:spPr bwMode="auto">
          <a:xfrm>
            <a:off x="7581900" y="1752600"/>
            <a:ext cx="165100" cy="165100"/>
          </a:xfrm>
          <a:custGeom>
            <a:avLst/>
            <a:gdLst>
              <a:gd name="T0" fmla="*/ 630972 w 21600"/>
              <a:gd name="T1" fmla="*/ 0 h 21600"/>
              <a:gd name="T2" fmla="*/ 184790 w 21600"/>
              <a:gd name="T3" fmla="*/ 184790 h 21600"/>
              <a:gd name="T4" fmla="*/ 0 w 21600"/>
              <a:gd name="T5" fmla="*/ 630972 h 21600"/>
              <a:gd name="T6" fmla="*/ 184790 w 21600"/>
              <a:gd name="T7" fmla="*/ 1077155 h 21600"/>
              <a:gd name="T8" fmla="*/ 630972 w 21600"/>
              <a:gd name="T9" fmla="*/ 1261945 h 21600"/>
              <a:gd name="T10" fmla="*/ 1077155 w 21600"/>
              <a:gd name="T11" fmla="*/ 1077155 h 21600"/>
              <a:gd name="T12" fmla="*/ 1261945 w 21600"/>
              <a:gd name="T13" fmla="*/ 630972 h 21600"/>
              <a:gd name="T14" fmla="*/ 1077155 w 21600"/>
              <a:gd name="T15" fmla="*/ 18479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12700">
            <a:solidFill>
              <a:schemeClr val="tx1"/>
            </a:solidFill>
            <a:round/>
            <a:headEnd/>
            <a:tailEnd/>
          </a:ln>
        </p:spPr>
        <p:txBody>
          <a:bodyPr wrap="none" anchor="ctr">
            <a:prstTxWarp prst="textNoShape">
              <a:avLst/>
            </a:prstTxWarp>
          </a:bodyPr>
          <a:lstStyle/>
          <a:p>
            <a:endParaRPr lang="en-US"/>
          </a:p>
        </p:txBody>
      </p:sp>
      <p:sp>
        <p:nvSpPr>
          <p:cNvPr id="65545" name="Text Box 9"/>
          <p:cNvSpPr txBox="1">
            <a:spLocks noChangeArrowheads="1"/>
          </p:cNvSpPr>
          <p:nvPr/>
        </p:nvSpPr>
        <p:spPr bwMode="auto">
          <a:xfrm>
            <a:off x="7375525" y="1917700"/>
            <a:ext cx="1143000" cy="366713"/>
          </a:xfrm>
          <a:prstGeom prst="rect">
            <a:avLst/>
          </a:prstGeom>
          <a:noFill/>
          <a:ln w="12700">
            <a:noFill/>
            <a:miter lim="800000"/>
            <a:headEnd/>
            <a:tailEnd/>
          </a:ln>
        </p:spPr>
        <p:txBody>
          <a:bodyPr>
            <a:prstTxWarp prst="textNoShape">
              <a:avLst/>
            </a:prstTxWarp>
            <a:spAutoFit/>
          </a:bodyPr>
          <a:lstStyle/>
          <a:p>
            <a:pPr>
              <a:spcBef>
                <a:spcPct val="50000"/>
              </a:spcBef>
            </a:pPr>
            <a:r>
              <a:rPr lang="en-US">
                <a:solidFill>
                  <a:srgbClr val="000000"/>
                </a:solidFill>
              </a:rPr>
              <a:t>SgrA*</a:t>
            </a:r>
          </a:p>
        </p:txBody>
      </p:sp>
      <p:sp>
        <p:nvSpPr>
          <p:cNvPr id="65546" name="AutoShape 10"/>
          <p:cNvSpPr>
            <a:spLocks noChangeAspect="1" noChangeArrowheads="1"/>
          </p:cNvSpPr>
          <p:nvPr/>
        </p:nvSpPr>
        <p:spPr bwMode="auto">
          <a:xfrm>
            <a:off x="7535863" y="88900"/>
            <a:ext cx="411162"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47" name="AutoShape 11"/>
          <p:cNvSpPr>
            <a:spLocks noChangeAspect="1" noChangeArrowheads="1"/>
          </p:cNvSpPr>
          <p:nvPr/>
        </p:nvSpPr>
        <p:spPr bwMode="auto">
          <a:xfrm>
            <a:off x="8709025" y="488950"/>
            <a:ext cx="411163"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48" name="AutoShape 12"/>
          <p:cNvSpPr>
            <a:spLocks noChangeAspect="1" noChangeArrowheads="1"/>
          </p:cNvSpPr>
          <p:nvPr/>
        </p:nvSpPr>
        <p:spPr bwMode="auto">
          <a:xfrm>
            <a:off x="8610600" y="3352800"/>
            <a:ext cx="411163"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49" name="AutoShape 13"/>
          <p:cNvSpPr>
            <a:spLocks noChangeAspect="1" noChangeArrowheads="1"/>
          </p:cNvSpPr>
          <p:nvPr/>
        </p:nvSpPr>
        <p:spPr bwMode="auto">
          <a:xfrm>
            <a:off x="5980113" y="306388"/>
            <a:ext cx="411162"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50" name="AutoShape 14"/>
          <p:cNvSpPr>
            <a:spLocks noChangeAspect="1" noChangeArrowheads="1"/>
          </p:cNvSpPr>
          <p:nvPr/>
        </p:nvSpPr>
        <p:spPr bwMode="auto">
          <a:xfrm>
            <a:off x="6065838" y="2284413"/>
            <a:ext cx="411162"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51" name="AutoShape 15"/>
          <p:cNvSpPr>
            <a:spLocks noChangeAspect="1" noChangeArrowheads="1"/>
          </p:cNvSpPr>
          <p:nvPr/>
        </p:nvSpPr>
        <p:spPr bwMode="auto">
          <a:xfrm>
            <a:off x="8107363" y="5638800"/>
            <a:ext cx="411162" cy="365125"/>
          </a:xfrm>
          <a:prstGeom prst="sun">
            <a:avLst>
              <a:gd name="adj" fmla="val 25000"/>
            </a:avLst>
          </a:prstGeom>
          <a:solidFill>
            <a:srgbClr val="FF0000"/>
          </a:solidFill>
          <a:ln w="12700">
            <a:solidFill>
              <a:schemeClr val="tx1"/>
            </a:solidFill>
            <a:miter lim="800000"/>
            <a:headEnd/>
            <a:tailEnd/>
          </a:ln>
        </p:spPr>
        <p:txBody>
          <a:bodyPr wrap="none" anchor="ctr">
            <a:prstTxWarp prst="textNoShape">
              <a:avLst/>
            </a:prstTxWarp>
          </a:bodyPr>
          <a:lstStyle/>
          <a:p>
            <a:endParaRPr lang="en-US"/>
          </a:p>
        </p:txBody>
      </p:sp>
      <p:sp>
        <p:nvSpPr>
          <p:cNvPr id="65552" name="Text Box 16"/>
          <p:cNvSpPr txBox="1">
            <a:spLocks noChangeArrowheads="1"/>
          </p:cNvSpPr>
          <p:nvPr/>
        </p:nvSpPr>
        <p:spPr bwMode="auto">
          <a:xfrm>
            <a:off x="5257800" y="6307138"/>
            <a:ext cx="4016375" cy="366712"/>
          </a:xfrm>
          <a:prstGeom prst="rect">
            <a:avLst/>
          </a:prstGeom>
          <a:noFill/>
          <a:ln w="12700">
            <a:noFill/>
            <a:miter lim="800000"/>
            <a:headEnd/>
            <a:tailEnd/>
          </a:ln>
        </p:spPr>
        <p:txBody>
          <a:bodyPr wrap="square">
            <a:prstTxWarp prst="textNoShape">
              <a:avLst/>
            </a:prstTxWarp>
            <a:spAutoFit/>
          </a:bodyPr>
          <a:lstStyle/>
          <a:p>
            <a:pPr>
              <a:spcBef>
                <a:spcPct val="50000"/>
              </a:spcBef>
            </a:pPr>
            <a:r>
              <a:rPr lang="en-US" dirty="0"/>
              <a:t>(Loeb 2011, arXiv:1102.0007)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77923">
                                            <p:txEl>
                                              <p:pRg st="0" end="0"/>
                                            </p:txEl>
                                          </p:spTgt>
                                        </p:tgtEl>
                                        <p:attrNameLst>
                                          <p:attrName>style.visibility</p:attrName>
                                        </p:attrNameLst>
                                      </p:cBhvr>
                                      <p:to>
                                        <p:strVal val="visible"/>
                                      </p:to>
                                    </p:set>
                                    <p:animEffect transition="in" filter="box(in)">
                                      <p:cBhvr>
                                        <p:cTn id="7" dur="500"/>
                                        <p:tgtEl>
                                          <p:spTgt spid="977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77923">
                                            <p:txEl>
                                              <p:pRg st="1" end="1"/>
                                            </p:txEl>
                                          </p:spTgt>
                                        </p:tgtEl>
                                        <p:attrNameLst>
                                          <p:attrName>style.visibility</p:attrName>
                                        </p:attrNameLst>
                                      </p:cBhvr>
                                      <p:to>
                                        <p:strVal val="visible"/>
                                      </p:to>
                                    </p:set>
                                    <p:animEffect transition="in" filter="box(in)">
                                      <p:cBhvr>
                                        <p:cTn id="12" dur="500"/>
                                        <p:tgtEl>
                                          <p:spTgt spid="977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77923">
                                            <p:txEl>
                                              <p:pRg st="2" end="2"/>
                                            </p:txEl>
                                          </p:spTgt>
                                        </p:tgtEl>
                                        <p:attrNameLst>
                                          <p:attrName>style.visibility</p:attrName>
                                        </p:attrNameLst>
                                      </p:cBhvr>
                                      <p:to>
                                        <p:strVal val="visible"/>
                                      </p:to>
                                    </p:set>
                                    <p:animEffect transition="in" filter="box(in)">
                                      <p:cBhvr>
                                        <p:cTn id="17" dur="500"/>
                                        <p:tgtEl>
                                          <p:spTgt spid="9779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77923">
                                            <p:txEl>
                                              <p:pRg st="3" end="3"/>
                                            </p:txEl>
                                          </p:spTgt>
                                        </p:tgtEl>
                                        <p:attrNameLst>
                                          <p:attrName>style.visibility</p:attrName>
                                        </p:attrNameLst>
                                      </p:cBhvr>
                                      <p:to>
                                        <p:strVal val="visible"/>
                                      </p:to>
                                    </p:set>
                                    <p:animEffect transition="in" filter="box(in)">
                                      <p:cBhvr>
                                        <p:cTn id="22" dur="500"/>
                                        <p:tgtEl>
                                          <p:spTgt spid="9779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77923">
                                            <p:txEl>
                                              <p:pRg st="4" end="4"/>
                                            </p:txEl>
                                          </p:spTgt>
                                        </p:tgtEl>
                                        <p:attrNameLst>
                                          <p:attrName>style.visibility</p:attrName>
                                        </p:attrNameLst>
                                      </p:cBhvr>
                                      <p:to>
                                        <p:strVal val="visible"/>
                                      </p:to>
                                    </p:set>
                                    <p:animEffect transition="in" filter="box(in)">
                                      <p:cBhvr>
                                        <p:cTn id="27" dur="500"/>
                                        <p:tgtEl>
                                          <p:spTgt spid="9779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77924"/>
                                        </p:tgtEl>
                                        <p:attrNameLst>
                                          <p:attrName>style.visibility</p:attrName>
                                        </p:attrNameLst>
                                      </p:cBhvr>
                                      <p:to>
                                        <p:strVal val="visible"/>
                                      </p:to>
                                    </p:set>
                                    <p:animEffect transition="in" filter="box(in)">
                                      <p:cBhvr>
                                        <p:cTn id="32" dur="500"/>
                                        <p:tgtEl>
                                          <p:spTgt spid="97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7178" t="40166" r="10823"/>
          <a:stretch>
            <a:fillRect/>
          </a:stretch>
        </p:blipFill>
        <p:spPr bwMode="auto">
          <a:xfrm>
            <a:off x="1295400" y="596900"/>
            <a:ext cx="6629400" cy="6261100"/>
          </a:xfrm>
          <a:prstGeom prst="rect">
            <a:avLst/>
          </a:prstGeom>
          <a:solidFill>
            <a:schemeClr val="tx1"/>
          </a:solidFill>
          <a:ln w="12700">
            <a:noFill/>
            <a:miter lim="800000"/>
            <a:headEnd/>
            <a:tailEnd/>
          </a:ln>
        </p:spPr>
      </p:pic>
      <p:sp>
        <p:nvSpPr>
          <p:cNvPr id="19459" name="Rectangle 3"/>
          <p:cNvSpPr>
            <a:spLocks noChangeArrowheads="1"/>
          </p:cNvSpPr>
          <p:nvPr/>
        </p:nvSpPr>
        <p:spPr bwMode="auto">
          <a:xfrm>
            <a:off x="1295400" y="0"/>
            <a:ext cx="6629400" cy="625475"/>
          </a:xfrm>
          <a:prstGeom prst="rect">
            <a:avLst/>
          </a:prstGeom>
          <a:solidFill>
            <a:schemeClr val="accent3"/>
          </a:solidFill>
          <a:ln w="9525">
            <a:noFill/>
            <a:miter lim="800000"/>
            <a:headEnd/>
            <a:tailEnd/>
          </a:ln>
        </p:spPr>
        <p:txBody>
          <a:bodyPr anchor="ctr">
            <a:prstTxWarp prst="textNoShape">
              <a:avLst/>
            </a:prstTxWarp>
          </a:bodyPr>
          <a:lstStyle/>
          <a:p>
            <a:pPr algn="ctr"/>
            <a:r>
              <a:rPr lang="en-US" sz="4400" b="0" i="0">
                <a:solidFill>
                  <a:schemeClr val="accent2"/>
                </a:solidFill>
              </a:rPr>
              <a:t>The Visible Universe</a:t>
            </a:r>
          </a:p>
        </p:txBody>
      </p:sp>
      <p:sp>
        <p:nvSpPr>
          <p:cNvPr id="1186820" name="Text Box 4"/>
          <p:cNvSpPr txBox="1">
            <a:spLocks noChangeArrowheads="1"/>
          </p:cNvSpPr>
          <p:nvPr/>
        </p:nvSpPr>
        <p:spPr bwMode="auto">
          <a:xfrm>
            <a:off x="1981200" y="5045075"/>
            <a:ext cx="5562600" cy="946150"/>
          </a:xfrm>
          <a:prstGeom prst="rect">
            <a:avLst/>
          </a:prstGeom>
          <a:solidFill>
            <a:schemeClr val="accent3"/>
          </a:solidFill>
          <a:ln w="12700">
            <a:noFill/>
            <a:miter lim="800000"/>
            <a:headEnd/>
            <a:tailEnd/>
          </a:ln>
        </p:spPr>
        <p:txBody>
          <a:bodyPr wrap="square">
            <a:prstTxWarp prst="textNoShape">
              <a:avLst/>
            </a:prstTxWarp>
            <a:spAutoFit/>
          </a:bodyPr>
          <a:lstStyle/>
          <a:p>
            <a:pPr>
              <a:spcBef>
                <a:spcPct val="50000"/>
              </a:spcBef>
            </a:pPr>
            <a:r>
              <a:rPr lang="en-US" sz="2800" dirty="0">
                <a:solidFill>
                  <a:srgbClr val="0000FF"/>
                </a:solidFill>
              </a:rPr>
              <a:t>  </a:t>
            </a:r>
            <a:r>
              <a:rPr lang="en-US" sz="2400" dirty="0" err="1">
                <a:solidFill>
                  <a:srgbClr val="0000FF"/>
                </a:solidFill>
              </a:rPr>
              <a:t>z</a:t>
            </a:r>
            <a:r>
              <a:rPr lang="en-US" sz="2400" dirty="0">
                <a:solidFill>
                  <a:srgbClr val="0000FF"/>
                </a:solidFill>
              </a:rPr>
              <a:t>&gt;5: most </a:t>
            </a:r>
            <a:r>
              <a:rPr lang="en-US" sz="2400" dirty="0" err="1">
                <a:solidFill>
                  <a:srgbClr val="0000FF"/>
                </a:solidFill>
              </a:rPr>
              <a:t>comoving</a:t>
            </a:r>
            <a:r>
              <a:rPr lang="en-US" sz="2400" dirty="0">
                <a:solidFill>
                  <a:srgbClr val="0000FF"/>
                </a:solidFill>
              </a:rPr>
              <a:t> volume (best statistical constraints on high </a:t>
            </a:r>
            <a:r>
              <a:rPr lang="en-US" sz="2400" dirty="0" err="1">
                <a:solidFill>
                  <a:srgbClr val="0000FF"/>
                </a:solidFill>
              </a:rPr>
              <a:t>k</a:t>
            </a:r>
            <a:r>
              <a:rPr lang="en-US" sz="2400" dirty="0">
                <a:solidFill>
                  <a:srgbClr val="0000FF"/>
                </a:solidFill>
              </a:rPr>
              <a:t>-modes)</a:t>
            </a:r>
            <a:r>
              <a:rPr lang="en-US" sz="2800" dirty="0">
                <a:solidFill>
                  <a:srgbClr val="0000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86820"/>
                                        </p:tgtEl>
                                        <p:attrNameLst>
                                          <p:attrName>style.visibility</p:attrName>
                                        </p:attrNameLst>
                                      </p:cBhvr>
                                      <p:to>
                                        <p:strVal val="visible"/>
                                      </p:to>
                                    </p:set>
                                    <p:animEffect transition="in" filter="blinds(horizontal)">
                                      <p:cBhvr>
                                        <p:cTn id="7" dur="500"/>
                                        <p:tgtEl>
                                          <p:spTgt spid="1186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820"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46</a:t>
            </a:fld>
            <a:endParaRPr lang="en-US"/>
          </a:p>
        </p:txBody>
      </p:sp>
      <p:pic>
        <p:nvPicPr>
          <p:cNvPr id="11" name="Picture 10"/>
          <p:cNvPicPr>
            <a:picLocks noChangeAspect="1"/>
          </p:cNvPicPr>
          <p:nvPr/>
        </p:nvPicPr>
        <p:blipFill>
          <a:blip r:embed="rId2"/>
          <a:stretch>
            <a:fillRect/>
          </a:stretch>
        </p:blipFill>
        <p:spPr>
          <a:xfrm>
            <a:off x="2895600" y="457200"/>
            <a:ext cx="3655579" cy="2743200"/>
          </a:xfrm>
          <a:prstGeom prst="rect">
            <a:avLst/>
          </a:prstGeom>
        </p:spPr>
      </p:pic>
      <p:sp>
        <p:nvSpPr>
          <p:cNvPr id="12" name="TextBox 11"/>
          <p:cNvSpPr txBox="1"/>
          <p:nvPr/>
        </p:nvSpPr>
        <p:spPr>
          <a:xfrm>
            <a:off x="1600200" y="0"/>
            <a:ext cx="7010400" cy="461665"/>
          </a:xfrm>
          <a:prstGeom prst="rect">
            <a:avLst/>
          </a:prstGeom>
          <a:noFill/>
        </p:spPr>
        <p:txBody>
          <a:bodyPr wrap="square" rtlCol="0">
            <a:spAutoFit/>
          </a:bodyPr>
          <a:lstStyle/>
          <a:p>
            <a:r>
              <a:rPr lang="en-US" sz="2400" b="1" i="1" dirty="0" smtClean="0"/>
              <a:t>The Universe</a:t>
            </a:r>
            <a:r>
              <a:rPr lang="en-US" dirty="0" smtClean="0"/>
              <a:t> (14</a:t>
            </a:r>
            <a:r>
              <a:rPr lang="en-US" baseline="30000" dirty="0" smtClean="0"/>
              <a:t>th</a:t>
            </a:r>
            <a:r>
              <a:rPr lang="en-US" dirty="0" smtClean="0"/>
              <a:t> Century, Monumental Cemetery, Pisa)  </a:t>
            </a:r>
            <a:endParaRPr lang="en-US" dirty="0"/>
          </a:p>
        </p:txBody>
      </p:sp>
      <p:pic>
        <p:nvPicPr>
          <p:cNvPr id="15" name="Picture 14"/>
          <p:cNvPicPr>
            <a:picLocks noChangeAspect="1"/>
          </p:cNvPicPr>
          <p:nvPr/>
        </p:nvPicPr>
        <p:blipFill>
          <a:blip r:embed="rId3"/>
          <a:srcRect l="11117" r="10136"/>
          <a:stretch>
            <a:fillRect/>
          </a:stretch>
        </p:blipFill>
        <p:spPr>
          <a:xfrm>
            <a:off x="1524000" y="453614"/>
            <a:ext cx="6720652" cy="6404386"/>
          </a:xfrm>
          <a:prstGeom prst="rect">
            <a:avLst/>
          </a:prstGeom>
        </p:spPr>
      </p:pic>
      <p:sp>
        <p:nvSpPr>
          <p:cNvPr id="16" name="TextBox 15"/>
          <p:cNvSpPr txBox="1"/>
          <p:nvPr/>
        </p:nvSpPr>
        <p:spPr>
          <a:xfrm>
            <a:off x="2590800" y="1828800"/>
            <a:ext cx="5257800" cy="369332"/>
          </a:xfrm>
          <a:prstGeom prst="rect">
            <a:avLst/>
          </a:prstGeom>
          <a:noFill/>
        </p:spPr>
        <p:txBody>
          <a:bodyPr wrap="square" rtlCol="0">
            <a:spAutoFit/>
          </a:bodyPr>
          <a:lstStyle/>
          <a:p>
            <a:r>
              <a:rPr lang="en-US" dirty="0" smtClean="0">
                <a:solidFill>
                  <a:schemeClr val="accent3"/>
                </a:solidFill>
              </a:rPr>
              <a:t>Not included in the Standard Model of Cosmology</a:t>
            </a:r>
            <a:endParaRPr lang="en-US" dirty="0">
              <a:solidFill>
                <a:schemeClr val="accent3"/>
              </a:solidFill>
            </a:endParaRPr>
          </a:p>
        </p:txBody>
      </p:sp>
      <p:cxnSp>
        <p:nvCxnSpPr>
          <p:cNvPr id="18" name="Straight Arrow Connector 17"/>
          <p:cNvCxnSpPr>
            <a:stCxn id="16" idx="0"/>
          </p:cNvCxnSpPr>
          <p:nvPr/>
        </p:nvCxnSpPr>
        <p:spPr>
          <a:xfrm rot="16200000" flipV="1">
            <a:off x="4895850" y="1504950"/>
            <a:ext cx="609600" cy="381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7178" t="40166" r="10823"/>
          <a:stretch>
            <a:fillRect/>
          </a:stretch>
        </p:blipFill>
        <p:spPr bwMode="auto">
          <a:xfrm>
            <a:off x="1295400" y="596900"/>
            <a:ext cx="6629400" cy="6261100"/>
          </a:xfrm>
          <a:prstGeom prst="rect">
            <a:avLst/>
          </a:prstGeom>
          <a:solidFill>
            <a:schemeClr val="tx1"/>
          </a:solidFill>
          <a:ln w="12700">
            <a:noFill/>
            <a:miter lim="800000"/>
            <a:headEnd/>
            <a:tailEnd/>
          </a:ln>
        </p:spPr>
      </p:pic>
      <p:sp>
        <p:nvSpPr>
          <p:cNvPr id="19459" name="Rectangle 3"/>
          <p:cNvSpPr>
            <a:spLocks noChangeArrowheads="1"/>
          </p:cNvSpPr>
          <p:nvPr/>
        </p:nvSpPr>
        <p:spPr bwMode="auto">
          <a:xfrm>
            <a:off x="1295400" y="0"/>
            <a:ext cx="6629400" cy="625475"/>
          </a:xfrm>
          <a:prstGeom prst="rect">
            <a:avLst/>
          </a:prstGeom>
          <a:solidFill>
            <a:schemeClr val="accent3"/>
          </a:solidFill>
          <a:ln w="9525">
            <a:noFill/>
            <a:miter lim="800000"/>
            <a:headEnd/>
            <a:tailEnd/>
          </a:ln>
        </p:spPr>
        <p:txBody>
          <a:bodyPr anchor="ctr">
            <a:prstTxWarp prst="textNoShape">
              <a:avLst/>
            </a:prstTxWarp>
          </a:bodyPr>
          <a:lstStyle/>
          <a:p>
            <a:pPr algn="ctr"/>
            <a:r>
              <a:rPr lang="en-US" sz="4400" b="0" i="0">
                <a:solidFill>
                  <a:schemeClr val="accent2"/>
                </a:solidFill>
              </a:rPr>
              <a:t>The Visible Universe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p>
        </p:txBody>
      </p:sp>
      <p:sp>
        <p:nvSpPr>
          <p:cNvPr id="20483" name="Content Placeholder 2"/>
          <p:cNvSpPr>
            <a:spLocks noGrp="1"/>
          </p:cNvSpPr>
          <p:nvPr>
            <p:ph idx="1"/>
          </p:nvPr>
        </p:nvSpPr>
        <p:spPr/>
        <p:txBody>
          <a:bodyPr/>
          <a:lstStyle/>
          <a:p>
            <a:endParaRPr lang="en-US"/>
          </a:p>
        </p:txBody>
      </p:sp>
      <p:pic>
        <p:nvPicPr>
          <p:cNvPr id="20484" name="Picture 3"/>
          <p:cNvPicPr>
            <a:picLocks noChangeAspect="1"/>
          </p:cNvPicPr>
          <p:nvPr/>
        </p:nvPicPr>
        <p:blipFill>
          <a:blip r:embed="rId2"/>
          <a:srcRect/>
          <a:stretch>
            <a:fillRect/>
          </a:stretch>
        </p:blipFill>
        <p:spPr bwMode="auto">
          <a:xfrm>
            <a:off x="381000" y="0"/>
            <a:ext cx="8382000" cy="676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0"/>
            <a:ext cx="9144000" cy="609600"/>
          </a:xfrm>
        </p:spPr>
        <p:txBody>
          <a:bodyPr/>
          <a:lstStyle/>
          <a:p>
            <a:r>
              <a:rPr lang="en-US" sz="3600" dirty="0" smtClean="0"/>
              <a:t>Cumulative Fraction of </a:t>
            </a:r>
            <a:r>
              <a:rPr lang="en-US" sz="3600" dirty="0" err="1" smtClean="0"/>
              <a:t>Comoving</a:t>
            </a:r>
            <a:r>
              <a:rPr lang="en-US" sz="3600" dirty="0" smtClean="0"/>
              <a:t> Volume</a:t>
            </a:r>
          </a:p>
        </p:txBody>
      </p:sp>
      <p:pic>
        <p:nvPicPr>
          <p:cNvPr id="21507" name="Picture 3"/>
          <p:cNvPicPr>
            <a:picLocks noChangeAspect="1"/>
          </p:cNvPicPr>
          <p:nvPr/>
        </p:nvPicPr>
        <p:blipFill>
          <a:blip r:embed="rId2"/>
          <a:srcRect/>
          <a:stretch>
            <a:fillRect/>
          </a:stretch>
        </p:blipFill>
        <p:spPr bwMode="auto">
          <a:xfrm>
            <a:off x="1600200" y="838200"/>
            <a:ext cx="5637213" cy="3932238"/>
          </a:xfrm>
          <a:prstGeom prst="rect">
            <a:avLst/>
          </a:prstGeom>
          <a:noFill/>
          <a:ln w="9525">
            <a:noFill/>
            <a:miter lim="800000"/>
            <a:headEnd/>
            <a:tailEnd/>
          </a:ln>
        </p:spPr>
      </p:pic>
      <p:pic>
        <p:nvPicPr>
          <p:cNvPr id="21508" name="Picture 4"/>
          <p:cNvPicPr>
            <a:picLocks noChangeAspect="1"/>
          </p:cNvPicPr>
          <p:nvPr/>
        </p:nvPicPr>
        <p:blipFill>
          <a:blip r:embed="rId3"/>
          <a:srcRect/>
          <a:stretch>
            <a:fillRect/>
          </a:stretch>
        </p:blipFill>
        <p:spPr bwMode="auto">
          <a:xfrm>
            <a:off x="4013200" y="5029200"/>
            <a:ext cx="5130800" cy="584200"/>
          </a:xfrm>
          <a:prstGeom prst="rect">
            <a:avLst/>
          </a:prstGeom>
          <a:noFill/>
          <a:ln w="9525">
            <a:noFill/>
            <a:miter lim="800000"/>
            <a:headEnd/>
            <a:tailEnd/>
          </a:ln>
        </p:spPr>
      </p:pic>
      <p:pic>
        <p:nvPicPr>
          <p:cNvPr id="21509" name="Picture 5"/>
          <p:cNvPicPr>
            <a:picLocks noChangeAspect="1"/>
          </p:cNvPicPr>
          <p:nvPr/>
        </p:nvPicPr>
        <p:blipFill>
          <a:blip r:embed="rId4"/>
          <a:srcRect/>
          <a:stretch>
            <a:fillRect/>
          </a:stretch>
        </p:blipFill>
        <p:spPr bwMode="auto">
          <a:xfrm>
            <a:off x="457200" y="5029200"/>
            <a:ext cx="3454400" cy="546100"/>
          </a:xfrm>
          <a:prstGeom prst="rect">
            <a:avLst/>
          </a:prstGeom>
          <a:noFill/>
          <a:ln w="9525">
            <a:noFill/>
            <a:miter lim="800000"/>
            <a:headEnd/>
            <a:tailEnd/>
          </a:ln>
        </p:spPr>
      </p:pic>
      <p:pic>
        <p:nvPicPr>
          <p:cNvPr id="21510" name="Picture 6"/>
          <p:cNvPicPr>
            <a:picLocks noChangeAspect="1"/>
          </p:cNvPicPr>
          <p:nvPr/>
        </p:nvPicPr>
        <p:blipFill>
          <a:blip r:embed="rId5"/>
          <a:srcRect/>
          <a:stretch>
            <a:fillRect/>
          </a:stretch>
        </p:blipFill>
        <p:spPr bwMode="auto">
          <a:xfrm>
            <a:off x="4000500" y="5791200"/>
            <a:ext cx="5143500" cy="635000"/>
          </a:xfrm>
          <a:prstGeom prst="rect">
            <a:avLst/>
          </a:prstGeom>
          <a:noFill/>
          <a:ln w="9525">
            <a:noFill/>
            <a:miter lim="800000"/>
            <a:headEnd/>
            <a:tailEnd/>
          </a:ln>
        </p:spPr>
      </p:pic>
      <p:pic>
        <p:nvPicPr>
          <p:cNvPr id="21511" name="Picture 8"/>
          <p:cNvPicPr>
            <a:picLocks noChangeAspect="1"/>
          </p:cNvPicPr>
          <p:nvPr/>
        </p:nvPicPr>
        <p:blipFill>
          <a:blip r:embed="rId6"/>
          <a:srcRect/>
          <a:stretch>
            <a:fillRect/>
          </a:stretch>
        </p:blipFill>
        <p:spPr bwMode="auto">
          <a:xfrm>
            <a:off x="990600" y="5867400"/>
            <a:ext cx="1943100" cy="431800"/>
          </a:xfrm>
          <a:prstGeom prst="rect">
            <a:avLst/>
          </a:prstGeom>
          <a:noFill/>
          <a:ln w="9525">
            <a:noFill/>
            <a:miter lim="800000"/>
            <a:headEnd/>
            <a:tailEnd/>
          </a:ln>
        </p:spPr>
      </p:pic>
      <p:sp>
        <p:nvSpPr>
          <p:cNvPr id="21512" name="TextBox 9"/>
          <p:cNvSpPr txBox="1">
            <a:spLocks noChangeArrowheads="1"/>
          </p:cNvSpPr>
          <p:nvPr/>
        </p:nvSpPr>
        <p:spPr bwMode="auto">
          <a:xfrm>
            <a:off x="7237413" y="4191000"/>
            <a:ext cx="1703387" cy="646113"/>
          </a:xfrm>
          <a:prstGeom prst="rect">
            <a:avLst/>
          </a:prstGeom>
          <a:noFill/>
          <a:ln w="9525">
            <a:noFill/>
            <a:miter lim="800000"/>
            <a:headEnd/>
            <a:tailEnd/>
          </a:ln>
        </p:spPr>
        <p:txBody>
          <a:bodyPr>
            <a:prstTxWarp prst="textNoShape">
              <a:avLst/>
            </a:prstTxWarp>
            <a:spAutoFit/>
          </a:bodyPr>
          <a:lstStyle/>
          <a:p>
            <a:r>
              <a:rPr lang="en-US"/>
              <a:t>Loeb &amp; Wyithe PRL (2008)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752600" y="381000"/>
          <a:ext cx="5978525" cy="5978525"/>
        </p:xfrm>
        <a:graphic>
          <a:graphicData uri="http://schemas.openxmlformats.org/presentationml/2006/ole">
            <p:oleObj spid="_x0000_s28674" name="Photo Editor Photo" r:id="rId3" imgW="23809524" imgH="23809524" progId="">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 y="0"/>
            <a:ext cx="9144000" cy="838200"/>
          </a:xfrm>
        </p:spPr>
        <p:txBody>
          <a:bodyPr/>
          <a:lstStyle/>
          <a:p>
            <a:r>
              <a:rPr lang="en-US" sz="3200" b="1" i="1" dirty="0" smtClean="0"/>
              <a:t>The Optimal Cosmic Time for Constraining the Initial Density Perturbations</a:t>
            </a:r>
          </a:p>
        </p:txBody>
      </p:sp>
      <p:pic>
        <p:nvPicPr>
          <p:cNvPr id="22531" name="Picture 4"/>
          <p:cNvPicPr>
            <a:picLocks noChangeAspect="1"/>
          </p:cNvPicPr>
          <p:nvPr/>
        </p:nvPicPr>
        <p:blipFill>
          <a:blip r:embed="rId2"/>
          <a:srcRect/>
          <a:stretch>
            <a:fillRect/>
          </a:stretch>
        </p:blipFill>
        <p:spPr bwMode="auto">
          <a:xfrm>
            <a:off x="228600" y="1143000"/>
            <a:ext cx="4495800" cy="4503738"/>
          </a:xfrm>
          <a:prstGeom prst="rect">
            <a:avLst/>
          </a:prstGeom>
          <a:noFill/>
          <a:ln w="9525">
            <a:noFill/>
            <a:miter lim="800000"/>
            <a:headEnd/>
            <a:tailEnd/>
          </a:ln>
        </p:spPr>
      </p:pic>
      <p:pic>
        <p:nvPicPr>
          <p:cNvPr id="22532" name="Picture 5"/>
          <p:cNvPicPr>
            <a:picLocks noChangeAspect="1"/>
          </p:cNvPicPr>
          <p:nvPr/>
        </p:nvPicPr>
        <p:blipFill>
          <a:blip r:embed="rId3"/>
          <a:srcRect/>
          <a:stretch>
            <a:fillRect/>
          </a:stretch>
        </p:blipFill>
        <p:spPr bwMode="auto">
          <a:xfrm>
            <a:off x="304800" y="5646738"/>
            <a:ext cx="4457700" cy="1211262"/>
          </a:xfrm>
          <a:prstGeom prst="rect">
            <a:avLst/>
          </a:prstGeom>
          <a:noFill/>
          <a:ln w="9525">
            <a:noFill/>
            <a:miter lim="800000"/>
            <a:headEnd/>
            <a:tailEnd/>
          </a:ln>
        </p:spPr>
      </p:pic>
      <p:pic>
        <p:nvPicPr>
          <p:cNvPr id="22533" name="Picture 6"/>
          <p:cNvPicPr>
            <a:picLocks noChangeAspect="1"/>
          </p:cNvPicPr>
          <p:nvPr/>
        </p:nvPicPr>
        <p:blipFill>
          <a:blip r:embed="rId4"/>
          <a:srcRect/>
          <a:stretch>
            <a:fillRect/>
          </a:stretch>
        </p:blipFill>
        <p:spPr bwMode="auto">
          <a:xfrm>
            <a:off x="4727575" y="1143000"/>
            <a:ext cx="4378325" cy="4503738"/>
          </a:xfrm>
          <a:prstGeom prst="rect">
            <a:avLst/>
          </a:prstGeom>
          <a:noFill/>
          <a:ln w="9525">
            <a:noFill/>
            <a:miter lim="800000"/>
            <a:headEnd/>
            <a:tailEnd/>
          </a:ln>
        </p:spPr>
      </p:pic>
      <p:pic>
        <p:nvPicPr>
          <p:cNvPr id="22534" name="Picture 7"/>
          <p:cNvPicPr>
            <a:picLocks noChangeAspect="1"/>
          </p:cNvPicPr>
          <p:nvPr/>
        </p:nvPicPr>
        <p:blipFill>
          <a:blip r:embed="rId5"/>
          <a:srcRect/>
          <a:stretch>
            <a:fillRect/>
          </a:stretch>
        </p:blipFill>
        <p:spPr bwMode="auto">
          <a:xfrm>
            <a:off x="4727575" y="5646738"/>
            <a:ext cx="4378325"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0"/>
            <a:ext cx="9144000" cy="762000"/>
          </a:xfrm>
        </p:spPr>
        <p:txBody>
          <a:bodyPr/>
          <a:lstStyle/>
          <a:p>
            <a:r>
              <a:rPr lang="en-US" sz="2800" dirty="0" smtClean="0"/>
              <a:t>The Optimal Cosmic Epoch for Precision Cosmology</a:t>
            </a:r>
          </a:p>
        </p:txBody>
      </p:sp>
      <p:pic>
        <p:nvPicPr>
          <p:cNvPr id="23555" name="Picture 3"/>
          <p:cNvPicPr>
            <a:picLocks noChangeAspect="1"/>
          </p:cNvPicPr>
          <p:nvPr/>
        </p:nvPicPr>
        <p:blipFill>
          <a:blip r:embed="rId2"/>
          <a:srcRect/>
          <a:stretch>
            <a:fillRect/>
          </a:stretch>
        </p:blipFill>
        <p:spPr bwMode="auto">
          <a:xfrm>
            <a:off x="457200" y="914400"/>
            <a:ext cx="4256149" cy="4356100"/>
          </a:xfrm>
          <a:prstGeom prst="rect">
            <a:avLst/>
          </a:prstGeom>
          <a:noFill/>
          <a:ln w="9525">
            <a:noFill/>
            <a:miter lim="800000"/>
            <a:headEnd/>
            <a:tailEnd/>
          </a:ln>
        </p:spPr>
      </p:pic>
      <p:pic>
        <p:nvPicPr>
          <p:cNvPr id="23556" name="Picture 4"/>
          <p:cNvPicPr>
            <a:picLocks noChangeAspect="1"/>
          </p:cNvPicPr>
          <p:nvPr/>
        </p:nvPicPr>
        <p:blipFill>
          <a:blip r:embed="rId3"/>
          <a:srcRect/>
          <a:stretch>
            <a:fillRect/>
          </a:stretch>
        </p:blipFill>
        <p:spPr bwMode="auto">
          <a:xfrm>
            <a:off x="457200" y="5410200"/>
            <a:ext cx="4133850" cy="1298112"/>
          </a:xfrm>
          <a:prstGeom prst="rect">
            <a:avLst/>
          </a:prstGeom>
          <a:noFill/>
          <a:ln w="9525">
            <a:noFill/>
            <a:miter lim="800000"/>
            <a:headEnd/>
            <a:tailEnd/>
          </a:ln>
        </p:spPr>
      </p:pic>
      <p:pic>
        <p:nvPicPr>
          <p:cNvPr id="23557" name="Picture 5"/>
          <p:cNvPicPr>
            <a:picLocks noChangeAspect="1"/>
          </p:cNvPicPr>
          <p:nvPr/>
        </p:nvPicPr>
        <p:blipFill>
          <a:blip r:embed="rId4"/>
          <a:srcRect/>
          <a:stretch>
            <a:fillRect/>
          </a:stretch>
        </p:blipFill>
        <p:spPr bwMode="auto">
          <a:xfrm>
            <a:off x="4724400" y="901700"/>
            <a:ext cx="4419600" cy="4353992"/>
          </a:xfrm>
          <a:prstGeom prst="rect">
            <a:avLst/>
          </a:prstGeom>
          <a:noFill/>
          <a:ln w="9525">
            <a:noFill/>
            <a:miter lim="800000"/>
            <a:headEnd/>
            <a:tailEnd/>
          </a:ln>
        </p:spPr>
      </p:pic>
      <p:pic>
        <p:nvPicPr>
          <p:cNvPr id="23558" name="Picture 7"/>
          <p:cNvPicPr>
            <a:picLocks noChangeAspect="1"/>
          </p:cNvPicPr>
          <p:nvPr/>
        </p:nvPicPr>
        <p:blipFill>
          <a:blip r:embed="rId5"/>
          <a:srcRect/>
          <a:stretch>
            <a:fillRect/>
          </a:stretch>
        </p:blipFill>
        <p:spPr bwMode="auto">
          <a:xfrm>
            <a:off x="4648200" y="5394325"/>
            <a:ext cx="4495800" cy="1425913"/>
          </a:xfrm>
          <a:prstGeom prst="rect">
            <a:avLst/>
          </a:prstGeom>
          <a:noFill/>
          <a:ln w="9525">
            <a:noFill/>
            <a:miter lim="800000"/>
            <a:headEnd/>
            <a:tailEnd/>
          </a:ln>
        </p:spPr>
      </p:pic>
      <p:sp>
        <p:nvSpPr>
          <p:cNvPr id="7" name="TextBox 6"/>
          <p:cNvSpPr txBox="1"/>
          <p:nvPr/>
        </p:nvSpPr>
        <p:spPr>
          <a:xfrm>
            <a:off x="5410200" y="1600200"/>
            <a:ext cx="2590800" cy="1754327"/>
          </a:xfrm>
          <a:prstGeom prst="rect">
            <a:avLst/>
          </a:prstGeom>
          <a:noFill/>
        </p:spPr>
        <p:txBody>
          <a:bodyPr wrap="square" rtlCol="0">
            <a:spAutoFit/>
          </a:bodyPr>
          <a:lstStyle/>
          <a:p>
            <a:r>
              <a:rPr lang="en-US" dirty="0" smtClean="0"/>
              <a:t>The best constraints on the cosmological initial conditions can be obtained during the epoch of </a:t>
            </a:r>
            <a:r>
              <a:rPr lang="en-US" dirty="0" err="1" smtClean="0"/>
              <a:t>reionization</a:t>
            </a:r>
            <a:r>
              <a:rPr lang="en-US" dirty="0" smtClean="0"/>
              <a:t>, at z~10 (Lecture II)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5" name="Footer Placeholder 4"/>
          <p:cNvSpPr>
            <a:spLocks noGrp="1"/>
          </p:cNvSpPr>
          <p:nvPr>
            <p:ph type="ftr" sz="quarter" idx="11"/>
          </p:nvPr>
        </p:nvSpPr>
        <p:spPr/>
        <p:txBody>
          <a:bodyPr/>
          <a:lstStyle/>
          <a:p>
            <a:r>
              <a:rPr lang="en-US" smtClean="0"/>
              <a:t>copyright 2006 www.brainybetty.com ALL RIGHTS RESERVED.</a:t>
            </a:r>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52</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914400" y="1257300"/>
          <a:ext cx="7543800" cy="4191000"/>
        </p:xfrm>
        <a:graphic>
          <a:graphicData uri="http://schemas.openxmlformats.org/presentationml/2006/ole">
            <p:oleObj spid="_x0000_s29698" name="Photo Editor Photo" r:id="rId3" imgW="9523810" imgH="7621064" progId="">
              <p:embed/>
            </p:oleObj>
          </a:graphicData>
        </a:graphic>
      </p:graphicFrame>
      <p:sp>
        <p:nvSpPr>
          <p:cNvPr id="21507" name="Text Box 8"/>
          <p:cNvSpPr txBox="1">
            <a:spLocks noChangeArrowheads="1"/>
          </p:cNvSpPr>
          <p:nvPr/>
        </p:nvSpPr>
        <p:spPr bwMode="auto">
          <a:xfrm>
            <a:off x="5562600" y="2376488"/>
            <a:ext cx="2057400" cy="366712"/>
          </a:xfrm>
          <a:prstGeom prst="rect">
            <a:avLst/>
          </a:prstGeom>
          <a:noFill/>
          <a:ln w="12700">
            <a:noFill/>
            <a:miter lim="800000"/>
            <a:headEnd/>
            <a:tailEnd/>
          </a:ln>
        </p:spPr>
        <p:txBody>
          <a:bodyPr>
            <a:prstTxWarp prst="textNoShape">
              <a:avLst/>
            </a:prstTxWarp>
            <a:spAutoFit/>
          </a:bodyPr>
          <a:lstStyle/>
          <a:p>
            <a:pPr>
              <a:spcBef>
                <a:spcPct val="50000"/>
              </a:spcBef>
            </a:pPr>
            <a:r>
              <a:rPr lang="en-US"/>
              <a:t>we are here</a:t>
            </a:r>
          </a:p>
        </p:txBody>
      </p:sp>
      <p:sp>
        <p:nvSpPr>
          <p:cNvPr id="21508" name="Line 9"/>
          <p:cNvSpPr>
            <a:spLocks noChangeShapeType="1"/>
          </p:cNvSpPr>
          <p:nvPr/>
        </p:nvSpPr>
        <p:spPr bwMode="auto">
          <a:xfrm>
            <a:off x="6172200" y="2743200"/>
            <a:ext cx="0" cy="60960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2190750" y="914400"/>
          <a:ext cx="4772025" cy="2863850"/>
        </p:xfrm>
        <a:graphic>
          <a:graphicData uri="http://schemas.openxmlformats.org/presentationml/2006/ole">
            <p:oleObj spid="_x0000_s30722" name="Photo Editor Photo" r:id="rId3" imgW="4761905" imgH="2857899" progId="">
              <p:embed/>
            </p:oleObj>
          </a:graphicData>
        </a:graphic>
      </p:graphicFrame>
      <p:sp>
        <p:nvSpPr>
          <p:cNvPr id="22531" name="Text Box 3"/>
          <p:cNvSpPr txBox="1">
            <a:spLocks noChangeArrowheads="1"/>
          </p:cNvSpPr>
          <p:nvPr/>
        </p:nvSpPr>
        <p:spPr bwMode="auto">
          <a:xfrm>
            <a:off x="2390774" y="4953000"/>
            <a:ext cx="5381625" cy="1077218"/>
          </a:xfrm>
          <a:prstGeom prst="rect">
            <a:avLst/>
          </a:prstGeom>
          <a:noFill/>
          <a:ln w="12700">
            <a:noFill/>
            <a:miter lim="800000"/>
            <a:headEnd/>
            <a:tailEnd/>
          </a:ln>
        </p:spPr>
        <p:txBody>
          <a:bodyPr wrap="square">
            <a:prstTxWarp prst="textNoShape">
              <a:avLst/>
            </a:prstTxWarp>
            <a:spAutoFit/>
          </a:bodyPr>
          <a:lstStyle/>
          <a:p>
            <a:pPr>
              <a:spcBef>
                <a:spcPct val="50000"/>
              </a:spcBef>
            </a:pPr>
            <a:r>
              <a:rPr lang="en-US" sz="3200" dirty="0">
                <a:solidFill>
                  <a:schemeClr val="hlink"/>
                </a:solidFill>
              </a:rPr>
              <a:t>Cradle Mountain Lodge Tasmania, January 2008</a:t>
            </a:r>
          </a:p>
        </p:txBody>
      </p:sp>
      <p:pic>
        <p:nvPicPr>
          <p:cNvPr id="22532" name="Picture 4"/>
          <p:cNvPicPr>
            <a:picLocks noChangeAspect="1" noChangeArrowheads="1"/>
          </p:cNvPicPr>
          <p:nvPr/>
        </p:nvPicPr>
        <p:blipFill>
          <a:blip r:embed="rId4"/>
          <a:srcRect r="4263"/>
          <a:stretch>
            <a:fillRect/>
          </a:stretch>
        </p:blipFill>
        <p:spPr bwMode="auto">
          <a:xfrm>
            <a:off x="2190750" y="381000"/>
            <a:ext cx="5133975" cy="4092575"/>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638800" y="228600"/>
            <a:ext cx="3352800" cy="6043613"/>
          </a:xfrm>
        </p:spPr>
        <p:txBody>
          <a:bodyPr/>
          <a:lstStyle/>
          <a:p>
            <a:r>
              <a:rPr lang="en-US" sz="2800" i="1" dirty="0"/>
              <a:t>The initial conditions of the Universe can be summarized on a single sheet of paper, yet thousands of books cannot fully describe the complex structures we see today</a:t>
            </a:r>
            <a:r>
              <a:rPr lang="en-US" sz="2800" i="1" dirty="0" smtClean="0"/>
              <a:t>…</a:t>
            </a:r>
            <a:br>
              <a:rPr lang="en-US" sz="2800" i="1" dirty="0" smtClean="0"/>
            </a:br>
            <a:r>
              <a:rPr lang="en-US" sz="2800" i="1" dirty="0" smtClean="0"/>
              <a:t>Why?</a:t>
            </a:r>
            <a:endParaRPr lang="en-US" sz="2800" i="1" dirty="0"/>
          </a:p>
        </p:txBody>
      </p:sp>
      <p:pic>
        <p:nvPicPr>
          <p:cNvPr id="23555" name="Picture 3"/>
          <p:cNvPicPr>
            <a:picLocks noChangeAspect="1" noChangeArrowheads="1"/>
          </p:cNvPicPr>
          <p:nvPr/>
        </p:nvPicPr>
        <p:blipFill>
          <a:blip r:embed="rId2"/>
          <a:srcRect l="22104" t="19359" r="24251" b="35327"/>
          <a:stretch>
            <a:fillRect/>
          </a:stretch>
        </p:blipFill>
        <p:spPr bwMode="auto">
          <a:xfrm>
            <a:off x="914400" y="381000"/>
            <a:ext cx="4862513" cy="5815013"/>
          </a:xfrm>
          <a:prstGeom prst="rect">
            <a:avLst/>
          </a:prstGeom>
          <a:noFill/>
          <a:ln w="12700">
            <a:noFill/>
            <a:miter lim="800000"/>
            <a:headEnd/>
            <a:tailEnd/>
          </a:ln>
        </p:spPr>
      </p:pic>
      <p:sp>
        <p:nvSpPr>
          <p:cNvPr id="4" name="TextBox 3"/>
          <p:cNvSpPr txBox="1"/>
          <p:nvPr/>
        </p:nvSpPr>
        <p:spPr>
          <a:xfrm>
            <a:off x="5562600" y="5867400"/>
            <a:ext cx="3581400" cy="461665"/>
          </a:xfrm>
          <a:prstGeom prst="rect">
            <a:avLst/>
          </a:prstGeom>
          <a:noFill/>
        </p:spPr>
        <p:txBody>
          <a:bodyPr wrap="square" rtlCol="0">
            <a:spAutoFit/>
          </a:bodyPr>
          <a:lstStyle/>
          <a:p>
            <a:r>
              <a:rPr lang="en-US" sz="2400" b="1" i="1" dirty="0" smtClean="0"/>
              <a:t>Gravitational instability</a:t>
            </a:r>
            <a:endParaRPr lang="en-US"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sz="4000" dirty="0" smtClean="0"/>
              <a:t>Standard Cosmological Model</a:t>
            </a:r>
            <a:endParaRPr lang="en-US" sz="4000" dirty="0"/>
          </a:p>
        </p:txBody>
      </p:sp>
      <p:sp>
        <p:nvSpPr>
          <p:cNvPr id="3" name="Content Placeholder 2"/>
          <p:cNvSpPr>
            <a:spLocks noGrp="1"/>
          </p:cNvSpPr>
          <p:nvPr>
            <p:ph idx="1"/>
          </p:nvPr>
        </p:nvSpPr>
        <p:spPr>
          <a:xfrm>
            <a:off x="381000" y="1143000"/>
            <a:ext cx="8229600" cy="4525963"/>
          </a:xfrm>
        </p:spPr>
        <p:txBody>
          <a:bodyPr/>
          <a:lstStyle/>
          <a:p>
            <a:r>
              <a:rPr lang="en-US" sz="2400" dirty="0" smtClean="0"/>
              <a:t>On large scales: homogeneous and isotropic</a:t>
            </a:r>
          </a:p>
          <a:p>
            <a:endParaRPr lang="en-US" sz="2400" dirty="0" smtClean="0"/>
          </a:p>
          <a:p>
            <a:endParaRPr lang="en-US" sz="2400" dirty="0" smtClean="0"/>
          </a:p>
          <a:p>
            <a:r>
              <a:rPr lang="en-US" sz="2400" dirty="0" smtClean="0"/>
              <a:t>Hubble expansion</a:t>
            </a:r>
            <a:endParaRPr lang="en-US" sz="2400" dirty="0"/>
          </a:p>
        </p:txBody>
      </p:sp>
      <p:sp>
        <p:nvSpPr>
          <p:cNvPr id="4" name="Date Placeholder 3"/>
          <p:cNvSpPr>
            <a:spLocks noGrp="1"/>
          </p:cNvSpPr>
          <p:nvPr>
            <p:ph type="dt" sz="half" idx="10"/>
          </p:nvPr>
        </p:nvSpPr>
        <p:spPr/>
        <p:txBody>
          <a:bodyPr/>
          <a:lstStyle/>
          <a:p>
            <a:fld id="{3A749C65-119B-1A47-B701-9698D19D43CD}" type="datetime1">
              <a:rPr lang="en-US" smtClean="0"/>
              <a:pPr/>
              <a:t>8/4/12</a:t>
            </a:fld>
            <a:endParaRPr lang="en-US"/>
          </a:p>
        </p:txBody>
      </p:sp>
      <p:sp>
        <p:nvSpPr>
          <p:cNvPr id="6" name="Slide Number Placeholder 5"/>
          <p:cNvSpPr>
            <a:spLocks noGrp="1"/>
          </p:cNvSpPr>
          <p:nvPr>
            <p:ph type="sldNum" sz="quarter" idx="12"/>
          </p:nvPr>
        </p:nvSpPr>
        <p:spPr/>
        <p:txBody>
          <a:bodyPr/>
          <a:lstStyle/>
          <a:p>
            <a:fld id="{BFCF7A42-1C2D-AD4A-AA9D-E52F697533F7}" type="slidenum">
              <a:rPr lang="en-US" smtClean="0"/>
              <a:pPr/>
              <a:t>9</a:t>
            </a:fld>
            <a:endParaRPr lang="en-US"/>
          </a:p>
        </p:txBody>
      </p:sp>
      <p:pic>
        <p:nvPicPr>
          <p:cNvPr id="7" name="Picture 6"/>
          <p:cNvPicPr>
            <a:picLocks noChangeAspect="1"/>
          </p:cNvPicPr>
          <p:nvPr/>
        </p:nvPicPr>
        <p:blipFill>
          <a:blip r:embed="rId2"/>
          <a:stretch>
            <a:fillRect/>
          </a:stretch>
        </p:blipFill>
        <p:spPr>
          <a:xfrm>
            <a:off x="1600200" y="1600200"/>
            <a:ext cx="2438400" cy="444843"/>
          </a:xfrm>
          <a:prstGeom prst="rect">
            <a:avLst/>
          </a:prstGeom>
        </p:spPr>
      </p:pic>
      <p:pic>
        <p:nvPicPr>
          <p:cNvPr id="8" name="Picture 7"/>
          <p:cNvPicPr>
            <a:picLocks noChangeAspect="1"/>
          </p:cNvPicPr>
          <p:nvPr/>
        </p:nvPicPr>
        <p:blipFill>
          <a:blip r:embed="rId3"/>
          <a:stretch>
            <a:fillRect/>
          </a:stretch>
        </p:blipFill>
        <p:spPr>
          <a:xfrm>
            <a:off x="1600200" y="2133600"/>
            <a:ext cx="6294120" cy="457200"/>
          </a:xfrm>
          <a:prstGeom prst="rect">
            <a:avLst/>
          </a:prstGeom>
        </p:spPr>
      </p:pic>
      <p:pic>
        <p:nvPicPr>
          <p:cNvPr id="9" name="Picture 8"/>
          <p:cNvPicPr>
            <a:picLocks noChangeAspect="1"/>
          </p:cNvPicPr>
          <p:nvPr/>
        </p:nvPicPr>
        <p:blipFill>
          <a:blip r:embed="rId4"/>
          <a:stretch>
            <a:fillRect/>
          </a:stretch>
        </p:blipFill>
        <p:spPr>
          <a:xfrm>
            <a:off x="1524000" y="2895600"/>
            <a:ext cx="6019800" cy="382614"/>
          </a:xfrm>
          <a:prstGeom prst="rect">
            <a:avLst/>
          </a:prstGeom>
        </p:spPr>
      </p:pic>
      <p:pic>
        <p:nvPicPr>
          <p:cNvPr id="10" name="Picture 9"/>
          <p:cNvPicPr>
            <a:picLocks noChangeAspect="1"/>
          </p:cNvPicPr>
          <p:nvPr/>
        </p:nvPicPr>
        <p:blipFill>
          <a:blip r:embed="rId5"/>
          <a:stretch>
            <a:fillRect/>
          </a:stretch>
        </p:blipFill>
        <p:spPr>
          <a:xfrm>
            <a:off x="6934200" y="914400"/>
            <a:ext cx="768350" cy="738153"/>
          </a:xfrm>
          <a:prstGeom prst="rect">
            <a:avLst/>
          </a:prstGeom>
        </p:spPr>
      </p:pic>
      <p:pic>
        <p:nvPicPr>
          <p:cNvPr id="11" name="Picture 10"/>
          <p:cNvPicPr>
            <a:picLocks noChangeAspect="1"/>
          </p:cNvPicPr>
          <p:nvPr/>
        </p:nvPicPr>
        <p:blipFill>
          <a:blip r:embed="rId5"/>
          <a:stretch>
            <a:fillRect/>
          </a:stretch>
        </p:blipFill>
        <p:spPr>
          <a:xfrm>
            <a:off x="7467600" y="1219200"/>
            <a:ext cx="768350" cy="738153"/>
          </a:xfrm>
          <a:prstGeom prst="rect">
            <a:avLst/>
          </a:prstGeom>
        </p:spPr>
      </p:pic>
      <p:pic>
        <p:nvPicPr>
          <p:cNvPr id="13" name="Picture 12"/>
          <p:cNvPicPr>
            <a:picLocks noChangeAspect="1"/>
          </p:cNvPicPr>
          <p:nvPr/>
        </p:nvPicPr>
        <p:blipFill>
          <a:blip r:embed="rId5"/>
          <a:stretch>
            <a:fillRect/>
          </a:stretch>
        </p:blipFill>
        <p:spPr>
          <a:xfrm>
            <a:off x="8077200" y="1447800"/>
            <a:ext cx="768350" cy="738153"/>
          </a:xfrm>
          <a:prstGeom prst="rect">
            <a:avLst/>
          </a:prstGeom>
        </p:spPr>
      </p:pic>
      <p:pic>
        <p:nvPicPr>
          <p:cNvPr id="15" name="Picture 14"/>
          <p:cNvPicPr>
            <a:picLocks noChangeAspect="1"/>
          </p:cNvPicPr>
          <p:nvPr/>
        </p:nvPicPr>
        <p:blipFill>
          <a:blip r:embed="rId6"/>
          <a:stretch>
            <a:fillRect/>
          </a:stretch>
        </p:blipFill>
        <p:spPr>
          <a:xfrm>
            <a:off x="1524000" y="3352800"/>
            <a:ext cx="4057650" cy="360680"/>
          </a:xfrm>
          <a:prstGeom prst="rect">
            <a:avLst/>
          </a:prstGeom>
        </p:spPr>
      </p:pic>
      <p:pic>
        <p:nvPicPr>
          <p:cNvPr id="16" name="Picture 15"/>
          <p:cNvPicPr>
            <a:picLocks noChangeAspect="1"/>
          </p:cNvPicPr>
          <p:nvPr/>
        </p:nvPicPr>
        <p:blipFill>
          <a:blip r:embed="rId7"/>
          <a:stretch>
            <a:fillRect/>
          </a:stretch>
        </p:blipFill>
        <p:spPr>
          <a:xfrm>
            <a:off x="3886200" y="3810000"/>
            <a:ext cx="1307657" cy="349250"/>
          </a:xfrm>
          <a:prstGeom prst="rect">
            <a:avLst/>
          </a:prstGeom>
        </p:spPr>
      </p:pic>
      <p:pic>
        <p:nvPicPr>
          <p:cNvPr id="17" name="Picture 16"/>
          <p:cNvPicPr>
            <a:picLocks noChangeAspect="1"/>
          </p:cNvPicPr>
          <p:nvPr/>
        </p:nvPicPr>
        <p:blipFill>
          <a:blip r:embed="rId8"/>
          <a:stretch>
            <a:fillRect/>
          </a:stretch>
        </p:blipFill>
        <p:spPr>
          <a:xfrm>
            <a:off x="1600200" y="3810000"/>
            <a:ext cx="1123950" cy="302909"/>
          </a:xfrm>
          <a:prstGeom prst="rect">
            <a:avLst/>
          </a:prstGeom>
        </p:spPr>
      </p:pic>
      <p:pic>
        <p:nvPicPr>
          <p:cNvPr id="18" name="Picture 17"/>
          <p:cNvPicPr>
            <a:picLocks noChangeAspect="1"/>
          </p:cNvPicPr>
          <p:nvPr/>
        </p:nvPicPr>
        <p:blipFill>
          <a:blip r:embed="rId9"/>
          <a:stretch>
            <a:fillRect/>
          </a:stretch>
        </p:blipFill>
        <p:spPr>
          <a:xfrm>
            <a:off x="1524000" y="4267200"/>
            <a:ext cx="4026415" cy="552450"/>
          </a:xfrm>
          <a:prstGeom prst="rect">
            <a:avLst/>
          </a:prstGeom>
        </p:spPr>
      </p:pic>
      <p:pic>
        <p:nvPicPr>
          <p:cNvPr id="19" name="Picture 18"/>
          <p:cNvPicPr>
            <a:picLocks noChangeAspect="1"/>
          </p:cNvPicPr>
          <p:nvPr/>
        </p:nvPicPr>
        <p:blipFill>
          <a:blip r:embed="rId10"/>
          <a:stretch>
            <a:fillRect/>
          </a:stretch>
        </p:blipFill>
        <p:spPr>
          <a:xfrm>
            <a:off x="1600200" y="5029200"/>
            <a:ext cx="1226820" cy="304800"/>
          </a:xfrm>
          <a:prstGeom prst="rect">
            <a:avLst/>
          </a:prstGeom>
        </p:spPr>
      </p:pic>
      <p:pic>
        <p:nvPicPr>
          <p:cNvPr id="20" name="Picture 19"/>
          <p:cNvPicPr>
            <a:picLocks noChangeAspect="1"/>
          </p:cNvPicPr>
          <p:nvPr/>
        </p:nvPicPr>
        <p:blipFill>
          <a:blip r:embed="rId11"/>
          <a:stretch>
            <a:fillRect/>
          </a:stretch>
        </p:blipFill>
        <p:spPr>
          <a:xfrm>
            <a:off x="1600200" y="5486400"/>
            <a:ext cx="1752600" cy="367830"/>
          </a:xfrm>
          <a:prstGeom prst="rect">
            <a:avLst/>
          </a:prstGeom>
        </p:spPr>
      </p:pic>
      <p:pic>
        <p:nvPicPr>
          <p:cNvPr id="21" name="Picture 20"/>
          <p:cNvPicPr>
            <a:picLocks noChangeAspect="1"/>
          </p:cNvPicPr>
          <p:nvPr/>
        </p:nvPicPr>
        <p:blipFill>
          <a:blip r:embed="rId12"/>
          <a:stretch>
            <a:fillRect/>
          </a:stretch>
        </p:blipFill>
        <p:spPr>
          <a:xfrm>
            <a:off x="1600200" y="6019800"/>
            <a:ext cx="1854200" cy="279400"/>
          </a:xfrm>
          <a:prstGeom prst="rect">
            <a:avLst/>
          </a:prstGeom>
        </p:spPr>
      </p:pic>
      <p:pic>
        <p:nvPicPr>
          <p:cNvPr id="22" name="Picture 21"/>
          <p:cNvPicPr>
            <a:picLocks noChangeAspect="1"/>
          </p:cNvPicPr>
          <p:nvPr/>
        </p:nvPicPr>
        <p:blipFill>
          <a:blip r:embed="rId13"/>
          <a:stretch>
            <a:fillRect/>
          </a:stretch>
        </p:blipFill>
        <p:spPr>
          <a:xfrm>
            <a:off x="5943600" y="4086420"/>
            <a:ext cx="2895600" cy="2771580"/>
          </a:xfrm>
          <a:prstGeom prst="rect">
            <a:avLst/>
          </a:prstGeom>
        </p:spPr>
      </p:pic>
      <p:pic>
        <p:nvPicPr>
          <p:cNvPr id="23" name="Picture 22"/>
          <p:cNvPicPr>
            <a:picLocks noChangeAspect="1"/>
          </p:cNvPicPr>
          <p:nvPr/>
        </p:nvPicPr>
        <p:blipFill>
          <a:blip r:embed="rId14"/>
          <a:stretch>
            <a:fillRect/>
          </a:stretch>
        </p:blipFill>
        <p:spPr>
          <a:xfrm>
            <a:off x="3962400" y="5486400"/>
            <a:ext cx="1873250" cy="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Notebook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ndy"/>
        <a:ea typeface=""/>
        <a:cs typeface=""/>
      </a:majorFont>
      <a:minorFont>
        <a:latin typeface="And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Notebook1.pot</Template>
  <TotalTime>859</TotalTime>
  <Words>1154</Words>
  <Application>Microsoft Macintosh PowerPoint</Application>
  <PresentationFormat>On-screen Show (4:3)</PresentationFormat>
  <Paragraphs>191</Paragraphs>
  <Slides>52</Slides>
  <Notes>0</Notes>
  <HiddenSlides>0</HiddenSlides>
  <MMClips>3</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Notebook1</vt:lpstr>
      <vt:lpstr>Photo Editor Photo</vt:lpstr>
      <vt:lpstr>Lecture I: Structure Formation in the Universe</vt:lpstr>
      <vt:lpstr>Slide 2</vt:lpstr>
      <vt:lpstr>Slide 3</vt:lpstr>
      <vt:lpstr>Slide 4</vt:lpstr>
      <vt:lpstr>Slide 5</vt:lpstr>
      <vt:lpstr>Slide 6</vt:lpstr>
      <vt:lpstr>Slide 7</vt:lpstr>
      <vt:lpstr>The initial conditions of the Universe can be summarized on a single sheet of paper, yet thousands of books cannot fully describe the complex structures we see today… Why?</vt:lpstr>
      <vt:lpstr>Standard Cosmological Model</vt:lpstr>
      <vt:lpstr>Expansion History</vt:lpstr>
      <vt:lpstr>Expansion History</vt:lpstr>
      <vt:lpstr>Thermal History</vt:lpstr>
      <vt:lpstr>Distances</vt:lpstr>
      <vt:lpstr>Parameters of the Standard Cosmological Model </vt:lpstr>
      <vt:lpstr>Growth of Density Perturbations</vt:lpstr>
      <vt:lpstr>Linear (small) Perturbations</vt:lpstr>
      <vt:lpstr>Fourier Space</vt:lpstr>
      <vt:lpstr>Amplitude of Density Perturbations</vt:lpstr>
      <vt:lpstr>Nonlinear Spherical Collapse</vt:lpstr>
      <vt:lpstr>Properties of Dark Matter Halos</vt:lpstr>
      <vt:lpstr>Aquarius N-body Simulation (Springel et al. 2011)</vt:lpstr>
      <vt:lpstr>“Universal” dark matter density profile</vt:lpstr>
      <vt:lpstr>Abundance of Halos</vt:lpstr>
      <vt:lpstr>Halo mass budget</vt:lpstr>
      <vt:lpstr>Excursion Set Formalism</vt:lpstr>
      <vt:lpstr>Gas Pressure</vt:lpstr>
      <vt:lpstr>Streaming of baryons relative to Dark Matter</vt:lpstr>
      <vt:lpstr>Hydrodynamic Simulation (AREPO, Vogelsberger et al. 2011)</vt:lpstr>
      <vt:lpstr>Fraction of collapsed matter</vt:lpstr>
      <vt:lpstr>Cosmic-Archeology</vt:lpstr>
      <vt:lpstr>Slide 31</vt:lpstr>
      <vt:lpstr>The Long Term Future of Extragalactic Astronomy</vt:lpstr>
      <vt:lpstr>Analogy</vt:lpstr>
      <vt:lpstr>Analogy</vt:lpstr>
      <vt:lpstr>Future Evolution of Nearby Large-Scale Structure</vt:lpstr>
      <vt:lpstr>How many galaxies will reside within our event horizon in 100 billion years?</vt:lpstr>
      <vt:lpstr>The Forthcoming Merger Between the Milky-Way and Andromeda: Milkomeda</vt:lpstr>
      <vt:lpstr>Slide 38</vt:lpstr>
      <vt:lpstr>The Future Collision between the Milky Way and Andromeda Galaxies </vt:lpstr>
      <vt:lpstr>Slide 40</vt:lpstr>
      <vt:lpstr>Slide 41</vt:lpstr>
      <vt:lpstr>Highlights</vt:lpstr>
      <vt:lpstr>Slide 43</vt:lpstr>
      <vt:lpstr>But our galaxy ejects  hypervelocity stars!</vt:lpstr>
      <vt:lpstr>Slide 45</vt:lpstr>
      <vt:lpstr>Slide 46</vt:lpstr>
      <vt:lpstr>Slide 47</vt:lpstr>
      <vt:lpstr>Slide 48</vt:lpstr>
      <vt:lpstr>Cumulative Fraction of Comoving Volume</vt:lpstr>
      <vt:lpstr>The Optimal Cosmic Time for Constraining the Initial Density Perturbations</vt:lpstr>
      <vt:lpstr>The Optimal Cosmic Epoch for Precision Cosmology</vt:lpstr>
      <vt:lpstr>Slide 52</vt:lpstr>
    </vt:vector>
  </TitlesOfParts>
  <Company>Harvard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I: Structure Formation in the Universe</dc:title>
  <dc:creator>Avi Loeb</dc:creator>
  <cp:lastModifiedBy>Avi Loeb</cp:lastModifiedBy>
  <cp:revision>20</cp:revision>
  <dcterms:created xsi:type="dcterms:W3CDTF">2012-08-04T21:27:36Z</dcterms:created>
  <dcterms:modified xsi:type="dcterms:W3CDTF">2012-08-04T21:28:11Z</dcterms:modified>
</cp:coreProperties>
</file>