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.bin" ContentType="application/vnd.openxmlformats-officedocument.oleObject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17.bin" ContentType="application/vnd.openxmlformats-officedocument.oleObject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57" r:id="rId4"/>
    <p:sldId id="262" r:id="rId5"/>
    <p:sldId id="260" r:id="rId6"/>
    <p:sldId id="261" r:id="rId7"/>
    <p:sldId id="263" r:id="rId8"/>
    <p:sldId id="265" r:id="rId9"/>
    <p:sldId id="270" r:id="rId10"/>
    <p:sldId id="271" r:id="rId11"/>
    <p:sldId id="272" r:id="rId12"/>
    <p:sldId id="269" r:id="rId13"/>
    <p:sldId id="273" r:id="rId14"/>
    <p:sldId id="266" r:id="rId15"/>
    <p:sldId id="267" r:id="rId16"/>
    <p:sldId id="268" r:id="rId17"/>
    <p:sldId id="274" r:id="rId18"/>
    <p:sldId id="277" r:id="rId19"/>
    <p:sldId id="278" r:id="rId20"/>
    <p:sldId id="279" r:id="rId21"/>
    <p:sldId id="281" r:id="rId22"/>
    <p:sldId id="282" r:id="rId23"/>
    <p:sldId id="280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ict"/><Relationship Id="rId4" Type="http://schemas.openxmlformats.org/officeDocument/2006/relationships/image" Target="../media/image8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6" Type="http://schemas.openxmlformats.org/officeDocument/2006/relationships/image" Target="../media/image16.pict"/><Relationship Id="rId7" Type="http://schemas.openxmlformats.org/officeDocument/2006/relationships/image" Target="../media/image17.pict"/><Relationship Id="rId8" Type="http://schemas.openxmlformats.org/officeDocument/2006/relationships/image" Target="../media/image18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51EE-AF2B-4E42-BF92-A3EDE2A8BC26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88BB-49A9-B142-A479-92B9D5E4B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through some things</a:t>
            </a:r>
            <a:r>
              <a:rPr lang="en-US" baseline="0" dirty="0" smtClean="0"/>
              <a:t> that you have probably heard about 1000 times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as an opportunity to revise some basic scientific concepts that may be useful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</a:t>
            </a:r>
            <a:r>
              <a:rPr lang="en-US" baseline="0" dirty="0" smtClean="0"/>
              <a:t> summary of what an air parcel is. Credit R </a:t>
            </a:r>
            <a:r>
              <a:rPr lang="en-US" baseline="0" dirty="0" err="1" smtClean="0"/>
              <a:t>Fovell</a:t>
            </a:r>
            <a:r>
              <a:rPr lang="en-US" baseline="0" dirty="0" smtClean="0"/>
              <a:t> (UCLA)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parcel is a very useful concept</a:t>
            </a:r>
            <a:r>
              <a:rPr lang="en-US" baseline="0" dirty="0" smtClean="0"/>
              <a:t> for in general for atmospheric science</a:t>
            </a:r>
            <a:endParaRPr lang="en-US" dirty="0" smtClean="0"/>
          </a:p>
          <a:p>
            <a:r>
              <a:rPr lang="en-US" dirty="0" smtClean="0"/>
              <a:t>Best</a:t>
            </a:r>
            <a:r>
              <a:rPr lang="en-US" baseline="0" dirty="0" smtClean="0"/>
              <a:t> </a:t>
            </a:r>
            <a:r>
              <a:rPr lang="en-US" baseline="0" dirty="0" smtClean="0"/>
              <a:t>summary of what an air parcel is. Credit R </a:t>
            </a:r>
            <a:r>
              <a:rPr lang="en-US" baseline="0" dirty="0" err="1" smtClean="0"/>
              <a:t>Fovell</a:t>
            </a:r>
            <a:r>
              <a:rPr lang="en-US" baseline="0" dirty="0" smtClean="0"/>
              <a:t> (UCLA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Preamble</a:t>
            </a:r>
          </a:p>
          <a:p>
            <a:pPr>
              <a:buFontTx/>
              <a:buChar char="-"/>
            </a:pPr>
            <a:r>
              <a:rPr lang="en-US" baseline="0" dirty="0" smtClean="0"/>
              <a:t>Explain diagram. </a:t>
            </a:r>
          </a:p>
          <a:p>
            <a:pPr>
              <a:buFontTx/>
              <a:buChar char="-"/>
            </a:pPr>
            <a:r>
              <a:rPr lang="en-US" baseline="0" dirty="0" smtClean="0"/>
              <a:t> Ask about governing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processes in atmosphere </a:t>
            </a:r>
          </a:p>
          <a:p>
            <a:r>
              <a:rPr lang="en-US" baseline="0" dirty="0" smtClean="0"/>
              <a:t>Scattering – Rayleigh (molecules), Mie (particles clouds) Geometric (Dust)   …(size parameter)</a:t>
            </a:r>
          </a:p>
          <a:p>
            <a:r>
              <a:rPr lang="en-US" baseline="0" dirty="0" smtClean="0"/>
              <a:t>Absorption – Gases particles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black carbon, dust)</a:t>
            </a:r>
          </a:p>
          <a:p>
            <a:r>
              <a:rPr lang="en-US" baseline="0" dirty="0" smtClean="0"/>
              <a:t>Reflection – Surface – </a:t>
            </a:r>
            <a:r>
              <a:rPr lang="en-US" baseline="0" dirty="0" err="1" smtClean="0"/>
              <a:t>Specular</a:t>
            </a:r>
            <a:r>
              <a:rPr lang="en-US" baseline="0" dirty="0" smtClean="0"/>
              <a:t> (smooth surfaces) </a:t>
            </a:r>
            <a:r>
              <a:rPr lang="en-US" baseline="0" dirty="0" err="1" smtClean="0"/>
              <a:t>Lambertian</a:t>
            </a:r>
            <a:r>
              <a:rPr lang="en-US" baseline="0" dirty="0" smtClean="0"/>
              <a:t> (same radiance from every direction)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processes in atmosphere </a:t>
            </a:r>
          </a:p>
          <a:p>
            <a:r>
              <a:rPr lang="en-US" baseline="0" dirty="0" smtClean="0"/>
              <a:t>Scattering – Rayleigh (molecules), Mie (particles clouds) Geometric (Dust)   …(size parameter)</a:t>
            </a:r>
          </a:p>
          <a:p>
            <a:r>
              <a:rPr lang="en-US" baseline="0" dirty="0" smtClean="0"/>
              <a:t>Absorption – Gases particles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black carbon, dust)</a:t>
            </a:r>
          </a:p>
          <a:p>
            <a:r>
              <a:rPr lang="en-US" baseline="0" dirty="0" smtClean="0"/>
              <a:t>Reflection – Surface – </a:t>
            </a:r>
            <a:r>
              <a:rPr lang="en-US" baseline="0" dirty="0" err="1" smtClean="0"/>
              <a:t>Specular</a:t>
            </a:r>
            <a:r>
              <a:rPr lang="en-US" baseline="0" dirty="0" smtClean="0"/>
              <a:t> (smooth surfaces) </a:t>
            </a:r>
            <a:r>
              <a:rPr lang="en-US" baseline="0" dirty="0" err="1" smtClean="0"/>
              <a:t>Lambertian</a:t>
            </a:r>
            <a:r>
              <a:rPr lang="en-US" baseline="0" dirty="0" smtClean="0"/>
              <a:t> (same radiance from every direction)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Scattering – Any process that redirects incident light</a:t>
            </a:r>
          </a:p>
          <a:p>
            <a:r>
              <a:rPr lang="en-US" dirty="0" smtClean="0"/>
              <a:t>Matter</a:t>
            </a:r>
            <a:r>
              <a:rPr lang="en-US" baseline="0" dirty="0" smtClean="0"/>
              <a:t> consists of a bunch of electric charges (dipoles) that oscillate with an applied electric field, causing them to radiate EM waves</a:t>
            </a:r>
          </a:p>
          <a:p>
            <a:r>
              <a:rPr lang="en-US" baseline="0" dirty="0" smtClean="0"/>
              <a:t>What is observed is therefore the superposition of the incident field + the field generated by the oscillating dipole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88BB-49A9-B142-A479-92B9D5E4BE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9A07-08A8-2C45-9534-BA1DD174E07C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AB59-B7CF-0C49-AADF-E17F67EB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Microsoft_Equation17.bin"/><Relationship Id="rId9" Type="http://schemas.openxmlformats.org/officeDocument/2006/relationships/oleObject" Target="../embeddings/Microsoft_Equation18.bin"/><Relationship Id="rId10" Type="http://schemas.openxmlformats.org/officeDocument/2006/relationships/oleObject" Target="../embeddings/Microsoft_Equation19.bin"/><Relationship Id="rId11" Type="http://schemas.openxmlformats.org/officeDocument/2006/relationships/oleObject" Target="../embeddings/Microsoft_Equation2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quation2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Atmospheric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832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how much does it cool? </a:t>
            </a:r>
          </a:p>
          <a:p>
            <a:r>
              <a:rPr lang="en-US" dirty="0" smtClean="0"/>
              <a:t>Lets look at the energy budget. From the first 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2212041"/>
          <a:ext cx="2950028" cy="607359"/>
        </p:xfrm>
        <a:graphic>
          <a:graphicData uri="http://schemas.openxmlformats.org/presentationml/2006/ole">
            <p:oleObj spid="_x0000_s31746" name="Equation" r:id="rId3" imgW="863600" imgH="177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8" y="3648670"/>
            <a:ext cx="679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Adiabatic Process =&gt; no heat exchange =&gt; </a:t>
            </a:r>
            <a:r>
              <a:rPr lang="en-US" b="1" dirty="0" err="1" smtClean="0">
                <a:solidFill>
                  <a:srgbClr val="FF0000"/>
                </a:solidFill>
              </a:rPr>
              <a:t>dq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Work done by parcel expanding = 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r>
              <a:rPr lang="en-US" b="1" dirty="0" smtClean="0">
                <a:solidFill>
                  <a:srgbClr val="FF0000"/>
                </a:solidFill>
              </a:rPr>
              <a:t> =&gt;</a:t>
            </a:r>
            <a:r>
              <a:rPr lang="en-US" b="1" dirty="0" err="1" smtClean="0">
                <a:solidFill>
                  <a:srgbClr val="FF0000"/>
                </a:solidFill>
              </a:rPr>
              <a:t>dw</a:t>
            </a:r>
            <a:r>
              <a:rPr lang="en-US" b="1" dirty="0" smtClean="0">
                <a:solidFill>
                  <a:srgbClr val="FF0000"/>
                </a:solidFill>
              </a:rPr>
              <a:t> = -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parcel with mass </a:t>
            </a:r>
            <a:r>
              <a:rPr lang="en-US" i="1" dirty="0" err="1" smtClean="0"/>
              <a:t>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832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how much does it cool? </a:t>
            </a:r>
          </a:p>
          <a:p>
            <a:r>
              <a:rPr lang="en-US" dirty="0" smtClean="0"/>
              <a:t>Lets look at the energy budget. From the first 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2212041"/>
          <a:ext cx="2950028" cy="607359"/>
        </p:xfrm>
        <a:graphic>
          <a:graphicData uri="http://schemas.openxmlformats.org/presentationml/2006/ole">
            <p:oleObj spid="_x0000_s32770" name="Equation" r:id="rId3" imgW="863600" imgH="177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8" y="3648670"/>
            <a:ext cx="55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Adiabatic Process =&gt; no heat exchange =&gt; </a:t>
            </a:r>
            <a:r>
              <a:rPr lang="en-US" b="1" dirty="0" err="1" smtClean="0">
                <a:solidFill>
                  <a:srgbClr val="FF0000"/>
                </a:solidFill>
              </a:rPr>
              <a:t>dq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Work done by parcel expanding = 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r>
              <a:rPr lang="en-US" b="1" dirty="0" smtClean="0">
                <a:solidFill>
                  <a:srgbClr val="FF0000"/>
                </a:solidFill>
              </a:rPr>
              <a:t> =&gt;</a:t>
            </a:r>
            <a:r>
              <a:rPr lang="en-US" b="1" dirty="0" err="1" smtClean="0">
                <a:solidFill>
                  <a:srgbClr val="FF0000"/>
                </a:solidFill>
              </a:rPr>
              <a:t>dw</a:t>
            </a:r>
            <a:r>
              <a:rPr lang="en-US" b="1" dirty="0" smtClean="0">
                <a:solidFill>
                  <a:srgbClr val="FF0000"/>
                </a:solidFill>
              </a:rPr>
              <a:t> = -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/>
              <a:t>Change in internal energy </a:t>
            </a:r>
            <a:r>
              <a:rPr lang="en-US" b="1" dirty="0" err="1" smtClean="0">
                <a:solidFill>
                  <a:srgbClr val="FF0000"/>
                </a:solidFill>
              </a:rPr>
              <a:t>dU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mc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>
                <a:solidFill>
                  <a:srgbClr val="FF0000"/>
                </a:solidFill>
              </a:rPr>
              <a:t>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parcel with mass </a:t>
            </a:r>
            <a:r>
              <a:rPr lang="en-US" i="1" dirty="0" err="1" smtClean="0"/>
              <a:t>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832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how much does it cool? </a:t>
            </a:r>
          </a:p>
          <a:p>
            <a:r>
              <a:rPr lang="en-US" dirty="0" smtClean="0"/>
              <a:t>Lets look at the energy budget. From the first 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2133600"/>
          <a:ext cx="2950028" cy="607359"/>
        </p:xfrm>
        <a:graphic>
          <a:graphicData uri="http://schemas.openxmlformats.org/presentationml/2006/ole">
            <p:oleObj spid="_x0000_s29698" name="Equation" r:id="rId4" imgW="863600" imgH="177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8" y="3648670"/>
            <a:ext cx="831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Adiabatic Process = no heat exchange =&gt; </a:t>
            </a:r>
            <a:r>
              <a:rPr lang="en-US" b="1" dirty="0" err="1" smtClean="0">
                <a:solidFill>
                  <a:srgbClr val="FF0000"/>
                </a:solidFill>
              </a:rPr>
              <a:t>dq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</a:p>
          <a:p>
            <a:r>
              <a:rPr lang="en-US" dirty="0" smtClean="0"/>
              <a:t>Work done by parcel expanding = 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r>
              <a:rPr lang="en-US" b="1" dirty="0" smtClean="0">
                <a:solidFill>
                  <a:srgbClr val="FF0000"/>
                </a:solidFill>
              </a:rPr>
              <a:t> =&gt;</a:t>
            </a:r>
            <a:r>
              <a:rPr lang="en-US" b="1" dirty="0" err="1" smtClean="0">
                <a:solidFill>
                  <a:srgbClr val="FF0000"/>
                </a:solidFill>
              </a:rPr>
              <a:t>dw</a:t>
            </a:r>
            <a:r>
              <a:rPr lang="en-US" b="1" dirty="0" smtClean="0">
                <a:solidFill>
                  <a:srgbClr val="FF0000"/>
                </a:solidFill>
              </a:rPr>
              <a:t> = -</a:t>
            </a:r>
            <a:r>
              <a:rPr lang="en-US" b="1" dirty="0" err="1" smtClean="0">
                <a:solidFill>
                  <a:srgbClr val="FF0000"/>
                </a:solidFill>
              </a:rPr>
              <a:t>pdV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Change in internal energy </a:t>
            </a:r>
            <a:r>
              <a:rPr lang="en-US" b="1" dirty="0" err="1" smtClean="0">
                <a:solidFill>
                  <a:srgbClr val="FF0000"/>
                </a:solidFill>
              </a:rPr>
              <a:t>dU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b="1" dirty="0" err="1" smtClean="0">
                <a:solidFill>
                  <a:srgbClr val="FF0000"/>
                </a:solidFill>
              </a:rPr>
              <a:t>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parcel with mass </a:t>
            </a:r>
            <a:r>
              <a:rPr lang="en-US" i="1" dirty="0" err="1" smtClean="0"/>
              <a:t>m</a:t>
            </a:r>
            <a:endParaRPr lang="en-US" i="1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571750" y="4802188"/>
          <a:ext cx="3338513" cy="608012"/>
        </p:xfrm>
        <a:graphic>
          <a:graphicData uri="http://schemas.openxmlformats.org/presentationml/2006/ole">
            <p:oleObj spid="_x0000_s29699" name="Equation" r:id="rId5" imgW="9779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019800" y="1341928"/>
          <a:ext cx="2673351" cy="486872"/>
        </p:xfrm>
        <a:graphic>
          <a:graphicData uri="http://schemas.openxmlformats.org/presentationml/2006/ole">
            <p:oleObj spid="_x0000_s34819" name="Equation" r:id="rId4" imgW="977900" imgH="177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213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help of the ideal gas law we can get rid of </a:t>
            </a:r>
            <a:r>
              <a:rPr lang="en-US" b="1" dirty="0" err="1" smtClean="0"/>
              <a:t>dV</a:t>
            </a:r>
            <a:endParaRPr lang="en-US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" y="2502932"/>
          <a:ext cx="3568699" cy="712425"/>
        </p:xfrm>
        <a:graphic>
          <a:graphicData uri="http://schemas.openxmlformats.org/presentationml/2006/ole">
            <p:oleObj spid="_x0000_s34820" name="Equation" r:id="rId5" imgW="1968500" imgH="3937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410200" y="2438400"/>
          <a:ext cx="2971800" cy="756329"/>
        </p:xfrm>
        <a:graphic>
          <a:graphicData uri="http://schemas.openxmlformats.org/presentationml/2006/ole">
            <p:oleObj spid="_x0000_s34822" name="Equation" r:id="rId6" imgW="1549400" imgH="3937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34729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Hydrostatic Balance: </a:t>
            </a:r>
            <a:endParaRPr lang="en-US" b="1" dirty="0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382838" y="3733800"/>
          <a:ext cx="1808162" cy="617082"/>
        </p:xfrm>
        <a:graphic>
          <a:graphicData uri="http://schemas.openxmlformats.org/presentationml/2006/ole">
            <p:oleObj spid="_x0000_s34824" name="Equation" r:id="rId7" imgW="1041400" imgH="355600" progId="Equation.3">
              <p:embed/>
            </p:oleObj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5334000" y="3641796"/>
          <a:ext cx="3632200" cy="777804"/>
        </p:xfrm>
        <a:graphic>
          <a:graphicData uri="http://schemas.openxmlformats.org/presentationml/2006/ole">
            <p:oleObj spid="_x0000_s34825" name="Equation" r:id="rId8" imgW="1841500" imgH="3937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4953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Definitions of ideal gas law/heat capacity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0" y="1905000"/>
            <a:ext cx="9144000" cy="14478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352800"/>
            <a:ext cx="9144000" cy="14478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4800600"/>
            <a:ext cx="9144000" cy="144780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419600" y="2667000"/>
            <a:ext cx="609600" cy="316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419600" y="3874532"/>
            <a:ext cx="609600" cy="316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219200" y="5427662"/>
          <a:ext cx="1164112" cy="515938"/>
        </p:xfrm>
        <a:graphic>
          <a:graphicData uri="http://schemas.openxmlformats.org/presentationml/2006/ole">
            <p:oleObj spid="_x0000_s34826" name="Equation" r:id="rId9" imgW="889000" imgH="393700" progId="Equation.3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688112" y="5410200"/>
          <a:ext cx="1317625" cy="514350"/>
        </p:xfrm>
        <a:graphic>
          <a:graphicData uri="http://schemas.openxmlformats.org/presentationml/2006/ole">
            <p:oleObj spid="_x0000_s34827" name="Equation" r:id="rId10" imgW="1003300" imgH="3937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05537" y="5410200"/>
            <a:ext cx="511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,</a:t>
            </a:r>
            <a:endParaRPr lang="en-US" sz="2300" b="1" dirty="0"/>
          </a:p>
        </p:txBody>
      </p:sp>
      <p:sp>
        <p:nvSpPr>
          <p:cNvPr id="29" name="Right Arrow 28"/>
          <p:cNvSpPr/>
          <p:nvPr/>
        </p:nvSpPr>
        <p:spPr>
          <a:xfrm>
            <a:off x="4419600" y="5486400"/>
            <a:ext cx="609600" cy="316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5710238" y="5140325"/>
          <a:ext cx="2879725" cy="828675"/>
        </p:xfrm>
        <a:graphic>
          <a:graphicData uri="http://schemas.openxmlformats.org/presentationml/2006/ole">
            <p:oleObj spid="_x0000_s34828" name="Equation" r:id="rId11" imgW="14605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Lapse Rate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4351595" cy="3602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1600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we forgot about water vapor</a:t>
            </a:r>
          </a:p>
          <a:p>
            <a:pPr>
              <a:buFont typeface="Arial"/>
              <a:buChar char="•"/>
            </a:pPr>
            <a:r>
              <a:rPr lang="en-US" dirty="0" smtClean="0"/>
              <a:t> As an air parcel rises and cools, the maximum amount of water vapor it can hold decreases (this is governed by the </a:t>
            </a:r>
            <a:r>
              <a:rPr lang="en-US" dirty="0" err="1" smtClean="0"/>
              <a:t>Claussius-Clapyron</a:t>
            </a:r>
            <a:r>
              <a:rPr lang="en-US" dirty="0" smtClean="0"/>
              <a:t> equation) </a:t>
            </a:r>
          </a:p>
          <a:p>
            <a:pPr>
              <a:buFont typeface="Arial"/>
              <a:buChar char="•"/>
            </a:pPr>
            <a:r>
              <a:rPr lang="en-US" dirty="0" smtClean="0"/>
              <a:t> At some point (called the lifting condensation level) water vapor will start to condense and release latent heat</a:t>
            </a:r>
          </a:p>
          <a:p>
            <a:pPr>
              <a:buFont typeface="Arial"/>
              <a:buChar char="•"/>
            </a:pPr>
            <a:r>
              <a:rPr lang="en-US" dirty="0" smtClean="0"/>
              <a:t> This results in a lower lapse rate than predicted by the DALR</a:t>
            </a:r>
          </a:p>
          <a:p>
            <a:pPr>
              <a:buFont typeface="Arial"/>
              <a:buChar char="•"/>
            </a:pPr>
            <a:r>
              <a:rPr lang="en-US" dirty="0" smtClean="0"/>
              <a:t> On average, typical lapse rates observed in the atmosphere are ~6.5K/km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Structure of Earths Atmosphere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318000" cy="286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057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Troposphere – Temperature decreases with height due to thermodynamic lapse rate</a:t>
            </a:r>
          </a:p>
          <a:p>
            <a:pPr>
              <a:buFont typeface="Arial"/>
              <a:buChar char="•"/>
            </a:pPr>
            <a:r>
              <a:rPr lang="en-US" dirty="0" smtClean="0"/>
              <a:t>Stratosphere – Temperature Increases with height due to ozone absorption  of UV</a:t>
            </a:r>
          </a:p>
          <a:p>
            <a:pPr>
              <a:buFont typeface="Arial"/>
              <a:buChar char="•"/>
            </a:pPr>
            <a:r>
              <a:rPr lang="en-US" dirty="0" smtClean="0"/>
              <a:t> Mesosphere – Where the thermodynamic lapse rate takes over again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Thermosphere – Temperature increases with height due to absorption by O2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sources of light reaching a detector? Lets first consider solar radiation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sources of light reaching a detector? Lets first consider solar radiation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78611"/>
              <a:gd name="adj2" fmla="val 8845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Surface Reflection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17272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733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Smooth surfaces = </a:t>
            </a:r>
            <a:r>
              <a:rPr lang="en-US" sz="1600" dirty="0" err="1" smtClean="0"/>
              <a:t>specular</a:t>
            </a:r>
            <a:r>
              <a:rPr lang="en-US" sz="16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Rough surfaces = </a:t>
            </a:r>
            <a:r>
              <a:rPr lang="en-US" sz="1600" dirty="0" err="1" smtClean="0"/>
              <a:t>lambertian</a:t>
            </a:r>
            <a:r>
              <a:rPr lang="en-US" sz="1600" dirty="0" smtClean="0"/>
              <a:t> (has the same apparent brightness in every direction)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In general, the angles of reflectance are defined by a BRDF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514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err="1" smtClean="0"/>
              <a:t>Albedo</a:t>
            </a:r>
            <a:r>
              <a:rPr lang="en-US" sz="1600" dirty="0" smtClean="0"/>
              <a:t> – </a:t>
            </a:r>
            <a:r>
              <a:rPr lang="en-US" sz="1600" dirty="0" err="1" smtClean="0"/>
              <a:t>outgoing:incoming</a:t>
            </a:r>
            <a:r>
              <a:rPr lang="en-US" sz="1600" dirty="0" smtClean="0"/>
              <a:t> solar radiation flux</a:t>
            </a:r>
          </a:p>
          <a:p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18" y="2209800"/>
            <a:ext cx="2459182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2057400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Total Radiation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449782" y="3429000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Distribution of Radiation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5193268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Wavelength Dependence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587424"/>
            <a:ext cx="29510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In general the reflectivity of a surface depends on wavelength</a:t>
            </a:r>
          </a:p>
          <a:p>
            <a:endParaRPr lang="en-US" sz="1600" dirty="0"/>
          </a:p>
        </p:txBody>
      </p:sp>
      <p:pic>
        <p:nvPicPr>
          <p:cNvPr id="17" name="Picture 16" descr="surface_reflectan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818" y="5257800"/>
            <a:ext cx="1925782" cy="154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80241"/>
              <a:gd name="adj2" fmla="val -8828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3517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Atmospheric Scattering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505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How light scatters depends on the size of the </a:t>
            </a:r>
            <a:r>
              <a:rPr lang="en-US" dirty="0" err="1" smtClean="0"/>
              <a:t>scatterer</a:t>
            </a:r>
            <a:r>
              <a:rPr lang="en-US" dirty="0" smtClean="0"/>
              <a:t> relative to incident wavelength of light. This can be measured by a dimensionless size parameter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270500" y="4648200"/>
          <a:ext cx="1130300" cy="771912"/>
        </p:xfrm>
        <a:graphic>
          <a:graphicData uri="http://schemas.openxmlformats.org/presentationml/2006/ole">
            <p:oleObj spid="_x0000_s43010" name="Equation" r:id="rId5" imgW="520700" imgH="355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05200" y="2286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Any process that changes the direction of incident light</a:t>
            </a:r>
          </a:p>
          <a:p>
            <a:pPr>
              <a:buFont typeface="Arial"/>
              <a:buChar char="•"/>
            </a:pPr>
            <a:r>
              <a:rPr lang="en-US" dirty="0" smtClean="0"/>
              <a:t> Due to interaction of radiation with dipoles of molecules or particles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80241"/>
              <a:gd name="adj2" fmla="val -8828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3517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Atmospheric Scattering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667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Occurs for </a:t>
            </a:r>
            <a:r>
              <a:rPr lang="en-US" dirty="0" err="1" smtClean="0"/>
              <a:t>x</a:t>
            </a:r>
            <a:r>
              <a:rPr lang="en-US" dirty="0" smtClean="0"/>
              <a:t>&lt;&lt; 1</a:t>
            </a:r>
          </a:p>
          <a:p>
            <a:pPr>
              <a:buFont typeface="Arial"/>
              <a:buChar char="•"/>
            </a:pPr>
            <a:r>
              <a:rPr lang="en-US" dirty="0" smtClean="0"/>
              <a:t> In the atmosphere this is due to molecules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Scattering intensity has a 1/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30000" dirty="0" smtClean="0">
                <a:latin typeface="Symbol" charset="2"/>
                <a:cs typeface="Symbol" charset="2"/>
              </a:rPr>
              <a:t>4</a:t>
            </a:r>
            <a:r>
              <a:rPr lang="en-US" dirty="0" smtClean="0">
                <a:latin typeface="Calibri (Body)"/>
                <a:cs typeface="Calibri (Body)"/>
              </a:rPr>
              <a:t> wavelength dependence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Rayleigh Scattering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14800"/>
            <a:ext cx="1552463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191000"/>
            <a:ext cx="2995026" cy="222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5334000"/>
            <a:ext cx="2057400" cy="137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Derive the pressure and temperature structure of the atmosphere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Discuss the solar radiation budget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Discuss Earth’s orbit and the seasons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80241"/>
              <a:gd name="adj2" fmla="val -8828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3517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Atmospheric Scattering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655332"/>
            <a:ext cx="5410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Occurs for </a:t>
            </a:r>
            <a:r>
              <a:rPr lang="en-US" dirty="0" err="1" smtClean="0">
                <a:latin typeface="Calibri (Body)"/>
                <a:cs typeface="Calibri (Body)"/>
              </a:rPr>
              <a:t>x</a:t>
            </a:r>
            <a:r>
              <a:rPr lang="en-US" dirty="0" smtClean="0">
                <a:latin typeface="Calibri (Body)"/>
                <a:cs typeface="Calibri (Body)"/>
              </a:rPr>
              <a:t> ~ 1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Due to clouds (5-50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alibri (Body)"/>
                <a:cs typeface="Calibri (Body)"/>
              </a:rPr>
              <a:t>m)  and aerosols (0.1-1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alibri (Body)"/>
                <a:cs typeface="Calibri (Body)"/>
              </a:rPr>
              <a:t>m)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Higher proportion of light scattered forward for larger size parameters</a:t>
            </a:r>
          </a:p>
          <a:p>
            <a:endParaRPr lang="en-US" dirty="0" smtClean="0">
              <a:latin typeface="Calibri (Body)"/>
              <a:cs typeface="Calibri (Body)"/>
            </a:endParaRPr>
          </a:p>
          <a:p>
            <a:pPr>
              <a:buFont typeface="Arial"/>
              <a:buChar char="•"/>
            </a:pP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Mie Scattering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3962400"/>
            <a:ext cx="1930400" cy="1273243"/>
          </a:xfrm>
          <a:prstGeom prst="rect">
            <a:avLst/>
          </a:prstGeom>
        </p:spPr>
      </p:pic>
      <p:pic>
        <p:nvPicPr>
          <p:cNvPr id="15" name="Picture 14" descr="Screen Shot 2014-01-29 at 10.07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733" y="5512494"/>
            <a:ext cx="2967467" cy="1116906"/>
          </a:xfrm>
          <a:prstGeom prst="rect">
            <a:avLst/>
          </a:prstGeom>
        </p:spPr>
      </p:pic>
      <p:pic>
        <p:nvPicPr>
          <p:cNvPr id="16" name="Picture 15" descr="Screen Shot 2014-01-29 at 10.05.5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008251"/>
            <a:ext cx="2310168" cy="132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80241"/>
              <a:gd name="adj2" fmla="val -8828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3517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Atmospheric Scattering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655332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Occurs for </a:t>
            </a:r>
            <a:r>
              <a:rPr lang="en-US" dirty="0" err="1" smtClean="0">
                <a:latin typeface="Calibri (Body)"/>
                <a:cs typeface="Calibri (Body)"/>
              </a:rPr>
              <a:t>x</a:t>
            </a:r>
            <a:r>
              <a:rPr lang="en-US" dirty="0" smtClean="0">
                <a:latin typeface="Calibri (Body)"/>
                <a:cs typeface="Calibri (Body)"/>
              </a:rPr>
              <a:t> &gt;&gt; 1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Can describe light </a:t>
            </a:r>
            <a:r>
              <a:rPr lang="en-US" dirty="0" err="1" smtClean="0">
                <a:latin typeface="Calibri (Body)"/>
                <a:cs typeface="Calibri (Body)"/>
              </a:rPr>
              <a:t>propogation</a:t>
            </a:r>
            <a:r>
              <a:rPr lang="en-US" dirty="0" smtClean="0">
                <a:latin typeface="Calibri (Body)"/>
                <a:cs typeface="Calibri (Body)"/>
              </a:rPr>
              <a:t> with ray optics (</a:t>
            </a:r>
            <a:r>
              <a:rPr lang="en-US" dirty="0" err="1" smtClean="0">
                <a:latin typeface="Calibri (Body)"/>
                <a:cs typeface="Calibri (Body)"/>
              </a:rPr>
              <a:t>reflection,refraction</a:t>
            </a:r>
            <a:r>
              <a:rPr lang="en-US" dirty="0" smtClean="0">
                <a:latin typeface="Calibri (Body)"/>
                <a:cs typeface="Calibri (Body)"/>
              </a:rPr>
              <a:t>)</a:t>
            </a:r>
          </a:p>
          <a:p>
            <a:endParaRPr lang="en-US" dirty="0" smtClean="0">
              <a:latin typeface="Calibri (Body)"/>
              <a:cs typeface="Calibri (Body)"/>
            </a:endParaRPr>
          </a:p>
          <a:p>
            <a:pPr>
              <a:buFont typeface="Arial"/>
              <a:buChar char="•"/>
            </a:pP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Geometric Scattering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132660"/>
            <a:ext cx="2565400" cy="1944573"/>
          </a:xfrm>
          <a:prstGeom prst="rect">
            <a:avLst/>
          </a:prstGeom>
        </p:spPr>
      </p:pic>
      <p:pic>
        <p:nvPicPr>
          <p:cNvPr id="18" name="Picture 17" descr="Screen Shot 2014-01-29 at 10.41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044" y="4132660"/>
            <a:ext cx="201575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optdep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74332"/>
            <a:ext cx="2900264" cy="214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Radiation Budget</a:t>
            </a:r>
            <a:endParaRPr lang="en-US" dirty="0"/>
          </a:p>
        </p:txBody>
      </p:sp>
      <p:pic>
        <p:nvPicPr>
          <p:cNvPr id="5" name="Picture 4" descr="scattered_sunl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19300"/>
            <a:ext cx="2298700" cy="36195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76600" y="2019300"/>
            <a:ext cx="5715000" cy="4838700"/>
          </a:xfrm>
          <a:prstGeom prst="wedgeRectCallout">
            <a:avLst>
              <a:gd name="adj1" fmla="val -80241"/>
              <a:gd name="adj2" fmla="val -8828"/>
            </a:avLst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3517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Atmospheric Absorption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655332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From rotational/</a:t>
            </a:r>
            <a:r>
              <a:rPr lang="en-US" dirty="0" err="1" smtClean="0">
                <a:latin typeface="Calibri (Body)"/>
                <a:cs typeface="Calibri (Body)"/>
              </a:rPr>
              <a:t>vibrational</a:t>
            </a:r>
            <a:r>
              <a:rPr lang="en-US" dirty="0" smtClean="0">
                <a:latin typeface="Calibri (Body)"/>
                <a:cs typeface="Calibri (Body)"/>
              </a:rPr>
              <a:t>/electronic transitions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In Visible typically small  ~1%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 Strong absorption by ozone in the UV</a:t>
            </a:r>
          </a:p>
          <a:p>
            <a:pPr>
              <a:buFont typeface="Arial"/>
              <a:buChar char="•"/>
            </a:pP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Molecules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431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Aerosols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921686"/>
            <a:ext cx="2514600" cy="1641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477827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bri (Body)"/>
                <a:cs typeface="Calibri (Body)"/>
              </a:rPr>
              <a:t>Predominantly black carbon and dust</a:t>
            </a:r>
            <a:endParaRPr lang="en-US" dirty="0"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Solar Radiation Budget</a:t>
            </a:r>
            <a:endParaRPr lang="en-US" dirty="0"/>
          </a:p>
        </p:txBody>
      </p:sp>
      <p:pic>
        <p:nvPicPr>
          <p:cNvPr id="11" name="Picture 10" descr="Screen Shot 2014-01-29 at 10.02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993900"/>
            <a:ext cx="6616700" cy="501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1295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can explain the shapes of these spectra…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Earths Orbit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447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Earth orbits sun with slightly elliptical orbit (eccentricity = 0.0167)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Perihelian</a:t>
            </a:r>
            <a:r>
              <a:rPr lang="en-US" dirty="0" smtClean="0"/>
              <a:t> – Closest point to the sun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Aphelian</a:t>
            </a:r>
            <a:r>
              <a:rPr lang="en-US" dirty="0" smtClean="0"/>
              <a:t> – Farthest point from the sun</a:t>
            </a:r>
            <a:endParaRPr lang="en-US" dirty="0"/>
          </a:p>
        </p:txBody>
      </p:sp>
      <p:pic>
        <p:nvPicPr>
          <p:cNvPr id="5" name="Picture 4" descr="Screen Shot 2014-01-29 at 10.30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501190" cy="2752619"/>
          </a:xfrm>
          <a:prstGeom prst="rect">
            <a:avLst/>
          </a:prstGeom>
        </p:spPr>
      </p:pic>
      <p:pic>
        <p:nvPicPr>
          <p:cNvPr id="6" name="Picture 5" descr="u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434" y="4495800"/>
            <a:ext cx="3847766" cy="2338721"/>
          </a:xfrm>
          <a:prstGeom prst="rect">
            <a:avLst/>
          </a:prstGeom>
        </p:spPr>
      </p:pic>
      <p:pic>
        <p:nvPicPr>
          <p:cNvPr id="7" name="Picture 6" descr="pc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4495800"/>
            <a:ext cx="3847766" cy="233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050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Real life Consequence: PCA analysis of OMI Solar Spectra (2004-2009)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158790" y="4674275"/>
            <a:ext cx="2290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Dominant PC looks like solar spectrum</a:t>
            </a:r>
          </a:p>
          <a:p>
            <a:pPr>
              <a:buFont typeface="Arial"/>
              <a:buChar char="•"/>
            </a:pPr>
            <a:r>
              <a:rPr lang="en-US" dirty="0" smtClean="0"/>
              <a:t> Seasonal cycle associated with distance from sun (and detector degradation)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Earths Orbit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Ecliptic – Plane of Earth’s orbit around Sun</a:t>
            </a:r>
          </a:p>
          <a:p>
            <a:pPr>
              <a:buFont typeface="Arial"/>
              <a:buChar char="•"/>
            </a:pPr>
            <a:r>
              <a:rPr lang="en-US" dirty="0" smtClean="0"/>
              <a:t>Obliquity – The angle between the ecliptic and Earth’s rotational axis</a:t>
            </a:r>
          </a:p>
          <a:p>
            <a:pPr>
              <a:buFont typeface="Arial"/>
              <a:buChar char="•"/>
            </a:pPr>
            <a:r>
              <a:rPr lang="en-US" dirty="0" smtClean="0"/>
              <a:t> Obliquity determines the Earth’s seasons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Why we care? The SZA is linked to seasons, and it’s a really important factor for instrument sensitivity</a:t>
            </a:r>
            <a:endParaRPr lang="en-US" dirty="0"/>
          </a:p>
        </p:txBody>
      </p:sp>
      <p:pic>
        <p:nvPicPr>
          <p:cNvPr id="10" name="Picture 9" descr="Screen Shot 2014-01-29 at 10.30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7042150" cy="381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Parcel Definition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3679937" cy="212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parcel made by gathering together an unspecified amount of air. We pretend the air is surrounded by an invisible boundary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267200" y="2590799"/>
            <a:ext cx="3962400" cy="3090923"/>
          </a:xfrm>
          <a:prstGeom prst="wedgeRoundRectCallout">
            <a:avLst>
              <a:gd name="adj1" fmla="val -86556"/>
              <a:gd name="adj2" fmla="val 89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8194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Parcel is SEALED from outside air (no mass exchange)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Parcel is INSULATED from surrounding environment (no heat exchange)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Parcel boundaries are FLEXIBLE (pressure inside parcel will change to match the pressure of its environment)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Balance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help of an air parcel, we can determine the relationship between pressure and height in the atmosphere</a:t>
            </a:r>
          </a:p>
          <a:p>
            <a:r>
              <a:rPr lang="en-US" dirty="0" smtClean="0"/>
              <a:t>Consider the major forces on an air parcel at rest</a:t>
            </a:r>
            <a:endParaRPr lang="en-US" dirty="0"/>
          </a:p>
        </p:txBody>
      </p:sp>
      <p:pic>
        <p:nvPicPr>
          <p:cNvPr id="10" name="Picture 9" descr="Screen Shot 2014-01-28 at 4.12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655332"/>
            <a:ext cx="4356100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Balance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help of an air parcel, we can determine the relationship between pressure and height in the atmosphere</a:t>
            </a:r>
          </a:p>
          <a:p>
            <a:r>
              <a:rPr lang="en-US" dirty="0" smtClean="0"/>
              <a:t>Consider the major forces on an air parcel at rest</a:t>
            </a:r>
            <a:endParaRPr lang="en-US" dirty="0"/>
          </a:p>
        </p:txBody>
      </p:sp>
      <p:pic>
        <p:nvPicPr>
          <p:cNvPr id="10" name="Picture 9" descr="Screen Shot 2014-01-28 at 4.12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2655332"/>
            <a:ext cx="4356100" cy="2273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267994" y="3873738"/>
            <a:ext cx="609600" cy="158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906294" y="3835638"/>
            <a:ext cx="533400" cy="158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657306" y="3835638"/>
            <a:ext cx="533400" cy="1588"/>
          </a:xfrm>
          <a:prstGeom prst="straightConnector1">
            <a:avLst/>
          </a:prstGeom>
          <a:ln w="793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4179332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(z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</a:rPr>
              <a:t>p(z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(z+dz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</a:rPr>
              <a:t>p(z+dz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g</a:t>
            </a:r>
            <a:r>
              <a:rPr lang="en-US" dirty="0" err="1" smtClean="0">
                <a:solidFill>
                  <a:srgbClr val="0000FF"/>
                </a:solidFill>
              </a:rPr>
              <a:t>(z</a:t>
            </a:r>
            <a:r>
              <a:rPr lang="en-US" dirty="0" smtClean="0">
                <a:solidFill>
                  <a:srgbClr val="0000FF"/>
                </a:solidFill>
              </a:rPr>
              <a:t>) =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r(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z)dAdz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5181600" y="3112533"/>
            <a:ext cx="381000" cy="2971800"/>
          </a:xfrm>
          <a:prstGeom prst="leftBrace">
            <a:avLst>
              <a:gd name="adj1" fmla="val 2200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0175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hydrostatic equilibrium the pressure gradient + gravitation forces balance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2400" y="5867400"/>
          <a:ext cx="4572000" cy="381000"/>
        </p:xfrm>
        <a:graphic>
          <a:graphicData uri="http://schemas.openxmlformats.org/presentationml/2006/ole">
            <p:oleObj spid="_x0000_s17410" name="Equation" r:id="rId4" imgW="2133600" imgH="177800" progId="Equation.3">
              <p:embed/>
            </p:oleObj>
          </a:graphicData>
        </a:graphic>
      </p:graphicFrame>
      <p:sp>
        <p:nvSpPr>
          <p:cNvPr id="21" name="Right Arrow 20"/>
          <p:cNvSpPr/>
          <p:nvPr/>
        </p:nvSpPr>
        <p:spPr>
          <a:xfrm>
            <a:off x="4800600" y="5867400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118334" y="5499100"/>
          <a:ext cx="1958866" cy="901700"/>
        </p:xfrm>
        <a:graphic>
          <a:graphicData uri="http://schemas.openxmlformats.org/presentationml/2006/ole">
            <p:oleObj spid="_x0000_s17411" name="Equation" r:id="rId5" imgW="800100" imgH="368300" progId="Equation.3">
              <p:embed/>
            </p:oleObj>
          </a:graphicData>
        </a:graphic>
      </p:graphicFrame>
      <p:sp>
        <p:nvSpPr>
          <p:cNvPr id="23" name="Left Brace 22"/>
          <p:cNvSpPr/>
          <p:nvPr/>
        </p:nvSpPr>
        <p:spPr>
          <a:xfrm rot="5400000">
            <a:off x="7809706" y="2083038"/>
            <a:ext cx="381000" cy="1677988"/>
          </a:xfrm>
          <a:prstGeom prst="leftBrace">
            <a:avLst>
              <a:gd name="adj1" fmla="val 22008"/>
              <a:gd name="adj2" fmla="val 50000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228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gravity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0100" y="47244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Pressure Gradient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Balance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438400" y="3505200"/>
          <a:ext cx="2209800" cy="855997"/>
        </p:xfrm>
        <a:graphic>
          <a:graphicData uri="http://schemas.openxmlformats.org/presentationml/2006/ole">
            <p:oleObj spid="_x0000_s18435" name="Equation" r:id="rId3" imgW="1016000" imgH="3937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0" y="141763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air density can be found using the ideal gas law (</a:t>
            </a:r>
            <a:r>
              <a:rPr lang="en-US" dirty="0" err="1" smtClean="0"/>
              <a:t>pV</a:t>
            </a:r>
            <a:r>
              <a:rPr lang="en-US" dirty="0" smtClean="0"/>
              <a:t>=</a:t>
            </a:r>
            <a:r>
              <a:rPr lang="en-US" dirty="0" err="1" smtClean="0"/>
              <a:t>nRT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28600" y="1943100"/>
          <a:ext cx="3867150" cy="800100"/>
        </p:xfrm>
        <a:graphic>
          <a:graphicData uri="http://schemas.openxmlformats.org/presentationml/2006/ole">
            <p:oleObj spid="_x0000_s18436" name="Equation" r:id="rId4" imgW="1841500" imgH="3810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0" y="18669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air</a:t>
            </a:r>
            <a:r>
              <a:rPr lang="en-US" dirty="0" smtClean="0"/>
              <a:t> – Molecular Weight of air</a:t>
            </a:r>
          </a:p>
          <a:p>
            <a:r>
              <a:rPr lang="en-US" dirty="0" smtClean="0"/>
              <a:t>R – Universal Gas Constant</a:t>
            </a:r>
          </a:p>
          <a:p>
            <a:r>
              <a:rPr lang="en-US" dirty="0" err="1" smtClean="0"/>
              <a:t>T(z</a:t>
            </a:r>
            <a:r>
              <a:rPr lang="en-US" dirty="0" smtClean="0"/>
              <a:t>) – Temperature</a:t>
            </a:r>
          </a:p>
          <a:p>
            <a:r>
              <a:rPr lang="en-US" dirty="0" smtClean="0"/>
              <a:t>N - # of moles of air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3048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this into the hydrostatic balance equation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431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integrate this equation by assuming some mean temperature 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781800" y="4301836"/>
          <a:ext cx="457200" cy="498764"/>
        </p:xfrm>
        <a:graphic>
          <a:graphicData uri="http://schemas.openxmlformats.org/presentationml/2006/ole">
            <p:oleObj spid="_x0000_s18437" name="Equation" r:id="rId5" imgW="139700" imgH="15240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930400" y="4953000"/>
          <a:ext cx="3479800" cy="773112"/>
        </p:xfrm>
        <a:graphic>
          <a:graphicData uri="http://schemas.openxmlformats.org/presentationml/2006/ole">
            <p:oleObj spid="_x0000_s18438" name="Equation" r:id="rId6" imgW="1600200" imgH="355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400" y="58790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– In practice this mean temperature approximation works well considering T is in Kelvin. In this scale the range of atmospheric temperatures is not too different…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to an air parcel if we lift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8" y="2501900"/>
            <a:ext cx="3605722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0480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As the parcel is lifted the pressure in the surrounding environment decreases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parcel </a:t>
            </a:r>
            <a:r>
              <a:rPr lang="en-US" dirty="0" err="1" smtClean="0"/>
              <a:t>equilibriates</a:t>
            </a:r>
            <a:r>
              <a:rPr lang="en-US" dirty="0" smtClean="0"/>
              <a:t> to the pressure of its environment by expanding. </a:t>
            </a:r>
          </a:p>
          <a:p>
            <a:pPr>
              <a:buFont typeface="Arial"/>
              <a:buChar char="•"/>
            </a:pPr>
            <a:r>
              <a:rPr lang="en-US" dirty="0" smtClean="0"/>
              <a:t> This expansion takes energy (work). Consequently the parcel must </a:t>
            </a:r>
            <a:r>
              <a:rPr lang="en-US" dirty="0" err="1" smtClean="0"/>
              <a:t>cool(conservation</a:t>
            </a:r>
            <a:r>
              <a:rPr lang="en-US" dirty="0" smtClean="0"/>
              <a:t> of energy)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062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how much does it cool? </a:t>
            </a:r>
          </a:p>
          <a:p>
            <a:r>
              <a:rPr lang="en-US" dirty="0" smtClean="0"/>
              <a:t>Lets look at the energy budget. From the first 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1981200"/>
          <a:ext cx="2950028" cy="607359"/>
        </p:xfrm>
        <a:graphic>
          <a:graphicData uri="http://schemas.openxmlformats.org/presentationml/2006/ole">
            <p:oleObj spid="_x0000_s22530" name="Equation" r:id="rId3" imgW="863600" imgH="177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67670"/>
            <a:ext cx="416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parcel with mass </a:t>
            </a:r>
            <a:r>
              <a:rPr lang="en-US" i="1" dirty="0" err="1" smtClean="0"/>
              <a:t>m</a:t>
            </a:r>
            <a:endParaRPr lang="en-US" i="1" dirty="0" smtClean="0"/>
          </a:p>
          <a:p>
            <a:r>
              <a:rPr lang="en-US" dirty="0" smtClean="0"/>
              <a:t>How much does the temperature change </a:t>
            </a:r>
            <a:r>
              <a:rPr lang="en-US" dirty="0" smtClean="0"/>
              <a:t>moving from </a:t>
            </a:r>
            <a:r>
              <a:rPr lang="en-US" dirty="0" err="1" smtClean="0"/>
              <a:t>z</a:t>
            </a:r>
            <a:r>
              <a:rPr lang="en-US" dirty="0" smtClean="0"/>
              <a:t> to </a:t>
            </a:r>
            <a:r>
              <a:rPr lang="en-US" dirty="0" err="1" smtClean="0"/>
              <a:t>z+dz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6858000" y="4800600"/>
            <a:ext cx="1295400" cy="12192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1535668"/>
            <a:ext cx="1851672" cy="1893332"/>
          </a:xfrm>
          <a:prstGeom prst="ellipse">
            <a:avLst/>
          </a:prstGeom>
          <a:solidFill>
            <a:schemeClr val="bg1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V+dV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5269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7341864" y="3478537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764449">
            <a:off x="8234988" y="3237946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540889">
            <a:off x="8548064" y="2311180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940154">
            <a:off x="8269264" y="1465335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880880">
            <a:off x="6462936" y="1408644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580312">
            <a:off x="7405741" y="1007606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36265" y="2209800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405763">
            <a:off x="6380840" y="3163813"/>
            <a:ext cx="48007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7124701" y="6286500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4224369">
            <a:off x="7862600" y="6091752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8305800" y="5334000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9450901">
            <a:off x="8273492" y="4550829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7200899" y="4229100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837134">
            <a:off x="6265819" y="4429537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44145">
            <a:off x="5956158" y="5155044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944439">
            <a:off x="6135337" y="5869806"/>
            <a:ext cx="7620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43600" y="6405612"/>
            <a:ext cx="137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p</a:t>
            </a:r>
            <a:r>
              <a:rPr lang="en-US" sz="2500" b="1" baseline="-25000" dirty="0" err="1" smtClean="0"/>
              <a:t>env</a:t>
            </a:r>
            <a:r>
              <a:rPr lang="en-US" sz="2500" b="1" dirty="0" err="1" smtClean="0"/>
              <a:t>(z</a:t>
            </a:r>
            <a:r>
              <a:rPr lang="en-US" sz="2500" b="1" dirty="0" smtClean="0"/>
              <a:t>)</a:t>
            </a:r>
            <a:endParaRPr lang="en-US" sz="2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3599" y="3581400"/>
            <a:ext cx="175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p</a:t>
            </a:r>
            <a:r>
              <a:rPr lang="en-US" sz="2500" b="1" baseline="-25000" dirty="0" err="1" smtClean="0"/>
              <a:t>env</a:t>
            </a:r>
            <a:r>
              <a:rPr lang="en-US" sz="2500" b="1" dirty="0" err="1" smtClean="0"/>
              <a:t>(z+dz</a:t>
            </a:r>
            <a:r>
              <a:rPr lang="en-US" sz="2500" b="1" dirty="0" smtClean="0"/>
              <a:t>)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Adiabatic Lapse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832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how much does it cool? </a:t>
            </a:r>
          </a:p>
          <a:p>
            <a:r>
              <a:rPr lang="en-US" dirty="0" smtClean="0"/>
              <a:t>Lets look at the energy budget. From the first 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2212041"/>
          <a:ext cx="2950028" cy="607359"/>
        </p:xfrm>
        <a:graphic>
          <a:graphicData uri="http://schemas.openxmlformats.org/presentationml/2006/ole">
            <p:oleObj spid="_x0000_s30722" name="Equation" r:id="rId3" imgW="863600" imgH="177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968" y="3648670"/>
            <a:ext cx="67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Adiabatic Process =&gt; no heat exchange =&gt; </a:t>
            </a:r>
            <a:r>
              <a:rPr lang="en-US" b="1" dirty="0" err="1" smtClean="0">
                <a:solidFill>
                  <a:srgbClr val="FF0000"/>
                </a:solidFill>
              </a:rPr>
              <a:t>dq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124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parcel with mass </a:t>
            </a:r>
            <a:r>
              <a:rPr lang="en-US" i="1" dirty="0" err="1" smtClean="0"/>
              <a:t>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1850</Words>
  <Application>Microsoft Macintosh PowerPoint</Application>
  <PresentationFormat>On-screen Show (4:3)</PresentationFormat>
  <Paragraphs>214</Paragraphs>
  <Slides>25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Basic Atmospheric Properties</vt:lpstr>
      <vt:lpstr>Goals</vt:lpstr>
      <vt:lpstr>Air Parcel Definition</vt:lpstr>
      <vt:lpstr>Hydrostatic Balance</vt:lpstr>
      <vt:lpstr>Hydrostatic Balance</vt:lpstr>
      <vt:lpstr>Hydrostatic Balance</vt:lpstr>
      <vt:lpstr>Dry Adiabatic Lapse Rate</vt:lpstr>
      <vt:lpstr>Dry Adiabatic Lapse Rate</vt:lpstr>
      <vt:lpstr>Dry Adiabatic Lapse Rate</vt:lpstr>
      <vt:lpstr>Dry Adiabatic Lapse Rate</vt:lpstr>
      <vt:lpstr>Dry Adiabatic Lapse Rate</vt:lpstr>
      <vt:lpstr>Dry Adiabatic Lapse Rate</vt:lpstr>
      <vt:lpstr>Dry Adiabatic Lapse Rate</vt:lpstr>
      <vt:lpstr>Environmental Lapse Rate</vt:lpstr>
      <vt:lpstr>Temperature Structure of Earths Atmosphere</vt:lpstr>
      <vt:lpstr>The Solar Radiation Budget</vt:lpstr>
      <vt:lpstr>The Solar Radiation Budget</vt:lpstr>
      <vt:lpstr>The Solar Radiation Budget</vt:lpstr>
      <vt:lpstr>The Solar Radiation Budget</vt:lpstr>
      <vt:lpstr>The Solar Radiation Budget</vt:lpstr>
      <vt:lpstr>The Solar Radiation Budget</vt:lpstr>
      <vt:lpstr>The Solar Radiation Budget</vt:lpstr>
      <vt:lpstr>The Solar Radiation Budget</vt:lpstr>
      <vt:lpstr>Earths Orbit</vt:lpstr>
      <vt:lpstr>Earths Orbit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Atmospheric Properties</dc:title>
  <dc:creator>Christopher Miller</dc:creator>
  <cp:lastModifiedBy>Christopher Miller</cp:lastModifiedBy>
  <cp:revision>85</cp:revision>
  <dcterms:created xsi:type="dcterms:W3CDTF">2014-01-30T05:29:41Z</dcterms:created>
  <dcterms:modified xsi:type="dcterms:W3CDTF">2014-01-30T16:48:24Z</dcterms:modified>
</cp:coreProperties>
</file>