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hyperlink" Target="https://dataverse.harvard.edu/dataverse/complete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hyperlink" Target="https://dataverse.harvard.edu/dataset.xhtml?persistentId=hdl:10904/10086" TargetMode="Externa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hyperlink" Target="https://doi.org/10.1371/journal.pone.0104798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hyperlink" Target="https://doi.org/10.1371/journal.pcbi.1003542" TargetMode="External"/><Relationship Id="rId5" Type="http://schemas.openxmlformats.org/officeDocument/2006/relationships/image" Target="../media/image8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hyperlink" Target="https://doi.org/10.1371/journal.pcbi.1005399" TargetMode="Externa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5701" y="1434352"/>
            <a:ext cx="11148634" cy="7103555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Percentage of broken links in astronomy publications according to type of website."/>
          <p:cNvSpPr/>
          <p:nvPr>
            <p:ph type="body" sz="quarter" idx="4294967295"/>
          </p:nvPr>
        </p:nvSpPr>
        <p:spPr>
          <a:xfrm>
            <a:off x="637489" y="200852"/>
            <a:ext cx="11745759" cy="573742"/>
          </a:xfrm>
          <a:prstGeom prst="rect">
            <a:avLst/>
          </a:prstGeom>
        </p:spPr>
        <p:txBody>
          <a:bodyPr lIns="57374" tIns="57374" rIns="57374" bIns="57374" anchor="t"/>
          <a:lstStyle>
            <a:lvl1pPr marL="0" indent="0" defTabSz="917985">
              <a:spcBef>
                <a:spcPts val="300"/>
              </a:spcBef>
              <a:buSzTx/>
              <a:buNone/>
              <a:defRPr b="1" sz="2880">
                <a:latin typeface="Apple Garamond BT"/>
                <a:ea typeface="Apple Garamond BT"/>
                <a:cs typeface="Apple Garamond BT"/>
                <a:sym typeface="Apple Garamond BT"/>
              </a:defRPr>
            </a:lvl1pPr>
          </a:lstStyle>
          <a:p>
            <a:pPr/>
            <a:r>
              <a:t>Percentage of broken links in astronomy publications according to type of website.</a:t>
            </a:r>
          </a:p>
        </p:txBody>
      </p:sp>
      <p:sp>
        <p:nvSpPr>
          <p:cNvPr id="121" name="Pepe A, Goodman A, Muench A, Crosas M, Erdmann C (2014) How Do Astronomers Share Data? Reliability and Persistence of Datasets Linked in AAS Publications and a Qualitative Study of Data Practices among US Astronomers. PLOS ONE 9(8): e104798. https://doi.org/10.1371/journal.pone.0104798…"/>
          <p:cNvSpPr/>
          <p:nvPr/>
        </p:nvSpPr>
        <p:spPr>
          <a:xfrm>
            <a:off x="741082" y="8637594"/>
            <a:ext cx="11522636" cy="724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7374" tIns="57374" rIns="57374" bIns="57374">
            <a:spAutoFit/>
          </a:bodyPr>
          <a:lstStyle/>
          <a:p>
            <a:pPr algn="l" defTabSz="1147482">
              <a:defRPr sz="1400">
                <a:latin typeface="Apple Garamond"/>
                <a:ea typeface="Apple Garamond"/>
                <a:cs typeface="Apple Garamond"/>
                <a:sym typeface="Apple Garamond"/>
              </a:defRPr>
            </a:pPr>
            <a:r>
              <a:t>Pepe A, Goodman A, Muench A, Crosas M, Erdmann C (2014) How Do Astronomers Share Data? Reliability and Persistence of Datasets Linked in AAS Publications and a Qualitative Study of Data Practices among US Astronomers. PLOS ONE 9(8): e104798. https://doi.org/10.1371/journal.pone.0104798</a:t>
            </a:r>
          </a:p>
          <a:p>
            <a:pPr algn="l" defTabSz="1147482">
              <a:defRPr sz="1400">
                <a:latin typeface="Apple Garamond"/>
                <a:ea typeface="Apple Garamond"/>
                <a:cs typeface="Apple Garamond"/>
                <a:sym typeface="Apple Garamond"/>
              </a:defRPr>
            </a:pPr>
            <a:r>
              <a:t>http://journals.plos.org/plosone/article?id=10.1371/journal.pone.0104798</a:t>
            </a:r>
          </a:p>
        </p:txBody>
      </p:sp>
      <p:pic>
        <p:nvPicPr>
          <p:cNvPr id="122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30844" y="913786"/>
            <a:ext cx="5388134" cy="352322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" y="0"/>
            <a:ext cx="1287475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https://dataverse.harvard.edu/dataverse/complete"/>
          <p:cNvSpPr/>
          <p:nvPr/>
        </p:nvSpPr>
        <p:spPr>
          <a:xfrm>
            <a:off x="5159064" y="4261197"/>
            <a:ext cx="7690471" cy="647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latin typeface="Futura Condensed"/>
                <a:ea typeface="Futura Condensed"/>
                <a:cs typeface="Futura Condensed"/>
                <a:sym typeface="Futura Condensed"/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https://dataverse.harvard.edu/dataverse/complete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519" y="-5773"/>
            <a:ext cx="12353762" cy="9547203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https://dataverse.harvard.edu/dataset.xhtml?persistentId=hdl:10904/10086"/>
          <p:cNvSpPr/>
          <p:nvPr/>
        </p:nvSpPr>
        <p:spPr>
          <a:xfrm>
            <a:off x="3914213" y="9454991"/>
            <a:ext cx="5679987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">
                <a:hlinkClick r:id="rId3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3" invalidUrl="" action="" tgtFrame="" tooltip="" history="1" highlightClick="0" endSnd="0"/>
              </a:rPr>
              <a:t>https://dataverse.harvard.edu/dataset.xhtml?persistentId=hdl:10904/10086</a:t>
            </a:r>
          </a:p>
        </p:txBody>
      </p:sp>
      <p:sp>
        <p:nvSpPr>
          <p:cNvPr id="129" name="Papers using data from the  COMPLETE Survey have been…"/>
          <p:cNvSpPr/>
          <p:nvPr/>
        </p:nvSpPr>
        <p:spPr>
          <a:xfrm>
            <a:off x="801868" y="5485518"/>
            <a:ext cx="9500606" cy="3010695"/>
          </a:xfrm>
          <a:prstGeom prst="rect">
            <a:avLst/>
          </a:prstGeom>
          <a:solidFill>
            <a:srgbClr val="DEC5E2"/>
          </a:solidFill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Futura"/>
                <a:ea typeface="Futura"/>
                <a:cs typeface="Futura"/>
                <a:sym typeface="Futura"/>
              </a:defRPr>
            </a:pPr>
            <a:r>
              <a:t>Papers using data from the </a:t>
            </a:r>
            <a:br/>
            <a:r>
              <a:t>COMPLETE Survey have been</a:t>
            </a:r>
          </a:p>
          <a:p>
            <a:pPr>
              <a:defRPr>
                <a:latin typeface="Futura"/>
                <a:ea typeface="Futura"/>
                <a:cs typeface="Futura"/>
                <a:sym typeface="Futura"/>
              </a:defRPr>
            </a:pPr>
            <a:r>
              <a:t>cited &gt;7000 times since 2006, when data were first released online.</a:t>
            </a:r>
          </a:p>
          <a:p>
            <a:pPr>
              <a:defRPr i="1" sz="3200">
                <a:latin typeface="Futura"/>
                <a:ea typeface="Futura"/>
                <a:cs typeface="Futura"/>
                <a:sym typeface="Futura"/>
              </a:defRPr>
            </a:pPr>
            <a:r>
              <a:t>The 2006 “data paper” has been cited 150 times.</a:t>
            </a:r>
          </a:p>
        </p:txBody>
      </p:sp>
      <p:sp>
        <p:nvSpPr>
          <p:cNvPr id="130" name="This single paper on “Cloudshine”  (a small part of “COMPLETE”) has 626 downloads of its data set from Dataverse.…"/>
          <p:cNvSpPr/>
          <p:nvPr/>
        </p:nvSpPr>
        <p:spPr>
          <a:xfrm>
            <a:off x="3627569" y="2176817"/>
            <a:ext cx="8976879" cy="2438823"/>
          </a:xfrm>
          <a:prstGeom prst="rect">
            <a:avLst/>
          </a:prstGeom>
          <a:solidFill>
            <a:srgbClr val="ECF6FB"/>
          </a:solidFill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Futura"/>
                <a:ea typeface="Futura"/>
                <a:cs typeface="Futura"/>
                <a:sym typeface="Futura"/>
              </a:defRPr>
            </a:pPr>
            <a:r>
              <a:t>This single paper on “Cloudshine” </a:t>
            </a:r>
            <a:br/>
            <a:r>
              <a:t>(a small part of “COMPLETE”) has 626 downloads of its data set from Dataverse.  </a:t>
            </a:r>
          </a:p>
          <a:p>
            <a:pPr>
              <a:defRPr i="1" sz="3300">
                <a:latin typeface="Futura"/>
                <a:ea typeface="Futura"/>
                <a:cs typeface="Futura"/>
                <a:sym typeface="Futura"/>
              </a:defRPr>
            </a:pPr>
            <a:r>
              <a:t>The paper itself has been cited 43 times.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1"/>
      <p:bldP build="whole" bldLvl="1" animBg="1" rev="0" advAuto="0" spid="129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550" y="637193"/>
            <a:ext cx="12585700" cy="8229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133" name="https://doi.org/10.1371/journal.pone.0104798"/>
          <p:cNvSpPr/>
          <p:nvPr/>
        </p:nvSpPr>
        <p:spPr>
          <a:xfrm>
            <a:off x="8658619" y="9139107"/>
            <a:ext cx="3400581" cy="28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127000" marR="584200" indent="-127000" algn="l" defTabSz="457200">
              <a:spcBef>
                <a:spcPts val="1000"/>
              </a:spcBef>
              <a:defRPr sz="13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hlinkClick r:id="rId3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3" invalidUrl="" action="" tgtFrame="" tooltip="" history="1" highlightClick="0" endSnd="0"/>
              </a:rPr>
              <a:t>https://doi.org/10.1371/journal.pone.0104798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39600" y="644653"/>
            <a:ext cx="9230578" cy="81397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36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rcRect l="518" t="927" r="518" b="108"/>
          <a:stretch>
            <a:fillRect/>
          </a:stretch>
        </p:blipFill>
        <p:spPr>
          <a:xfrm>
            <a:off x="10042625" y="2065619"/>
            <a:ext cx="2660050" cy="271024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137" name="https://doi.org/10.1371/journal.pcbi.1003542"/>
          <p:cNvSpPr/>
          <p:nvPr/>
        </p:nvSpPr>
        <p:spPr>
          <a:xfrm>
            <a:off x="9182573" y="9132991"/>
            <a:ext cx="3336170" cy="28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127000" marR="584200" indent="-127000" algn="l" defTabSz="457200">
              <a:spcBef>
                <a:spcPts val="1000"/>
              </a:spcBef>
              <a:defRPr sz="13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hlinkClick r:id="rId4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4" invalidUrl="" action="" tgtFrame="" tooltip="" history="1" highlightClick="0" endSnd="0"/>
              </a:rPr>
              <a:t>https://doi.org/10.1371/journal.pcbi.1003542</a:t>
            </a:r>
          </a:p>
        </p:txBody>
      </p:sp>
      <p:pic>
        <p:nvPicPr>
          <p:cNvPr id="138" name="pasted-image.png" descr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3492" y="37285"/>
            <a:ext cx="3088319" cy="967903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Rectangle"/>
          <p:cNvSpPr/>
          <p:nvPr/>
        </p:nvSpPr>
        <p:spPr>
          <a:xfrm>
            <a:off x="203200" y="7797800"/>
            <a:ext cx="2820839" cy="1090365"/>
          </a:xfrm>
          <a:prstGeom prst="rect">
            <a:avLst/>
          </a:prstGeom>
          <a:ln w="63500">
            <a:solidFill>
              <a:srgbClr val="F5EC00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40" name="Rectangle"/>
          <p:cNvSpPr/>
          <p:nvPr/>
        </p:nvSpPr>
        <p:spPr>
          <a:xfrm>
            <a:off x="203200" y="76200"/>
            <a:ext cx="2820839" cy="981224"/>
          </a:xfrm>
          <a:prstGeom prst="rect">
            <a:avLst/>
          </a:prstGeom>
          <a:ln w="63500">
            <a:solidFill>
              <a:srgbClr val="F5EC00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65503" y="819086"/>
            <a:ext cx="8944238" cy="811542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43" name="pasted-image.png" descr="pasted-image.png"/>
          <p:cNvPicPr>
            <a:picLocks noChangeAspect="1"/>
          </p:cNvPicPr>
          <p:nvPr/>
        </p:nvPicPr>
        <p:blipFill>
          <a:blip r:embed="rId3">
            <a:extLst/>
          </a:blip>
          <a:srcRect l="2460" t="906" r="3362" b="1404"/>
          <a:stretch>
            <a:fillRect/>
          </a:stretch>
        </p:blipFill>
        <p:spPr>
          <a:xfrm>
            <a:off x="10036920" y="2131905"/>
            <a:ext cx="2654028" cy="273620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144" name="pasted-image.png" descr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6945" y="-504915"/>
            <a:ext cx="2520557" cy="10082227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https://doi.org/10.1371/journal.pcbi.1005399"/>
          <p:cNvSpPr/>
          <p:nvPr/>
        </p:nvSpPr>
        <p:spPr>
          <a:xfrm>
            <a:off x="9215011" y="9076704"/>
            <a:ext cx="3336169" cy="28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127000" marR="584200" indent="-127000" algn="l" defTabSz="457200">
              <a:spcBef>
                <a:spcPts val="1000"/>
              </a:spcBef>
              <a:defRPr sz="13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  <a:hlinkClick r:id="rId5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5" invalidUrl="" action="" tgtFrame="" tooltip="" history="1" highlightClick="0" endSnd="0"/>
              </a:rPr>
              <a:t>https://doi.org/10.1371/journal.pcbi.1005399</a:t>
            </a:r>
          </a:p>
        </p:txBody>
      </p:sp>
      <p:sp>
        <p:nvSpPr>
          <p:cNvPr id="146" name="Rectangle"/>
          <p:cNvSpPr/>
          <p:nvPr/>
        </p:nvSpPr>
        <p:spPr>
          <a:xfrm>
            <a:off x="185428" y="5687218"/>
            <a:ext cx="2763591" cy="1200995"/>
          </a:xfrm>
          <a:prstGeom prst="rect">
            <a:avLst/>
          </a:prstGeom>
          <a:ln w="63500">
            <a:solidFill>
              <a:srgbClr val="F5EC00"/>
            </a:solidFill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929" y="1450290"/>
            <a:ext cx="11952942" cy="6135844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Figure 1. Volume of potential data links in astronomy publications."/>
          <p:cNvSpPr/>
          <p:nvPr>
            <p:ph type="body" sz="quarter" idx="4294967295"/>
          </p:nvPr>
        </p:nvSpPr>
        <p:spPr>
          <a:xfrm>
            <a:off x="637490" y="350619"/>
            <a:ext cx="11745758" cy="573742"/>
          </a:xfrm>
          <a:prstGeom prst="rect">
            <a:avLst/>
          </a:prstGeom>
        </p:spPr>
        <p:txBody>
          <a:bodyPr lIns="57374" tIns="57374" rIns="57374" bIns="57374" anchor="t"/>
          <a:lstStyle>
            <a:lvl1pPr marL="0" indent="0" algn="ctr" defTabSz="1147482">
              <a:spcBef>
                <a:spcPts val="400"/>
              </a:spcBef>
              <a:buSzTx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Figure 1. Volume of potential data links in astronomy publications.</a:t>
            </a:r>
          </a:p>
        </p:txBody>
      </p:sp>
      <p:sp>
        <p:nvSpPr>
          <p:cNvPr id="150" name="Pepe A, Goodman A, Muench A, Crosas M, Erdmann C (2014) How Do Astronomers Share Data? Reliability and Persistence of Datasets Linked in AAS Publications and a Qualitative Study of Data Practices among US Astronomers. PLOS ONE 9(8): e104798. https://doi.org/10.1371/journal.pone.0104798…"/>
          <p:cNvSpPr/>
          <p:nvPr/>
        </p:nvSpPr>
        <p:spPr>
          <a:xfrm>
            <a:off x="749050" y="8175811"/>
            <a:ext cx="11522637" cy="92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7374" tIns="57374" rIns="57374" bIns="57374">
            <a:spAutoFit/>
          </a:bodyPr>
          <a:lstStyle/>
          <a:p>
            <a:pPr algn="l" defTabSz="1147482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Pepe A, Goodman A, Muench A, Crosas M, Erdmann C (2014) How Do Astronomers Share Data? Reliability and Persistence of Datasets Linked in AAS Publications and a Qualitative Study of Data Practices among US Astronomers. PLOS ONE 9(8): e104798. https://doi.org/10.1371/journal.pone.0104798</a:t>
            </a:r>
          </a:p>
          <a:p>
            <a:pPr algn="l" defTabSz="1147482">
              <a:defRPr sz="1400">
                <a:latin typeface="Arial"/>
                <a:ea typeface="Arial"/>
                <a:cs typeface="Arial"/>
                <a:sym typeface="Arial"/>
              </a:defRPr>
            </a:pPr>
            <a:r>
              <a:t>http://journals.plos.org/plosone/article?id=10.1371/journal.pone.0104798</a:t>
            </a:r>
          </a:p>
        </p:txBody>
      </p:sp>
      <p:pic>
        <p:nvPicPr>
          <p:cNvPr id="15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89851" y="8749552"/>
            <a:ext cx="3044016" cy="9243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