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73"/>
  </p:notesMasterIdLst>
  <p:handoutMasterIdLst>
    <p:handoutMasterId r:id="rId74"/>
  </p:handoutMasterIdLst>
  <p:sldIdLst>
    <p:sldId id="378" r:id="rId2"/>
    <p:sldId id="847" r:id="rId3"/>
    <p:sldId id="502" r:id="rId4"/>
    <p:sldId id="385" r:id="rId5"/>
    <p:sldId id="431" r:id="rId6"/>
    <p:sldId id="438" r:id="rId7"/>
    <p:sldId id="432" r:id="rId8"/>
    <p:sldId id="440" r:id="rId9"/>
    <p:sldId id="500" r:id="rId10"/>
    <p:sldId id="830" r:id="rId11"/>
    <p:sldId id="805" r:id="rId12"/>
    <p:sldId id="831" r:id="rId13"/>
    <p:sldId id="824" r:id="rId14"/>
    <p:sldId id="858" r:id="rId15"/>
    <p:sldId id="524" r:id="rId16"/>
    <p:sldId id="391" r:id="rId17"/>
    <p:sldId id="806" r:id="rId18"/>
    <p:sldId id="807" r:id="rId19"/>
    <p:sldId id="515" r:id="rId20"/>
    <p:sldId id="426" r:id="rId21"/>
    <p:sldId id="470" r:id="rId22"/>
    <p:sldId id="820" r:id="rId23"/>
    <p:sldId id="833" r:id="rId24"/>
    <p:sldId id="834" r:id="rId25"/>
    <p:sldId id="835" r:id="rId26"/>
    <p:sldId id="836" r:id="rId27"/>
    <p:sldId id="846" r:id="rId28"/>
    <p:sldId id="407" r:id="rId29"/>
    <p:sldId id="403" r:id="rId30"/>
    <p:sldId id="826" r:id="rId31"/>
    <p:sldId id="400" r:id="rId32"/>
    <p:sldId id="477" r:id="rId33"/>
    <p:sldId id="475" r:id="rId34"/>
    <p:sldId id="476" r:id="rId35"/>
    <p:sldId id="507" r:id="rId36"/>
    <p:sldId id="508" r:id="rId37"/>
    <p:sldId id="413" r:id="rId38"/>
    <p:sldId id="843" r:id="rId39"/>
    <p:sldId id="842" r:id="rId40"/>
    <p:sldId id="510" r:id="rId41"/>
    <p:sldId id="844" r:id="rId42"/>
    <p:sldId id="841" r:id="rId43"/>
    <p:sldId id="837" r:id="rId44"/>
    <p:sldId id="415" r:id="rId45"/>
    <p:sldId id="845" r:id="rId46"/>
    <p:sldId id="394" r:id="rId47"/>
    <p:sldId id="370" r:id="rId48"/>
    <p:sldId id="406" r:id="rId49"/>
    <p:sldId id="421" r:id="rId50"/>
    <p:sldId id="395" r:id="rId51"/>
    <p:sldId id="422" r:id="rId52"/>
    <p:sldId id="442" r:id="rId53"/>
    <p:sldId id="520" r:id="rId54"/>
    <p:sldId id="358" r:id="rId55"/>
    <p:sldId id="443" r:id="rId56"/>
    <p:sldId id="816" r:id="rId57"/>
    <p:sldId id="390" r:id="rId58"/>
    <p:sldId id="506" r:id="rId59"/>
    <p:sldId id="428" r:id="rId60"/>
    <p:sldId id="811" r:id="rId61"/>
    <p:sldId id="494" r:id="rId62"/>
    <p:sldId id="495" r:id="rId63"/>
    <p:sldId id="519" r:id="rId64"/>
    <p:sldId id="496" r:id="rId65"/>
    <p:sldId id="408" r:id="rId66"/>
    <p:sldId id="497" r:id="rId67"/>
    <p:sldId id="404" r:id="rId68"/>
    <p:sldId id="512" r:id="rId69"/>
    <p:sldId id="409" r:id="rId70"/>
    <p:sldId id="410" r:id="rId71"/>
    <p:sldId id="501" r:id="rId72"/>
  </p:sldIdLst>
  <p:sldSz cx="9144000" cy="6858000" type="screen4x3"/>
  <p:notesSz cx="6858000" cy="9144000"/>
  <p:embeddedFontLst>
    <p:embeddedFont>
      <p:font typeface="Calibri" panose="020F0502020204030204" pitchFamily="34" charset="0"/>
      <p:regular r:id="rId75"/>
      <p:bold r:id="rId76"/>
      <p:italic r:id="rId77"/>
      <p:boldItalic r:id="rId78"/>
    </p:embeddedFont>
    <p:embeddedFont>
      <p:font typeface="Calibri Light" panose="020F0302020204030204" pitchFamily="34" charset="0"/>
      <p:regular r:id="rId79"/>
      <p:italic r:id="rId80"/>
    </p:embeddedFont>
    <p:embeddedFont>
      <p:font typeface="Charis SIL" panose="02000500060000020004" pitchFamily="2" charset="0"/>
      <p:regular r:id="rId81"/>
      <p:bold r:id="rId82"/>
      <p:italic r:id="rId83"/>
      <p:boldItalic r:id="rId84"/>
    </p:embeddedFont>
    <p:embeddedFont>
      <p:font typeface="Roboto" panose="02000000000000000000" pitchFamily="2" charset="0"/>
      <p:regular r:id="rId85"/>
      <p:bold r:id="rId86"/>
      <p:italic r:id="rId87"/>
      <p:boldItalic r:id="rId88"/>
    </p:embeddedFont>
    <p:embeddedFont>
      <p:font typeface="Roboto Light" panose="02000000000000000000" pitchFamily="2" charset="0"/>
      <p:regular r:id="rId89"/>
      <p:italic r:id="rId90"/>
    </p:embeddedFont>
  </p:embeddedFont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cey and Iain Fraser" initials="TaIF" lastIdx="48" clrIdx="0"/>
  <p:cmAuthor id="2" name="Doherty, Nancy E" initials="DNE" lastIdx="9" clrIdx="1">
    <p:extLst>
      <p:ext uri="{19B8F6BF-5375-455C-9EA6-DF929625EA0E}">
        <p15:presenceInfo xmlns:p15="http://schemas.microsoft.com/office/powerpoint/2012/main" userId="Doherty, Nancy 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472"/>
    <a:srgbClr val="7F85AB"/>
    <a:srgbClr val="903046"/>
    <a:srgbClr val="000000"/>
    <a:srgbClr val="DABACF"/>
    <a:srgbClr val="3986B7"/>
    <a:srgbClr val="72A7CF"/>
    <a:srgbClr val="5F9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804" autoAdjust="0"/>
    <p:restoredTop sz="86167" autoAdjust="0"/>
  </p:normalViewPr>
  <p:slideViewPr>
    <p:cSldViewPr snapToGrid="0">
      <p:cViewPr varScale="1">
        <p:scale>
          <a:sx n="70" d="100"/>
          <a:sy n="70" d="100"/>
        </p:scale>
        <p:origin x="1157" y="62"/>
      </p:cViewPr>
      <p:guideLst>
        <p:guide orient="horz" pos="2160"/>
        <p:guide pos="384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2.fntdata"/><Relationship Id="rId84" Type="http://schemas.openxmlformats.org/officeDocument/2006/relationships/font" Target="fonts/font10.fntdata"/><Relationship Id="rId89" Type="http://schemas.openxmlformats.org/officeDocument/2006/relationships/font" Target="fonts/font15.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font" Target="fonts/font5.fntdata"/><Relationship Id="rId87" Type="http://schemas.openxmlformats.org/officeDocument/2006/relationships/font" Target="fonts/font13.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8.fntdata"/><Relationship Id="rId90" Type="http://schemas.openxmlformats.org/officeDocument/2006/relationships/font" Target="fonts/font16.fntdata"/><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6.fntdata"/><Relationship Id="rId85" Type="http://schemas.openxmlformats.org/officeDocument/2006/relationships/font" Target="fonts/font11.fntdata"/><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83" Type="http://schemas.openxmlformats.org/officeDocument/2006/relationships/font" Target="fonts/font9.fntdata"/><Relationship Id="rId88" Type="http://schemas.openxmlformats.org/officeDocument/2006/relationships/font" Target="fonts/font14.fntdata"/><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font" Target="fonts/font12.fntdata"/><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2EAD74-49CA-489E-B3A8-FC1716AD0A8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A802A0C-BB8B-486B-8DDA-CF2D1480D461}">
      <dgm:prSet custT="1"/>
      <dgm:spPr/>
      <dgm:t>
        <a:bodyPr/>
        <a:lstStyle/>
        <a:p>
          <a:r>
            <a:rPr lang="en-US" sz="2000" dirty="0"/>
            <a:t>Hand washing should be done (for at least 20 seconds):</a:t>
          </a:r>
        </a:p>
      </dgm:t>
    </dgm:pt>
    <dgm:pt modelId="{6015D4CE-BE04-492C-8819-AD110F5A79B6}" type="parTrans" cxnId="{F6D59739-B500-4753-A49C-4B71EB2FFE1A}">
      <dgm:prSet/>
      <dgm:spPr/>
      <dgm:t>
        <a:bodyPr/>
        <a:lstStyle/>
        <a:p>
          <a:endParaRPr lang="en-US"/>
        </a:p>
      </dgm:t>
    </dgm:pt>
    <dgm:pt modelId="{32A520A3-F73D-4AFE-956B-10982F8ADBE2}" type="sibTrans" cxnId="{F6D59739-B500-4753-A49C-4B71EB2FFE1A}">
      <dgm:prSet/>
      <dgm:spPr/>
      <dgm:t>
        <a:bodyPr/>
        <a:lstStyle/>
        <a:p>
          <a:endParaRPr lang="en-US"/>
        </a:p>
      </dgm:t>
    </dgm:pt>
    <dgm:pt modelId="{9F4356D8-333C-416D-A285-111E3F7B55B8}">
      <dgm:prSet custT="1"/>
      <dgm:spPr/>
      <dgm:t>
        <a:bodyPr/>
        <a:lstStyle/>
        <a:p>
          <a:r>
            <a:rPr lang="en-US" sz="1800" dirty="0"/>
            <a:t>After:</a:t>
          </a:r>
        </a:p>
      </dgm:t>
    </dgm:pt>
    <dgm:pt modelId="{8A1E9571-03CB-4712-944B-27C8C76E437B}" type="parTrans" cxnId="{1032A72A-AC7D-45A4-99CB-16DDCD9F88F0}">
      <dgm:prSet/>
      <dgm:spPr/>
      <dgm:t>
        <a:bodyPr/>
        <a:lstStyle/>
        <a:p>
          <a:endParaRPr lang="en-US"/>
        </a:p>
      </dgm:t>
    </dgm:pt>
    <dgm:pt modelId="{D5164C9F-684F-4FF4-9088-056D1F9ACEC8}" type="sibTrans" cxnId="{1032A72A-AC7D-45A4-99CB-16DDCD9F88F0}">
      <dgm:prSet/>
      <dgm:spPr/>
      <dgm:t>
        <a:bodyPr/>
        <a:lstStyle/>
        <a:p>
          <a:endParaRPr lang="en-US"/>
        </a:p>
      </dgm:t>
    </dgm:pt>
    <dgm:pt modelId="{D6B305D8-2D70-4E21-ABF5-20DD9C2CB581}">
      <dgm:prSet/>
      <dgm:spPr/>
      <dgm:t>
        <a:bodyPr/>
        <a:lstStyle/>
        <a:p>
          <a:r>
            <a:rPr lang="en-US" sz="1600" dirty="0"/>
            <a:t>Opening your office door as you arrive in the facility</a:t>
          </a:r>
        </a:p>
      </dgm:t>
    </dgm:pt>
    <dgm:pt modelId="{18DD7AF4-0AE5-446D-8DDF-295296627993}" type="parTrans" cxnId="{CDB7DB40-3E1D-4A66-8878-CEBD75AC7B3B}">
      <dgm:prSet/>
      <dgm:spPr/>
      <dgm:t>
        <a:bodyPr/>
        <a:lstStyle/>
        <a:p>
          <a:endParaRPr lang="en-US"/>
        </a:p>
      </dgm:t>
    </dgm:pt>
    <dgm:pt modelId="{1E698E64-A4A1-4648-8918-7DE4CEF7FEEB}" type="sibTrans" cxnId="{CDB7DB40-3E1D-4A66-8878-CEBD75AC7B3B}">
      <dgm:prSet/>
      <dgm:spPr/>
      <dgm:t>
        <a:bodyPr/>
        <a:lstStyle/>
        <a:p>
          <a:endParaRPr lang="en-US"/>
        </a:p>
      </dgm:t>
    </dgm:pt>
    <dgm:pt modelId="{7CBBF228-D806-434A-8456-B020FAFE0600}">
      <dgm:prSet/>
      <dgm:spPr/>
      <dgm:t>
        <a:bodyPr/>
        <a:lstStyle/>
        <a:p>
          <a:r>
            <a:rPr lang="en-US" sz="1600" dirty="0"/>
            <a:t>Touching shared equipment or surfaces</a:t>
          </a:r>
        </a:p>
      </dgm:t>
    </dgm:pt>
    <dgm:pt modelId="{843E04FA-FFB1-4953-B1B7-21213AF9E1E5}" type="parTrans" cxnId="{4B86EBE7-8A15-46A5-99AA-4F9134BEC0AE}">
      <dgm:prSet/>
      <dgm:spPr/>
      <dgm:t>
        <a:bodyPr/>
        <a:lstStyle/>
        <a:p>
          <a:endParaRPr lang="en-US"/>
        </a:p>
      </dgm:t>
    </dgm:pt>
    <dgm:pt modelId="{378D1426-4E44-47DE-A95C-6FA78A50ABD5}" type="sibTrans" cxnId="{4B86EBE7-8A15-46A5-99AA-4F9134BEC0AE}">
      <dgm:prSet/>
      <dgm:spPr/>
      <dgm:t>
        <a:bodyPr/>
        <a:lstStyle/>
        <a:p>
          <a:endParaRPr lang="en-US"/>
        </a:p>
      </dgm:t>
    </dgm:pt>
    <dgm:pt modelId="{4D110B7E-C58B-44F6-97A6-3254233E0032}">
      <dgm:prSet/>
      <dgm:spPr/>
      <dgm:t>
        <a:bodyPr/>
        <a:lstStyle/>
        <a:p>
          <a:r>
            <a:rPr lang="en-US" sz="1600" dirty="0"/>
            <a:t>Blowing the nose, coughing or sneezing</a:t>
          </a:r>
        </a:p>
      </dgm:t>
    </dgm:pt>
    <dgm:pt modelId="{6392F399-98C9-4341-BDAD-2A4B1C371405}" type="parTrans" cxnId="{0193CC33-7C83-4E79-A154-B2BCB6970E10}">
      <dgm:prSet/>
      <dgm:spPr/>
      <dgm:t>
        <a:bodyPr/>
        <a:lstStyle/>
        <a:p>
          <a:endParaRPr lang="en-US"/>
        </a:p>
      </dgm:t>
    </dgm:pt>
    <dgm:pt modelId="{6B3EFEF6-93A5-4C4C-9365-19D70CAC1813}" type="sibTrans" cxnId="{0193CC33-7C83-4E79-A154-B2BCB6970E10}">
      <dgm:prSet/>
      <dgm:spPr/>
      <dgm:t>
        <a:bodyPr/>
        <a:lstStyle/>
        <a:p>
          <a:endParaRPr lang="en-US"/>
        </a:p>
      </dgm:t>
    </dgm:pt>
    <dgm:pt modelId="{E3D948A8-E76B-49CD-9C98-3BBA194640B8}">
      <dgm:prSet/>
      <dgm:spPr/>
      <dgm:t>
        <a:bodyPr/>
        <a:lstStyle/>
        <a:p>
          <a:r>
            <a:rPr lang="en-US" sz="1600" dirty="0"/>
            <a:t>Using the restroom</a:t>
          </a:r>
        </a:p>
      </dgm:t>
    </dgm:pt>
    <dgm:pt modelId="{FFD42491-8804-4643-8365-A3206F18F5A9}" type="parTrans" cxnId="{5C4ACBA9-A52C-455E-B9F5-B895B935CE28}">
      <dgm:prSet/>
      <dgm:spPr/>
      <dgm:t>
        <a:bodyPr/>
        <a:lstStyle/>
        <a:p>
          <a:endParaRPr lang="en-US"/>
        </a:p>
      </dgm:t>
    </dgm:pt>
    <dgm:pt modelId="{E184B3B0-16F5-48FE-8C12-450AE1F3C058}" type="sibTrans" cxnId="{5C4ACBA9-A52C-455E-B9F5-B895B935CE28}">
      <dgm:prSet/>
      <dgm:spPr/>
      <dgm:t>
        <a:bodyPr/>
        <a:lstStyle/>
        <a:p>
          <a:endParaRPr lang="en-US"/>
        </a:p>
      </dgm:t>
    </dgm:pt>
    <dgm:pt modelId="{0165C419-A87C-40F3-A9B6-60D2C7BF82A5}">
      <dgm:prSet custT="1"/>
      <dgm:spPr/>
      <dgm:t>
        <a:bodyPr/>
        <a:lstStyle/>
        <a:p>
          <a:r>
            <a:rPr lang="en-US" sz="1800" dirty="0"/>
            <a:t>When entering and exiting shared spaces</a:t>
          </a:r>
        </a:p>
      </dgm:t>
    </dgm:pt>
    <dgm:pt modelId="{8792CB7B-AE34-482A-ACFC-8AB912EDDCF7}" type="parTrans" cxnId="{B549D9C4-CB66-4B41-82EF-CC5B5A86E7C4}">
      <dgm:prSet/>
      <dgm:spPr/>
      <dgm:t>
        <a:bodyPr/>
        <a:lstStyle/>
        <a:p>
          <a:endParaRPr lang="en-US"/>
        </a:p>
      </dgm:t>
    </dgm:pt>
    <dgm:pt modelId="{30493897-951E-47AE-8F3B-9CF18A6B2457}" type="sibTrans" cxnId="{B549D9C4-CB66-4B41-82EF-CC5B5A86E7C4}">
      <dgm:prSet/>
      <dgm:spPr/>
      <dgm:t>
        <a:bodyPr/>
        <a:lstStyle/>
        <a:p>
          <a:endParaRPr lang="en-US"/>
        </a:p>
      </dgm:t>
    </dgm:pt>
    <dgm:pt modelId="{1215880A-D38B-4675-B193-6481E329A8EE}">
      <dgm:prSet custT="1"/>
      <dgm:spPr/>
      <dgm:t>
        <a:bodyPr/>
        <a:lstStyle/>
        <a:p>
          <a:r>
            <a:rPr lang="en-US" sz="1800" dirty="0"/>
            <a:t>Before eating or preparing food and after putting on, touching or moving face coverings</a:t>
          </a:r>
        </a:p>
      </dgm:t>
    </dgm:pt>
    <dgm:pt modelId="{7218FB81-6731-4E64-A302-C6FC6990E310}" type="parTrans" cxnId="{7D1FAC4C-A921-457E-8227-A0E3BC611C91}">
      <dgm:prSet/>
      <dgm:spPr/>
      <dgm:t>
        <a:bodyPr/>
        <a:lstStyle/>
        <a:p>
          <a:endParaRPr lang="en-US"/>
        </a:p>
      </dgm:t>
    </dgm:pt>
    <dgm:pt modelId="{0C38C849-EFFD-4CC5-B566-685FD7D51811}" type="sibTrans" cxnId="{7D1FAC4C-A921-457E-8227-A0E3BC611C91}">
      <dgm:prSet/>
      <dgm:spPr/>
      <dgm:t>
        <a:bodyPr/>
        <a:lstStyle/>
        <a:p>
          <a:endParaRPr lang="en-US"/>
        </a:p>
      </dgm:t>
    </dgm:pt>
    <dgm:pt modelId="{0BA74E34-06BA-420F-AEFB-2E888AFE8338}">
      <dgm:prSet custT="1"/>
      <dgm:spPr/>
      <dgm:t>
        <a:bodyPr/>
        <a:lstStyle/>
        <a:p>
          <a:r>
            <a:rPr lang="en-US" sz="1800" dirty="0"/>
            <a:t>Before and after breaks and shifts</a:t>
          </a:r>
        </a:p>
      </dgm:t>
    </dgm:pt>
    <dgm:pt modelId="{2BFAF164-A6F3-425C-ACC4-0DF073E4D06C}" type="parTrans" cxnId="{B6BCEB5D-70C3-4B7E-A4C8-1E6798D835E4}">
      <dgm:prSet/>
      <dgm:spPr/>
      <dgm:t>
        <a:bodyPr/>
        <a:lstStyle/>
        <a:p>
          <a:endParaRPr lang="en-US"/>
        </a:p>
      </dgm:t>
    </dgm:pt>
    <dgm:pt modelId="{F0953EB6-6501-49C4-BFC6-8F9CCC31CE8C}" type="sibTrans" cxnId="{B6BCEB5D-70C3-4B7E-A4C8-1E6798D835E4}">
      <dgm:prSet/>
      <dgm:spPr/>
      <dgm:t>
        <a:bodyPr/>
        <a:lstStyle/>
        <a:p>
          <a:endParaRPr lang="en-US"/>
        </a:p>
      </dgm:t>
    </dgm:pt>
    <dgm:pt modelId="{D7C6F3F5-6BA0-421B-B43B-C1BFFF142EC1}">
      <dgm:prSet custT="1"/>
      <dgm:spPr/>
      <dgm:t>
        <a:bodyPr/>
        <a:lstStyle/>
        <a:p>
          <a:r>
            <a:rPr lang="en-US" sz="2000" dirty="0"/>
            <a:t>If hand washing is not available, alcohol-based hand sanitizers with at least 60% ethanol or 70% isopropanol can be used.</a:t>
          </a:r>
        </a:p>
      </dgm:t>
    </dgm:pt>
    <dgm:pt modelId="{2976D581-8CAC-4CED-8105-3FAB417495D3}" type="parTrans" cxnId="{F868C21A-B204-4959-8CD7-E06157DD4353}">
      <dgm:prSet/>
      <dgm:spPr/>
      <dgm:t>
        <a:bodyPr/>
        <a:lstStyle/>
        <a:p>
          <a:endParaRPr lang="en-US"/>
        </a:p>
      </dgm:t>
    </dgm:pt>
    <dgm:pt modelId="{A6101D7C-1859-48E8-96E0-0D9606B9611B}" type="sibTrans" cxnId="{F868C21A-B204-4959-8CD7-E06157DD4353}">
      <dgm:prSet/>
      <dgm:spPr/>
      <dgm:t>
        <a:bodyPr/>
        <a:lstStyle/>
        <a:p>
          <a:endParaRPr lang="en-US"/>
        </a:p>
      </dgm:t>
    </dgm:pt>
    <dgm:pt modelId="{430E5492-873C-4632-BABF-8EA9A99E852D}" type="pres">
      <dgm:prSet presAssocID="{312EAD74-49CA-489E-B3A8-FC1716AD0A8E}" presName="linear" presStyleCnt="0">
        <dgm:presLayoutVars>
          <dgm:animLvl val="lvl"/>
          <dgm:resizeHandles val="exact"/>
        </dgm:presLayoutVars>
      </dgm:prSet>
      <dgm:spPr/>
    </dgm:pt>
    <dgm:pt modelId="{C94FD1FA-D978-461E-A24E-9DA845A5AA69}" type="pres">
      <dgm:prSet presAssocID="{3A802A0C-BB8B-486B-8DDA-CF2D1480D461}" presName="parentText" presStyleLbl="node1" presStyleIdx="0" presStyleCnt="2">
        <dgm:presLayoutVars>
          <dgm:chMax val="0"/>
          <dgm:bulletEnabled val="1"/>
        </dgm:presLayoutVars>
      </dgm:prSet>
      <dgm:spPr/>
    </dgm:pt>
    <dgm:pt modelId="{48968DE0-56FF-4A0C-834F-C5D493BFFF49}" type="pres">
      <dgm:prSet presAssocID="{3A802A0C-BB8B-486B-8DDA-CF2D1480D461}" presName="childText" presStyleLbl="revTx" presStyleIdx="0" presStyleCnt="1">
        <dgm:presLayoutVars>
          <dgm:bulletEnabled val="1"/>
        </dgm:presLayoutVars>
      </dgm:prSet>
      <dgm:spPr/>
    </dgm:pt>
    <dgm:pt modelId="{D283DC99-3FB9-4FF0-9B4E-48A118567CDF}" type="pres">
      <dgm:prSet presAssocID="{D7C6F3F5-6BA0-421B-B43B-C1BFFF142EC1}" presName="parentText" presStyleLbl="node1" presStyleIdx="1" presStyleCnt="2">
        <dgm:presLayoutVars>
          <dgm:chMax val="0"/>
          <dgm:bulletEnabled val="1"/>
        </dgm:presLayoutVars>
      </dgm:prSet>
      <dgm:spPr/>
    </dgm:pt>
  </dgm:ptLst>
  <dgm:cxnLst>
    <dgm:cxn modelId="{F868C21A-B204-4959-8CD7-E06157DD4353}" srcId="{312EAD74-49CA-489E-B3A8-FC1716AD0A8E}" destId="{D7C6F3F5-6BA0-421B-B43B-C1BFFF142EC1}" srcOrd="1" destOrd="0" parTransId="{2976D581-8CAC-4CED-8105-3FAB417495D3}" sibTransId="{A6101D7C-1859-48E8-96E0-0D9606B9611B}"/>
    <dgm:cxn modelId="{5B100021-25D9-4001-9690-262DAE618408}" type="presOf" srcId="{D6B305D8-2D70-4E21-ABF5-20DD9C2CB581}" destId="{48968DE0-56FF-4A0C-834F-C5D493BFFF49}" srcOrd="0" destOrd="1" presId="urn:microsoft.com/office/officeart/2005/8/layout/vList2"/>
    <dgm:cxn modelId="{1032A72A-AC7D-45A4-99CB-16DDCD9F88F0}" srcId="{3A802A0C-BB8B-486B-8DDA-CF2D1480D461}" destId="{9F4356D8-333C-416D-A285-111E3F7B55B8}" srcOrd="0" destOrd="0" parTransId="{8A1E9571-03CB-4712-944B-27C8C76E437B}" sibTransId="{D5164C9F-684F-4FF4-9088-056D1F9ACEC8}"/>
    <dgm:cxn modelId="{0193CC33-7C83-4E79-A154-B2BCB6970E10}" srcId="{9F4356D8-333C-416D-A285-111E3F7B55B8}" destId="{4D110B7E-C58B-44F6-97A6-3254233E0032}" srcOrd="2" destOrd="0" parTransId="{6392F399-98C9-4341-BDAD-2A4B1C371405}" sibTransId="{6B3EFEF6-93A5-4C4C-9365-19D70CAC1813}"/>
    <dgm:cxn modelId="{F6D59739-B500-4753-A49C-4B71EB2FFE1A}" srcId="{312EAD74-49CA-489E-B3A8-FC1716AD0A8E}" destId="{3A802A0C-BB8B-486B-8DDA-CF2D1480D461}" srcOrd="0" destOrd="0" parTransId="{6015D4CE-BE04-492C-8819-AD110F5A79B6}" sibTransId="{32A520A3-F73D-4AFE-956B-10982F8ADBE2}"/>
    <dgm:cxn modelId="{54BED03E-99D4-4575-A27A-3E2E9162F74C}" type="presOf" srcId="{9F4356D8-333C-416D-A285-111E3F7B55B8}" destId="{48968DE0-56FF-4A0C-834F-C5D493BFFF49}" srcOrd="0" destOrd="0" presId="urn:microsoft.com/office/officeart/2005/8/layout/vList2"/>
    <dgm:cxn modelId="{CDB7DB40-3E1D-4A66-8878-CEBD75AC7B3B}" srcId="{9F4356D8-333C-416D-A285-111E3F7B55B8}" destId="{D6B305D8-2D70-4E21-ABF5-20DD9C2CB581}" srcOrd="0" destOrd="0" parTransId="{18DD7AF4-0AE5-446D-8DDF-295296627993}" sibTransId="{1E698E64-A4A1-4648-8918-7DE4CEF7FEEB}"/>
    <dgm:cxn modelId="{B6BCEB5D-70C3-4B7E-A4C8-1E6798D835E4}" srcId="{3A802A0C-BB8B-486B-8DDA-CF2D1480D461}" destId="{0BA74E34-06BA-420F-AEFB-2E888AFE8338}" srcOrd="3" destOrd="0" parTransId="{2BFAF164-A6F3-425C-ACC4-0DF073E4D06C}" sibTransId="{F0953EB6-6501-49C4-BFC6-8F9CCC31CE8C}"/>
    <dgm:cxn modelId="{25443E4A-3FD1-4A34-95FF-3BB8CF7CE8EE}" type="presOf" srcId="{0165C419-A87C-40F3-A9B6-60D2C7BF82A5}" destId="{48968DE0-56FF-4A0C-834F-C5D493BFFF49}" srcOrd="0" destOrd="5" presId="urn:microsoft.com/office/officeart/2005/8/layout/vList2"/>
    <dgm:cxn modelId="{7D1FAC4C-A921-457E-8227-A0E3BC611C91}" srcId="{3A802A0C-BB8B-486B-8DDA-CF2D1480D461}" destId="{1215880A-D38B-4675-B193-6481E329A8EE}" srcOrd="2" destOrd="0" parTransId="{7218FB81-6731-4E64-A302-C6FC6990E310}" sibTransId="{0C38C849-EFFD-4CC5-B566-685FD7D51811}"/>
    <dgm:cxn modelId="{A7A82F71-FE9D-43C0-8C1B-525FBBE0ED0E}" type="presOf" srcId="{312EAD74-49CA-489E-B3A8-FC1716AD0A8E}" destId="{430E5492-873C-4632-BABF-8EA9A99E852D}" srcOrd="0" destOrd="0" presId="urn:microsoft.com/office/officeart/2005/8/layout/vList2"/>
    <dgm:cxn modelId="{6D247573-F692-4472-9865-3AE918022016}" type="presOf" srcId="{7CBBF228-D806-434A-8456-B020FAFE0600}" destId="{48968DE0-56FF-4A0C-834F-C5D493BFFF49}" srcOrd="0" destOrd="2" presId="urn:microsoft.com/office/officeart/2005/8/layout/vList2"/>
    <dgm:cxn modelId="{F4DE6C54-7A20-467B-9604-3822B39FA5C4}" type="presOf" srcId="{D7C6F3F5-6BA0-421B-B43B-C1BFFF142EC1}" destId="{D283DC99-3FB9-4FF0-9B4E-48A118567CDF}" srcOrd="0" destOrd="0" presId="urn:microsoft.com/office/officeart/2005/8/layout/vList2"/>
    <dgm:cxn modelId="{CFF28654-680B-4066-96A6-1A8EEE95AC68}" type="presOf" srcId="{E3D948A8-E76B-49CD-9C98-3BBA194640B8}" destId="{48968DE0-56FF-4A0C-834F-C5D493BFFF49}" srcOrd="0" destOrd="4" presId="urn:microsoft.com/office/officeart/2005/8/layout/vList2"/>
    <dgm:cxn modelId="{FEA4D08A-C12E-4831-B782-539E384A4FD3}" type="presOf" srcId="{1215880A-D38B-4675-B193-6481E329A8EE}" destId="{48968DE0-56FF-4A0C-834F-C5D493BFFF49}" srcOrd="0" destOrd="6" presId="urn:microsoft.com/office/officeart/2005/8/layout/vList2"/>
    <dgm:cxn modelId="{5C466590-462D-429B-A739-2D6681593C89}" type="presOf" srcId="{3A802A0C-BB8B-486B-8DDA-CF2D1480D461}" destId="{C94FD1FA-D978-461E-A24E-9DA845A5AA69}" srcOrd="0" destOrd="0" presId="urn:microsoft.com/office/officeart/2005/8/layout/vList2"/>
    <dgm:cxn modelId="{5C4ACBA9-A52C-455E-B9F5-B895B935CE28}" srcId="{9F4356D8-333C-416D-A285-111E3F7B55B8}" destId="{E3D948A8-E76B-49CD-9C98-3BBA194640B8}" srcOrd="3" destOrd="0" parTransId="{FFD42491-8804-4643-8365-A3206F18F5A9}" sibTransId="{E184B3B0-16F5-48FE-8C12-450AE1F3C058}"/>
    <dgm:cxn modelId="{B549D9C4-CB66-4B41-82EF-CC5B5A86E7C4}" srcId="{3A802A0C-BB8B-486B-8DDA-CF2D1480D461}" destId="{0165C419-A87C-40F3-A9B6-60D2C7BF82A5}" srcOrd="1" destOrd="0" parTransId="{8792CB7B-AE34-482A-ACFC-8AB912EDDCF7}" sibTransId="{30493897-951E-47AE-8F3B-9CF18A6B2457}"/>
    <dgm:cxn modelId="{1A94E6C8-C51D-4DE3-B63A-532AF7065ABC}" type="presOf" srcId="{4D110B7E-C58B-44F6-97A6-3254233E0032}" destId="{48968DE0-56FF-4A0C-834F-C5D493BFFF49}" srcOrd="0" destOrd="3" presId="urn:microsoft.com/office/officeart/2005/8/layout/vList2"/>
    <dgm:cxn modelId="{4B86EBE7-8A15-46A5-99AA-4F9134BEC0AE}" srcId="{9F4356D8-333C-416D-A285-111E3F7B55B8}" destId="{7CBBF228-D806-434A-8456-B020FAFE0600}" srcOrd="1" destOrd="0" parTransId="{843E04FA-FFB1-4953-B1B7-21213AF9E1E5}" sibTransId="{378D1426-4E44-47DE-A95C-6FA78A50ABD5}"/>
    <dgm:cxn modelId="{2F811CF6-9F10-4411-8B89-AA8BCE779207}" type="presOf" srcId="{0BA74E34-06BA-420F-AEFB-2E888AFE8338}" destId="{48968DE0-56FF-4A0C-834F-C5D493BFFF49}" srcOrd="0" destOrd="7" presId="urn:microsoft.com/office/officeart/2005/8/layout/vList2"/>
    <dgm:cxn modelId="{A7066B39-8472-4C59-8B5A-E44BCB7B92E6}" type="presParOf" srcId="{430E5492-873C-4632-BABF-8EA9A99E852D}" destId="{C94FD1FA-D978-461E-A24E-9DA845A5AA69}" srcOrd="0" destOrd="0" presId="urn:microsoft.com/office/officeart/2005/8/layout/vList2"/>
    <dgm:cxn modelId="{A6E674FD-F4FC-4F88-9817-6729EA89B0D5}" type="presParOf" srcId="{430E5492-873C-4632-BABF-8EA9A99E852D}" destId="{48968DE0-56FF-4A0C-834F-C5D493BFFF49}" srcOrd="1" destOrd="0" presId="urn:microsoft.com/office/officeart/2005/8/layout/vList2"/>
    <dgm:cxn modelId="{173B9BC3-DC63-439F-B354-5F04EB33F885}" type="presParOf" srcId="{430E5492-873C-4632-BABF-8EA9A99E852D}" destId="{D283DC99-3FB9-4FF0-9B4E-48A118567CD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A5084A-A182-4424-AD0B-AF73E9BECAF6}" type="doc">
      <dgm:prSet loTypeId="urn:microsoft.com/office/officeart/2016/7/layout/VerticalSolidActionList" loCatId="List" qsTypeId="urn:microsoft.com/office/officeart/2005/8/quickstyle/simple1" qsCatId="simple" csTypeId="urn:microsoft.com/office/officeart/2005/8/colors/accent1_2" csCatId="accent1"/>
      <dgm:spPr/>
      <dgm:t>
        <a:bodyPr/>
        <a:lstStyle/>
        <a:p>
          <a:endParaRPr lang="en-US"/>
        </a:p>
      </dgm:t>
    </dgm:pt>
    <dgm:pt modelId="{BED0670D-8803-44E6-98F8-1D398E8D07B4}">
      <dgm:prSet/>
      <dgm:spPr/>
      <dgm:t>
        <a:bodyPr/>
        <a:lstStyle/>
        <a:p>
          <a:r>
            <a:rPr lang="en-US" dirty="0"/>
            <a:t>Cover</a:t>
          </a:r>
        </a:p>
      </dgm:t>
    </dgm:pt>
    <dgm:pt modelId="{18489AD9-9577-479D-855D-C5243E159137}" type="parTrans" cxnId="{76944B3C-A591-4F14-A860-FA73CC5D532A}">
      <dgm:prSet/>
      <dgm:spPr/>
      <dgm:t>
        <a:bodyPr/>
        <a:lstStyle/>
        <a:p>
          <a:endParaRPr lang="en-US"/>
        </a:p>
      </dgm:t>
    </dgm:pt>
    <dgm:pt modelId="{80D6EE8F-BBD0-4EB4-B73C-FB725109413D}" type="sibTrans" cxnId="{76944B3C-A591-4F14-A860-FA73CC5D532A}">
      <dgm:prSet/>
      <dgm:spPr/>
      <dgm:t>
        <a:bodyPr/>
        <a:lstStyle/>
        <a:p>
          <a:endParaRPr lang="en-US"/>
        </a:p>
      </dgm:t>
    </dgm:pt>
    <dgm:pt modelId="{04C3A334-1442-49B2-B3A2-15DE37EF799E}">
      <dgm:prSet custT="1"/>
      <dgm:spPr/>
      <dgm:t>
        <a:bodyPr/>
        <a:lstStyle/>
        <a:p>
          <a:r>
            <a:rPr lang="en-US" sz="1800" dirty="0"/>
            <a:t>Cover your mouth and nose with a tissue when you cough or sneeze.</a:t>
          </a:r>
        </a:p>
      </dgm:t>
    </dgm:pt>
    <dgm:pt modelId="{431EF8D3-ECE8-439E-A227-A2DC4B82ED58}" type="parTrans" cxnId="{0AA4A8FD-B25F-45B6-858B-8DF4493EFD11}">
      <dgm:prSet/>
      <dgm:spPr/>
      <dgm:t>
        <a:bodyPr/>
        <a:lstStyle/>
        <a:p>
          <a:endParaRPr lang="en-US"/>
        </a:p>
      </dgm:t>
    </dgm:pt>
    <dgm:pt modelId="{833A0229-B920-48FC-87AE-9D383D384761}" type="sibTrans" cxnId="{0AA4A8FD-B25F-45B6-858B-8DF4493EFD11}">
      <dgm:prSet/>
      <dgm:spPr/>
      <dgm:t>
        <a:bodyPr/>
        <a:lstStyle/>
        <a:p>
          <a:endParaRPr lang="en-US"/>
        </a:p>
      </dgm:t>
    </dgm:pt>
    <dgm:pt modelId="{D0472B32-B8A9-420A-B62D-B323C9CD2D4F}">
      <dgm:prSet/>
      <dgm:spPr/>
      <dgm:t>
        <a:bodyPr/>
        <a:lstStyle/>
        <a:p>
          <a:r>
            <a:rPr lang="en-US" dirty="0"/>
            <a:t>Throw</a:t>
          </a:r>
        </a:p>
      </dgm:t>
    </dgm:pt>
    <dgm:pt modelId="{85D63A54-BC32-4D08-906E-714798A4DF08}" type="parTrans" cxnId="{1BFECB1E-F6F7-41C0-A3C3-A67572F09BF9}">
      <dgm:prSet/>
      <dgm:spPr/>
      <dgm:t>
        <a:bodyPr/>
        <a:lstStyle/>
        <a:p>
          <a:endParaRPr lang="en-US"/>
        </a:p>
      </dgm:t>
    </dgm:pt>
    <dgm:pt modelId="{F05FFA8B-E2BF-41C1-AD3E-D466712DD731}" type="sibTrans" cxnId="{1BFECB1E-F6F7-41C0-A3C3-A67572F09BF9}">
      <dgm:prSet/>
      <dgm:spPr/>
      <dgm:t>
        <a:bodyPr/>
        <a:lstStyle/>
        <a:p>
          <a:endParaRPr lang="en-US"/>
        </a:p>
      </dgm:t>
    </dgm:pt>
    <dgm:pt modelId="{2EB19BA6-2ABA-473C-AB85-150FB5DB8A21}">
      <dgm:prSet custT="1"/>
      <dgm:spPr/>
      <dgm:t>
        <a:bodyPr/>
        <a:lstStyle/>
        <a:p>
          <a:r>
            <a:rPr lang="en-US" sz="1800" dirty="0"/>
            <a:t>Throw used tissues in the trash.</a:t>
          </a:r>
        </a:p>
      </dgm:t>
    </dgm:pt>
    <dgm:pt modelId="{7BF069A4-D3B0-42E5-80A4-13A531DD7F3C}" type="parTrans" cxnId="{F4AAE2F9-6803-4960-819E-C55760F26946}">
      <dgm:prSet/>
      <dgm:spPr/>
      <dgm:t>
        <a:bodyPr/>
        <a:lstStyle/>
        <a:p>
          <a:endParaRPr lang="en-US"/>
        </a:p>
      </dgm:t>
    </dgm:pt>
    <dgm:pt modelId="{BF6DC131-A89E-47CD-A5CF-22A878467F7B}" type="sibTrans" cxnId="{F4AAE2F9-6803-4960-819E-C55760F26946}">
      <dgm:prSet/>
      <dgm:spPr/>
      <dgm:t>
        <a:bodyPr/>
        <a:lstStyle/>
        <a:p>
          <a:endParaRPr lang="en-US"/>
        </a:p>
      </dgm:t>
    </dgm:pt>
    <dgm:pt modelId="{0C3713E9-CC37-4CC4-8635-6E2530802C01}">
      <dgm:prSet/>
      <dgm:spPr/>
      <dgm:t>
        <a:bodyPr/>
        <a:lstStyle/>
        <a:p>
          <a:r>
            <a:rPr lang="en-US" dirty="0"/>
            <a:t>Cough or sneeze</a:t>
          </a:r>
        </a:p>
      </dgm:t>
    </dgm:pt>
    <dgm:pt modelId="{F8D4804B-B1B2-4B73-B57A-9E2818D078FD}" type="parTrans" cxnId="{9E4C1213-E10A-41F9-A34F-87606844C78D}">
      <dgm:prSet/>
      <dgm:spPr/>
      <dgm:t>
        <a:bodyPr/>
        <a:lstStyle/>
        <a:p>
          <a:endParaRPr lang="en-US"/>
        </a:p>
      </dgm:t>
    </dgm:pt>
    <dgm:pt modelId="{17792D1D-EFAE-4DFE-A929-9ED979145645}" type="sibTrans" cxnId="{9E4C1213-E10A-41F9-A34F-87606844C78D}">
      <dgm:prSet/>
      <dgm:spPr/>
      <dgm:t>
        <a:bodyPr/>
        <a:lstStyle/>
        <a:p>
          <a:endParaRPr lang="en-US"/>
        </a:p>
      </dgm:t>
    </dgm:pt>
    <dgm:pt modelId="{D1F2D4A7-946D-4DC2-835D-BD4346622E27}">
      <dgm:prSet custT="1"/>
      <dgm:spPr/>
      <dgm:t>
        <a:bodyPr/>
        <a:lstStyle/>
        <a:p>
          <a:r>
            <a:rPr lang="en-US" sz="1800" dirty="0"/>
            <a:t>If you don’t have a tissue, cough or sneeze into your elbow, not your hands.</a:t>
          </a:r>
        </a:p>
      </dgm:t>
    </dgm:pt>
    <dgm:pt modelId="{6E82BBDE-6F86-4E9B-9B50-A59D7BD0B734}" type="parTrans" cxnId="{BACF5F9E-CDC5-497E-B5EE-C3E0F495DBD4}">
      <dgm:prSet/>
      <dgm:spPr/>
      <dgm:t>
        <a:bodyPr/>
        <a:lstStyle/>
        <a:p>
          <a:endParaRPr lang="en-US"/>
        </a:p>
      </dgm:t>
    </dgm:pt>
    <dgm:pt modelId="{E4B5986C-8A18-4944-B517-42684058251E}" type="sibTrans" cxnId="{BACF5F9E-CDC5-497E-B5EE-C3E0F495DBD4}">
      <dgm:prSet/>
      <dgm:spPr/>
      <dgm:t>
        <a:bodyPr/>
        <a:lstStyle/>
        <a:p>
          <a:endParaRPr lang="en-US"/>
        </a:p>
      </dgm:t>
    </dgm:pt>
    <dgm:pt modelId="{D71ECB0B-7493-45BD-A8A1-1D1ECAECAFB0}">
      <dgm:prSet/>
      <dgm:spPr/>
      <dgm:t>
        <a:bodyPr/>
        <a:lstStyle/>
        <a:p>
          <a:r>
            <a:rPr lang="en-US" dirty="0"/>
            <a:t>Wash</a:t>
          </a:r>
        </a:p>
      </dgm:t>
    </dgm:pt>
    <dgm:pt modelId="{B07C8F1D-B806-423E-98D6-3E19A990D5EC}" type="parTrans" cxnId="{A1147B36-3F2B-4806-A5DC-2CB08E73EF56}">
      <dgm:prSet/>
      <dgm:spPr/>
      <dgm:t>
        <a:bodyPr/>
        <a:lstStyle/>
        <a:p>
          <a:endParaRPr lang="en-US"/>
        </a:p>
      </dgm:t>
    </dgm:pt>
    <dgm:pt modelId="{A016D814-360F-47B7-8848-A565F113A167}" type="sibTrans" cxnId="{A1147B36-3F2B-4806-A5DC-2CB08E73EF56}">
      <dgm:prSet/>
      <dgm:spPr/>
      <dgm:t>
        <a:bodyPr/>
        <a:lstStyle/>
        <a:p>
          <a:endParaRPr lang="en-US"/>
        </a:p>
      </dgm:t>
    </dgm:pt>
    <dgm:pt modelId="{B062EE03-0EDE-4D96-9DD8-EFE15D658C0B}">
      <dgm:prSet custT="1"/>
      <dgm:spPr/>
      <dgm:t>
        <a:bodyPr/>
        <a:lstStyle/>
        <a:p>
          <a:r>
            <a:rPr lang="en-US" sz="1800" dirty="0"/>
            <a:t>Immediately wash your hands with soap and water or use an alcohol-based hand sanitizer if hand washing facilities are not available.</a:t>
          </a:r>
        </a:p>
      </dgm:t>
    </dgm:pt>
    <dgm:pt modelId="{777B8443-DFE6-4834-AB69-4F49B0A8A301}" type="parTrans" cxnId="{B47924B1-41C6-4722-AECD-11FEE445EF3C}">
      <dgm:prSet/>
      <dgm:spPr/>
      <dgm:t>
        <a:bodyPr/>
        <a:lstStyle/>
        <a:p>
          <a:endParaRPr lang="en-US"/>
        </a:p>
      </dgm:t>
    </dgm:pt>
    <dgm:pt modelId="{5C6D22C6-41DC-49F2-8DA0-9199AE740F8C}" type="sibTrans" cxnId="{B47924B1-41C6-4722-AECD-11FEE445EF3C}">
      <dgm:prSet/>
      <dgm:spPr/>
      <dgm:t>
        <a:bodyPr/>
        <a:lstStyle/>
        <a:p>
          <a:endParaRPr lang="en-US"/>
        </a:p>
      </dgm:t>
    </dgm:pt>
    <dgm:pt modelId="{F79C15AB-158E-4EA9-AF2D-5AA86661D321}" type="pres">
      <dgm:prSet presAssocID="{C0A5084A-A182-4424-AD0B-AF73E9BECAF6}" presName="Name0" presStyleCnt="0">
        <dgm:presLayoutVars>
          <dgm:dir/>
          <dgm:animLvl val="lvl"/>
          <dgm:resizeHandles val="exact"/>
        </dgm:presLayoutVars>
      </dgm:prSet>
      <dgm:spPr/>
    </dgm:pt>
    <dgm:pt modelId="{6A9A19CF-C1F7-4D5A-B89C-1C5E2DFFFF44}" type="pres">
      <dgm:prSet presAssocID="{BED0670D-8803-44E6-98F8-1D398E8D07B4}" presName="linNode" presStyleCnt="0"/>
      <dgm:spPr/>
    </dgm:pt>
    <dgm:pt modelId="{28125CCA-6116-44C5-8766-03BC4098B32E}" type="pres">
      <dgm:prSet presAssocID="{BED0670D-8803-44E6-98F8-1D398E8D07B4}" presName="parentText" presStyleLbl="alignNode1" presStyleIdx="0" presStyleCnt="4">
        <dgm:presLayoutVars>
          <dgm:chMax val="1"/>
          <dgm:bulletEnabled/>
        </dgm:presLayoutVars>
      </dgm:prSet>
      <dgm:spPr/>
    </dgm:pt>
    <dgm:pt modelId="{1F45C26D-46F6-4C96-890D-192908A191CF}" type="pres">
      <dgm:prSet presAssocID="{BED0670D-8803-44E6-98F8-1D398E8D07B4}" presName="descendantText" presStyleLbl="alignAccFollowNode1" presStyleIdx="0" presStyleCnt="4">
        <dgm:presLayoutVars>
          <dgm:bulletEnabled/>
        </dgm:presLayoutVars>
      </dgm:prSet>
      <dgm:spPr/>
    </dgm:pt>
    <dgm:pt modelId="{7DD75A9A-3416-42AD-AAAE-19D4CADF15F0}" type="pres">
      <dgm:prSet presAssocID="{80D6EE8F-BBD0-4EB4-B73C-FB725109413D}" presName="sp" presStyleCnt="0"/>
      <dgm:spPr/>
    </dgm:pt>
    <dgm:pt modelId="{D32D81BE-EC0E-45EA-9486-593674C72219}" type="pres">
      <dgm:prSet presAssocID="{D0472B32-B8A9-420A-B62D-B323C9CD2D4F}" presName="linNode" presStyleCnt="0"/>
      <dgm:spPr/>
    </dgm:pt>
    <dgm:pt modelId="{D6D788BE-C731-4D2E-AE82-42E549B00901}" type="pres">
      <dgm:prSet presAssocID="{D0472B32-B8A9-420A-B62D-B323C9CD2D4F}" presName="parentText" presStyleLbl="alignNode1" presStyleIdx="1" presStyleCnt="4">
        <dgm:presLayoutVars>
          <dgm:chMax val="1"/>
          <dgm:bulletEnabled/>
        </dgm:presLayoutVars>
      </dgm:prSet>
      <dgm:spPr/>
    </dgm:pt>
    <dgm:pt modelId="{DC3CE0C9-31A7-4A0C-8596-3E62988DFB40}" type="pres">
      <dgm:prSet presAssocID="{D0472B32-B8A9-420A-B62D-B323C9CD2D4F}" presName="descendantText" presStyleLbl="alignAccFollowNode1" presStyleIdx="1" presStyleCnt="4">
        <dgm:presLayoutVars>
          <dgm:bulletEnabled/>
        </dgm:presLayoutVars>
      </dgm:prSet>
      <dgm:spPr/>
    </dgm:pt>
    <dgm:pt modelId="{CF33A27E-D254-4413-9847-2F1EA4A1F45D}" type="pres">
      <dgm:prSet presAssocID="{F05FFA8B-E2BF-41C1-AD3E-D466712DD731}" presName="sp" presStyleCnt="0"/>
      <dgm:spPr/>
    </dgm:pt>
    <dgm:pt modelId="{801E99F4-20A8-4979-B1F1-D77362033C8C}" type="pres">
      <dgm:prSet presAssocID="{0C3713E9-CC37-4CC4-8635-6E2530802C01}" presName="linNode" presStyleCnt="0"/>
      <dgm:spPr/>
    </dgm:pt>
    <dgm:pt modelId="{DFC70259-4699-4ED9-8025-F458096516FB}" type="pres">
      <dgm:prSet presAssocID="{0C3713E9-CC37-4CC4-8635-6E2530802C01}" presName="parentText" presStyleLbl="alignNode1" presStyleIdx="2" presStyleCnt="4">
        <dgm:presLayoutVars>
          <dgm:chMax val="1"/>
          <dgm:bulletEnabled/>
        </dgm:presLayoutVars>
      </dgm:prSet>
      <dgm:spPr/>
    </dgm:pt>
    <dgm:pt modelId="{EA67367C-9ADC-4ED8-8506-8FF23143CD22}" type="pres">
      <dgm:prSet presAssocID="{0C3713E9-CC37-4CC4-8635-6E2530802C01}" presName="descendantText" presStyleLbl="alignAccFollowNode1" presStyleIdx="2" presStyleCnt="4">
        <dgm:presLayoutVars>
          <dgm:bulletEnabled/>
        </dgm:presLayoutVars>
      </dgm:prSet>
      <dgm:spPr/>
    </dgm:pt>
    <dgm:pt modelId="{059A4EE5-E0C2-4D01-A608-5E240C712C9E}" type="pres">
      <dgm:prSet presAssocID="{17792D1D-EFAE-4DFE-A929-9ED979145645}" presName="sp" presStyleCnt="0"/>
      <dgm:spPr/>
    </dgm:pt>
    <dgm:pt modelId="{D8F17FA4-64C1-4792-AE1F-456D8ED89221}" type="pres">
      <dgm:prSet presAssocID="{D71ECB0B-7493-45BD-A8A1-1D1ECAECAFB0}" presName="linNode" presStyleCnt="0"/>
      <dgm:spPr/>
    </dgm:pt>
    <dgm:pt modelId="{3A7488D3-220F-4CD6-8FC7-D8D3FCBF5CD7}" type="pres">
      <dgm:prSet presAssocID="{D71ECB0B-7493-45BD-A8A1-1D1ECAECAFB0}" presName="parentText" presStyleLbl="alignNode1" presStyleIdx="3" presStyleCnt="4">
        <dgm:presLayoutVars>
          <dgm:chMax val="1"/>
          <dgm:bulletEnabled/>
        </dgm:presLayoutVars>
      </dgm:prSet>
      <dgm:spPr/>
    </dgm:pt>
    <dgm:pt modelId="{FFECADFD-4660-4276-976C-126B9EFA933C}" type="pres">
      <dgm:prSet presAssocID="{D71ECB0B-7493-45BD-A8A1-1D1ECAECAFB0}" presName="descendantText" presStyleLbl="alignAccFollowNode1" presStyleIdx="3" presStyleCnt="4">
        <dgm:presLayoutVars>
          <dgm:bulletEnabled/>
        </dgm:presLayoutVars>
      </dgm:prSet>
      <dgm:spPr/>
    </dgm:pt>
  </dgm:ptLst>
  <dgm:cxnLst>
    <dgm:cxn modelId="{3E446302-E94A-4D60-8C33-2B351D695F70}" type="presOf" srcId="{BED0670D-8803-44E6-98F8-1D398E8D07B4}" destId="{28125CCA-6116-44C5-8766-03BC4098B32E}" srcOrd="0" destOrd="0" presId="urn:microsoft.com/office/officeart/2016/7/layout/VerticalSolidActionList"/>
    <dgm:cxn modelId="{8BE23504-0566-4F23-B856-255C8A70B43B}" type="presOf" srcId="{C0A5084A-A182-4424-AD0B-AF73E9BECAF6}" destId="{F79C15AB-158E-4EA9-AF2D-5AA86661D321}" srcOrd="0" destOrd="0" presId="urn:microsoft.com/office/officeart/2016/7/layout/VerticalSolidActionList"/>
    <dgm:cxn modelId="{9E4C1213-E10A-41F9-A34F-87606844C78D}" srcId="{C0A5084A-A182-4424-AD0B-AF73E9BECAF6}" destId="{0C3713E9-CC37-4CC4-8635-6E2530802C01}" srcOrd="2" destOrd="0" parTransId="{F8D4804B-B1B2-4B73-B57A-9E2818D078FD}" sibTransId="{17792D1D-EFAE-4DFE-A929-9ED979145645}"/>
    <dgm:cxn modelId="{1BFECB1E-F6F7-41C0-A3C3-A67572F09BF9}" srcId="{C0A5084A-A182-4424-AD0B-AF73E9BECAF6}" destId="{D0472B32-B8A9-420A-B62D-B323C9CD2D4F}" srcOrd="1" destOrd="0" parTransId="{85D63A54-BC32-4D08-906E-714798A4DF08}" sibTransId="{F05FFA8B-E2BF-41C1-AD3E-D466712DD731}"/>
    <dgm:cxn modelId="{A1147B36-3F2B-4806-A5DC-2CB08E73EF56}" srcId="{C0A5084A-A182-4424-AD0B-AF73E9BECAF6}" destId="{D71ECB0B-7493-45BD-A8A1-1D1ECAECAFB0}" srcOrd="3" destOrd="0" parTransId="{B07C8F1D-B806-423E-98D6-3E19A990D5EC}" sibTransId="{A016D814-360F-47B7-8848-A565F113A167}"/>
    <dgm:cxn modelId="{CA710E3B-6734-4D24-97FC-34E69F3C634F}" type="presOf" srcId="{2EB19BA6-2ABA-473C-AB85-150FB5DB8A21}" destId="{DC3CE0C9-31A7-4A0C-8596-3E62988DFB40}" srcOrd="0" destOrd="0" presId="urn:microsoft.com/office/officeart/2016/7/layout/VerticalSolidActionList"/>
    <dgm:cxn modelId="{76944B3C-A591-4F14-A860-FA73CC5D532A}" srcId="{C0A5084A-A182-4424-AD0B-AF73E9BECAF6}" destId="{BED0670D-8803-44E6-98F8-1D398E8D07B4}" srcOrd="0" destOrd="0" parTransId="{18489AD9-9577-479D-855D-C5243E159137}" sibTransId="{80D6EE8F-BBD0-4EB4-B73C-FB725109413D}"/>
    <dgm:cxn modelId="{BACF5F9E-CDC5-497E-B5EE-C3E0F495DBD4}" srcId="{0C3713E9-CC37-4CC4-8635-6E2530802C01}" destId="{D1F2D4A7-946D-4DC2-835D-BD4346622E27}" srcOrd="0" destOrd="0" parTransId="{6E82BBDE-6F86-4E9B-9B50-A59D7BD0B734}" sibTransId="{E4B5986C-8A18-4944-B517-42684058251E}"/>
    <dgm:cxn modelId="{1EFBDEAC-0F3F-4597-AF68-9F5121E2CA3C}" type="presOf" srcId="{D0472B32-B8A9-420A-B62D-B323C9CD2D4F}" destId="{D6D788BE-C731-4D2E-AE82-42E549B00901}" srcOrd="0" destOrd="0" presId="urn:microsoft.com/office/officeart/2016/7/layout/VerticalSolidActionList"/>
    <dgm:cxn modelId="{B47924B1-41C6-4722-AECD-11FEE445EF3C}" srcId="{D71ECB0B-7493-45BD-A8A1-1D1ECAECAFB0}" destId="{B062EE03-0EDE-4D96-9DD8-EFE15D658C0B}" srcOrd="0" destOrd="0" parTransId="{777B8443-DFE6-4834-AB69-4F49B0A8A301}" sibTransId="{5C6D22C6-41DC-49F2-8DA0-9199AE740F8C}"/>
    <dgm:cxn modelId="{F3829CB6-402C-439B-AE29-F4CC3F2E5979}" type="presOf" srcId="{0C3713E9-CC37-4CC4-8635-6E2530802C01}" destId="{DFC70259-4699-4ED9-8025-F458096516FB}" srcOrd="0" destOrd="0" presId="urn:microsoft.com/office/officeart/2016/7/layout/VerticalSolidActionList"/>
    <dgm:cxn modelId="{0A732ACE-2627-443E-9179-98EA2D6CE1D1}" type="presOf" srcId="{04C3A334-1442-49B2-B3A2-15DE37EF799E}" destId="{1F45C26D-46F6-4C96-890D-192908A191CF}" srcOrd="0" destOrd="0" presId="urn:microsoft.com/office/officeart/2016/7/layout/VerticalSolidActionList"/>
    <dgm:cxn modelId="{CC9984D2-527A-46D5-824B-D4F21936500E}" type="presOf" srcId="{D1F2D4A7-946D-4DC2-835D-BD4346622E27}" destId="{EA67367C-9ADC-4ED8-8506-8FF23143CD22}" srcOrd="0" destOrd="0" presId="urn:microsoft.com/office/officeart/2016/7/layout/VerticalSolidActionList"/>
    <dgm:cxn modelId="{FCB818D6-F0FE-4ED7-B722-D861BA0AF01E}" type="presOf" srcId="{B062EE03-0EDE-4D96-9DD8-EFE15D658C0B}" destId="{FFECADFD-4660-4276-976C-126B9EFA933C}" srcOrd="0" destOrd="0" presId="urn:microsoft.com/office/officeart/2016/7/layout/VerticalSolidActionList"/>
    <dgm:cxn modelId="{1E1C80E2-2D0B-441E-9392-1BEA155748DD}" type="presOf" srcId="{D71ECB0B-7493-45BD-A8A1-1D1ECAECAFB0}" destId="{3A7488D3-220F-4CD6-8FC7-D8D3FCBF5CD7}" srcOrd="0" destOrd="0" presId="urn:microsoft.com/office/officeart/2016/7/layout/VerticalSolidActionList"/>
    <dgm:cxn modelId="{F4AAE2F9-6803-4960-819E-C55760F26946}" srcId="{D0472B32-B8A9-420A-B62D-B323C9CD2D4F}" destId="{2EB19BA6-2ABA-473C-AB85-150FB5DB8A21}" srcOrd="0" destOrd="0" parTransId="{7BF069A4-D3B0-42E5-80A4-13A531DD7F3C}" sibTransId="{BF6DC131-A89E-47CD-A5CF-22A878467F7B}"/>
    <dgm:cxn modelId="{0AA4A8FD-B25F-45B6-858B-8DF4493EFD11}" srcId="{BED0670D-8803-44E6-98F8-1D398E8D07B4}" destId="{04C3A334-1442-49B2-B3A2-15DE37EF799E}" srcOrd="0" destOrd="0" parTransId="{431EF8D3-ECE8-439E-A227-A2DC4B82ED58}" sibTransId="{833A0229-B920-48FC-87AE-9D383D384761}"/>
    <dgm:cxn modelId="{72CDB425-A0E5-4EFF-8C5C-AE4E5140183D}" type="presParOf" srcId="{F79C15AB-158E-4EA9-AF2D-5AA86661D321}" destId="{6A9A19CF-C1F7-4D5A-B89C-1C5E2DFFFF44}" srcOrd="0" destOrd="0" presId="urn:microsoft.com/office/officeart/2016/7/layout/VerticalSolidActionList"/>
    <dgm:cxn modelId="{393AACCE-3DB2-4BC0-9BB8-6821B5FEF2CC}" type="presParOf" srcId="{6A9A19CF-C1F7-4D5A-B89C-1C5E2DFFFF44}" destId="{28125CCA-6116-44C5-8766-03BC4098B32E}" srcOrd="0" destOrd="0" presId="urn:microsoft.com/office/officeart/2016/7/layout/VerticalSolidActionList"/>
    <dgm:cxn modelId="{C9E99138-9B83-45C4-A767-57C16F29B4FE}" type="presParOf" srcId="{6A9A19CF-C1F7-4D5A-B89C-1C5E2DFFFF44}" destId="{1F45C26D-46F6-4C96-890D-192908A191CF}" srcOrd="1" destOrd="0" presId="urn:microsoft.com/office/officeart/2016/7/layout/VerticalSolidActionList"/>
    <dgm:cxn modelId="{A05A5F07-E281-4C99-830B-BE1711566B44}" type="presParOf" srcId="{F79C15AB-158E-4EA9-AF2D-5AA86661D321}" destId="{7DD75A9A-3416-42AD-AAAE-19D4CADF15F0}" srcOrd="1" destOrd="0" presId="urn:microsoft.com/office/officeart/2016/7/layout/VerticalSolidActionList"/>
    <dgm:cxn modelId="{DD556A1C-6321-44B4-B9F8-2B1AC34E16AC}" type="presParOf" srcId="{F79C15AB-158E-4EA9-AF2D-5AA86661D321}" destId="{D32D81BE-EC0E-45EA-9486-593674C72219}" srcOrd="2" destOrd="0" presId="urn:microsoft.com/office/officeart/2016/7/layout/VerticalSolidActionList"/>
    <dgm:cxn modelId="{1F36C66C-BFBA-45F0-A838-974622D61973}" type="presParOf" srcId="{D32D81BE-EC0E-45EA-9486-593674C72219}" destId="{D6D788BE-C731-4D2E-AE82-42E549B00901}" srcOrd="0" destOrd="0" presId="urn:microsoft.com/office/officeart/2016/7/layout/VerticalSolidActionList"/>
    <dgm:cxn modelId="{E4FECD27-2DEC-42A8-8730-33F93A34D314}" type="presParOf" srcId="{D32D81BE-EC0E-45EA-9486-593674C72219}" destId="{DC3CE0C9-31A7-4A0C-8596-3E62988DFB40}" srcOrd="1" destOrd="0" presId="urn:microsoft.com/office/officeart/2016/7/layout/VerticalSolidActionList"/>
    <dgm:cxn modelId="{D06FE4B9-53FE-4D25-9B83-C930A2121208}" type="presParOf" srcId="{F79C15AB-158E-4EA9-AF2D-5AA86661D321}" destId="{CF33A27E-D254-4413-9847-2F1EA4A1F45D}" srcOrd="3" destOrd="0" presId="urn:microsoft.com/office/officeart/2016/7/layout/VerticalSolidActionList"/>
    <dgm:cxn modelId="{4D852CA2-220B-468F-BC1A-6B51F40DCB8B}" type="presParOf" srcId="{F79C15AB-158E-4EA9-AF2D-5AA86661D321}" destId="{801E99F4-20A8-4979-B1F1-D77362033C8C}" srcOrd="4" destOrd="0" presId="urn:microsoft.com/office/officeart/2016/7/layout/VerticalSolidActionList"/>
    <dgm:cxn modelId="{AEF18D1B-4E76-4ECE-90BF-3E01C4FDBC93}" type="presParOf" srcId="{801E99F4-20A8-4979-B1F1-D77362033C8C}" destId="{DFC70259-4699-4ED9-8025-F458096516FB}" srcOrd="0" destOrd="0" presId="urn:microsoft.com/office/officeart/2016/7/layout/VerticalSolidActionList"/>
    <dgm:cxn modelId="{6C8D6187-DC4C-4A7D-969E-E782330977FE}" type="presParOf" srcId="{801E99F4-20A8-4979-B1F1-D77362033C8C}" destId="{EA67367C-9ADC-4ED8-8506-8FF23143CD22}" srcOrd="1" destOrd="0" presId="urn:microsoft.com/office/officeart/2016/7/layout/VerticalSolidActionList"/>
    <dgm:cxn modelId="{8D3515F5-38A1-4D6B-9A6F-F42D126914E5}" type="presParOf" srcId="{F79C15AB-158E-4EA9-AF2D-5AA86661D321}" destId="{059A4EE5-E0C2-4D01-A608-5E240C712C9E}" srcOrd="5" destOrd="0" presId="urn:microsoft.com/office/officeart/2016/7/layout/VerticalSolidActionList"/>
    <dgm:cxn modelId="{6997F5F6-C696-4C93-B3F6-83B1B993BC68}" type="presParOf" srcId="{F79C15AB-158E-4EA9-AF2D-5AA86661D321}" destId="{D8F17FA4-64C1-4792-AE1F-456D8ED89221}" srcOrd="6" destOrd="0" presId="urn:microsoft.com/office/officeart/2016/7/layout/VerticalSolidActionList"/>
    <dgm:cxn modelId="{9993EE5A-A786-40B5-841D-6DD4306D4E98}" type="presParOf" srcId="{D8F17FA4-64C1-4792-AE1F-456D8ED89221}" destId="{3A7488D3-220F-4CD6-8FC7-D8D3FCBF5CD7}" srcOrd="0" destOrd="0" presId="urn:microsoft.com/office/officeart/2016/7/layout/VerticalSolidActionList"/>
    <dgm:cxn modelId="{DF59710C-1CF8-424B-B0D8-9A9AF773B02F}" type="presParOf" srcId="{D8F17FA4-64C1-4792-AE1F-456D8ED89221}" destId="{FFECADFD-4660-4276-976C-126B9EFA933C}"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C22590-2333-4BA5-8EFA-4DF517960E3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83EE753-02BC-4C49-AE94-A084B7CFB46C}">
      <dgm:prSet custT="1"/>
      <dgm:spPr/>
      <dgm:t>
        <a:bodyPr/>
        <a:lstStyle/>
        <a:p>
          <a:r>
            <a:rPr lang="en-US" sz="2200" dirty="0"/>
            <a:t>Although not thought to be the main way the virus spreads, evidence has shown that:</a:t>
          </a:r>
        </a:p>
      </dgm:t>
    </dgm:pt>
    <dgm:pt modelId="{95ACCBA0-03AE-4886-B426-87B43ACF7D52}" type="parTrans" cxnId="{98C08D78-F4A3-4ACF-BB62-795194EE8791}">
      <dgm:prSet/>
      <dgm:spPr/>
      <dgm:t>
        <a:bodyPr/>
        <a:lstStyle/>
        <a:p>
          <a:endParaRPr lang="en-US"/>
        </a:p>
      </dgm:t>
    </dgm:pt>
    <dgm:pt modelId="{FE436F3F-62CC-48B1-8003-F1B0B521BCB9}" type="sibTrans" cxnId="{98C08D78-F4A3-4ACF-BB62-795194EE8791}">
      <dgm:prSet/>
      <dgm:spPr/>
      <dgm:t>
        <a:bodyPr/>
        <a:lstStyle/>
        <a:p>
          <a:endParaRPr lang="en-US"/>
        </a:p>
      </dgm:t>
    </dgm:pt>
    <dgm:pt modelId="{77DED687-747F-4931-85C5-071A3172B8A5}">
      <dgm:prSet custT="1"/>
      <dgm:spPr/>
      <dgm:t>
        <a:bodyPr/>
        <a:lstStyle/>
        <a:p>
          <a:r>
            <a:rPr lang="en-US" sz="2000" dirty="0"/>
            <a:t>SARS-CoV-2 may remain viable for hours to days on surfaces.</a:t>
          </a:r>
        </a:p>
      </dgm:t>
    </dgm:pt>
    <dgm:pt modelId="{E573562F-D92C-44C8-A9CD-A7E0EDBA298B}" type="parTrans" cxnId="{009801CF-80D5-4D76-845E-61E03A48CC68}">
      <dgm:prSet/>
      <dgm:spPr/>
      <dgm:t>
        <a:bodyPr/>
        <a:lstStyle/>
        <a:p>
          <a:endParaRPr lang="en-US"/>
        </a:p>
      </dgm:t>
    </dgm:pt>
    <dgm:pt modelId="{571AFC70-CE12-4256-89D1-B571D1738123}" type="sibTrans" cxnId="{009801CF-80D5-4D76-845E-61E03A48CC68}">
      <dgm:prSet/>
      <dgm:spPr/>
      <dgm:t>
        <a:bodyPr/>
        <a:lstStyle/>
        <a:p>
          <a:endParaRPr lang="en-US"/>
        </a:p>
      </dgm:t>
    </dgm:pt>
    <dgm:pt modelId="{75E6D235-5AE7-4C95-B83B-A2F298BB67DB}">
      <dgm:prSet custT="1"/>
      <dgm:spPr/>
      <dgm:t>
        <a:bodyPr/>
        <a:lstStyle/>
        <a:p>
          <a:r>
            <a:rPr lang="en-US" sz="1800" dirty="0"/>
            <a:t>E.g., the virus can live for 2 – 3 days on plastic and stainless-steel surfaces.</a:t>
          </a:r>
        </a:p>
      </dgm:t>
    </dgm:pt>
    <dgm:pt modelId="{A6D01DE5-03B9-4B12-A2E9-95AE28E73C4B}" type="parTrans" cxnId="{6474D2CE-BDD0-45D7-9CD4-8A0A4A904D56}">
      <dgm:prSet/>
      <dgm:spPr/>
      <dgm:t>
        <a:bodyPr/>
        <a:lstStyle/>
        <a:p>
          <a:endParaRPr lang="en-US"/>
        </a:p>
      </dgm:t>
    </dgm:pt>
    <dgm:pt modelId="{867E32FB-76A5-4131-8AA9-675C25B727FA}" type="sibTrans" cxnId="{6474D2CE-BDD0-45D7-9CD4-8A0A4A904D56}">
      <dgm:prSet/>
      <dgm:spPr/>
      <dgm:t>
        <a:bodyPr/>
        <a:lstStyle/>
        <a:p>
          <a:endParaRPr lang="en-US"/>
        </a:p>
      </dgm:t>
    </dgm:pt>
    <dgm:pt modelId="{BE43FD4B-D2C0-4880-95C0-82BAF563741B}">
      <dgm:prSet custT="1"/>
      <dgm:spPr/>
      <dgm:t>
        <a:bodyPr/>
        <a:lstStyle/>
        <a:p>
          <a:r>
            <a:rPr lang="en-US" sz="2200" dirty="0"/>
            <a:t>Disinfecting shared surfaces and items before and after touching them; and washing hands or hand sanitizing afterwards prevents exposure from surface contamination</a:t>
          </a:r>
          <a:r>
            <a:rPr lang="en-US" sz="2100" dirty="0"/>
            <a:t>.</a:t>
          </a:r>
        </a:p>
      </dgm:t>
    </dgm:pt>
    <dgm:pt modelId="{6CC7807B-F424-49CD-8750-5791B7425258}" type="parTrans" cxnId="{2DAF5E93-ACF8-4D62-BDF5-53A02C22AD1A}">
      <dgm:prSet/>
      <dgm:spPr/>
      <dgm:t>
        <a:bodyPr/>
        <a:lstStyle/>
        <a:p>
          <a:endParaRPr lang="en-US"/>
        </a:p>
      </dgm:t>
    </dgm:pt>
    <dgm:pt modelId="{724A868B-8698-4C2B-9774-394B4CDE503F}" type="sibTrans" cxnId="{2DAF5E93-ACF8-4D62-BDF5-53A02C22AD1A}">
      <dgm:prSet/>
      <dgm:spPr/>
      <dgm:t>
        <a:bodyPr/>
        <a:lstStyle/>
        <a:p>
          <a:endParaRPr lang="en-US"/>
        </a:p>
      </dgm:t>
    </dgm:pt>
    <dgm:pt modelId="{E15A17F9-D9F1-491F-A5A1-873C3DAB2694}">
      <dgm:prSet custT="1"/>
      <dgm:spPr/>
      <dgm:t>
        <a:bodyPr/>
        <a:lstStyle/>
        <a:p>
          <a:r>
            <a:rPr lang="en-US" sz="2000" dirty="0"/>
            <a:t>It remains viable longer on hard surfaces than soft surfaces.</a:t>
          </a:r>
        </a:p>
      </dgm:t>
    </dgm:pt>
    <dgm:pt modelId="{7EF18BD4-3DAF-48B7-8CC1-8BFA50966EC3}" type="sibTrans" cxnId="{C33571B4-5518-48D0-A6F7-601E63FADF52}">
      <dgm:prSet/>
      <dgm:spPr/>
      <dgm:t>
        <a:bodyPr/>
        <a:lstStyle/>
        <a:p>
          <a:endParaRPr lang="en-US"/>
        </a:p>
      </dgm:t>
    </dgm:pt>
    <dgm:pt modelId="{F309AD94-638F-40B2-A6B6-48E72B16CBFD}" type="parTrans" cxnId="{C33571B4-5518-48D0-A6F7-601E63FADF52}">
      <dgm:prSet/>
      <dgm:spPr/>
      <dgm:t>
        <a:bodyPr/>
        <a:lstStyle/>
        <a:p>
          <a:endParaRPr lang="en-US"/>
        </a:p>
      </dgm:t>
    </dgm:pt>
    <dgm:pt modelId="{03A86627-B83D-4107-B392-BBF2E5E00693}" type="pres">
      <dgm:prSet presAssocID="{61C22590-2333-4BA5-8EFA-4DF517960E31}" presName="linear" presStyleCnt="0">
        <dgm:presLayoutVars>
          <dgm:animLvl val="lvl"/>
          <dgm:resizeHandles val="exact"/>
        </dgm:presLayoutVars>
      </dgm:prSet>
      <dgm:spPr/>
    </dgm:pt>
    <dgm:pt modelId="{7CAA066C-8C45-4E5A-B4DC-377B8A9770A6}" type="pres">
      <dgm:prSet presAssocID="{A83EE753-02BC-4C49-AE94-A084B7CFB46C}" presName="parentText" presStyleLbl="node1" presStyleIdx="0" presStyleCnt="2">
        <dgm:presLayoutVars>
          <dgm:chMax val="0"/>
          <dgm:bulletEnabled val="1"/>
        </dgm:presLayoutVars>
      </dgm:prSet>
      <dgm:spPr/>
    </dgm:pt>
    <dgm:pt modelId="{81AF90C0-4542-4AA2-A8CF-D19BE154F0EB}" type="pres">
      <dgm:prSet presAssocID="{A83EE753-02BC-4C49-AE94-A084B7CFB46C}" presName="childText" presStyleLbl="revTx" presStyleIdx="0" presStyleCnt="1">
        <dgm:presLayoutVars>
          <dgm:bulletEnabled val="1"/>
        </dgm:presLayoutVars>
      </dgm:prSet>
      <dgm:spPr/>
    </dgm:pt>
    <dgm:pt modelId="{431D9D43-3A7D-4AAB-8A38-8AB73EA03E19}" type="pres">
      <dgm:prSet presAssocID="{BE43FD4B-D2C0-4880-95C0-82BAF563741B}" presName="parentText" presStyleLbl="node1" presStyleIdx="1" presStyleCnt="2">
        <dgm:presLayoutVars>
          <dgm:chMax val="0"/>
          <dgm:bulletEnabled val="1"/>
        </dgm:presLayoutVars>
      </dgm:prSet>
      <dgm:spPr/>
    </dgm:pt>
  </dgm:ptLst>
  <dgm:cxnLst>
    <dgm:cxn modelId="{281C8502-22E9-4390-A98E-B92EE00DE5D1}" type="presOf" srcId="{E15A17F9-D9F1-491F-A5A1-873C3DAB2694}" destId="{81AF90C0-4542-4AA2-A8CF-D19BE154F0EB}" srcOrd="0" destOrd="1" presId="urn:microsoft.com/office/officeart/2005/8/layout/vList2"/>
    <dgm:cxn modelId="{D88B4208-E024-419C-8A6E-7B1B30127D04}" type="presOf" srcId="{61C22590-2333-4BA5-8EFA-4DF517960E31}" destId="{03A86627-B83D-4107-B392-BBF2E5E00693}" srcOrd="0" destOrd="0" presId="urn:microsoft.com/office/officeart/2005/8/layout/vList2"/>
    <dgm:cxn modelId="{D23FA708-A772-4866-9725-83FB0B22173D}" type="presOf" srcId="{75E6D235-5AE7-4C95-B83B-A2F298BB67DB}" destId="{81AF90C0-4542-4AA2-A8CF-D19BE154F0EB}" srcOrd="0" destOrd="2" presId="urn:microsoft.com/office/officeart/2005/8/layout/vList2"/>
    <dgm:cxn modelId="{A2F84D1A-8534-4705-9CBE-DB6CC1BCC636}" type="presOf" srcId="{77DED687-747F-4931-85C5-071A3172B8A5}" destId="{81AF90C0-4542-4AA2-A8CF-D19BE154F0EB}" srcOrd="0" destOrd="0" presId="urn:microsoft.com/office/officeart/2005/8/layout/vList2"/>
    <dgm:cxn modelId="{BA3CA21B-5E23-46A0-B04A-C81C8AEA44F0}" type="presOf" srcId="{A83EE753-02BC-4C49-AE94-A084B7CFB46C}" destId="{7CAA066C-8C45-4E5A-B4DC-377B8A9770A6}" srcOrd="0" destOrd="0" presId="urn:microsoft.com/office/officeart/2005/8/layout/vList2"/>
    <dgm:cxn modelId="{98C08D78-F4A3-4ACF-BB62-795194EE8791}" srcId="{61C22590-2333-4BA5-8EFA-4DF517960E31}" destId="{A83EE753-02BC-4C49-AE94-A084B7CFB46C}" srcOrd="0" destOrd="0" parTransId="{95ACCBA0-03AE-4886-B426-87B43ACF7D52}" sibTransId="{FE436F3F-62CC-48B1-8003-F1B0B521BCB9}"/>
    <dgm:cxn modelId="{2DAF5E93-ACF8-4D62-BDF5-53A02C22AD1A}" srcId="{61C22590-2333-4BA5-8EFA-4DF517960E31}" destId="{BE43FD4B-D2C0-4880-95C0-82BAF563741B}" srcOrd="1" destOrd="0" parTransId="{6CC7807B-F424-49CD-8750-5791B7425258}" sibTransId="{724A868B-8698-4C2B-9774-394B4CDE503F}"/>
    <dgm:cxn modelId="{C33571B4-5518-48D0-A6F7-601E63FADF52}" srcId="{A83EE753-02BC-4C49-AE94-A084B7CFB46C}" destId="{E15A17F9-D9F1-491F-A5A1-873C3DAB2694}" srcOrd="1" destOrd="0" parTransId="{F309AD94-638F-40B2-A6B6-48E72B16CBFD}" sibTransId="{7EF18BD4-3DAF-48B7-8CC1-8BFA50966EC3}"/>
    <dgm:cxn modelId="{6474D2CE-BDD0-45D7-9CD4-8A0A4A904D56}" srcId="{E15A17F9-D9F1-491F-A5A1-873C3DAB2694}" destId="{75E6D235-5AE7-4C95-B83B-A2F298BB67DB}" srcOrd="0" destOrd="0" parTransId="{A6D01DE5-03B9-4B12-A2E9-95AE28E73C4B}" sibTransId="{867E32FB-76A5-4131-8AA9-675C25B727FA}"/>
    <dgm:cxn modelId="{009801CF-80D5-4D76-845E-61E03A48CC68}" srcId="{A83EE753-02BC-4C49-AE94-A084B7CFB46C}" destId="{77DED687-747F-4931-85C5-071A3172B8A5}" srcOrd="0" destOrd="0" parTransId="{E573562F-D92C-44C8-A9CD-A7E0EDBA298B}" sibTransId="{571AFC70-CE12-4256-89D1-B571D1738123}"/>
    <dgm:cxn modelId="{0F5FDAE5-2402-4376-9C41-756C5FEB8A97}" type="presOf" srcId="{BE43FD4B-D2C0-4880-95C0-82BAF563741B}" destId="{431D9D43-3A7D-4AAB-8A38-8AB73EA03E19}" srcOrd="0" destOrd="0" presId="urn:microsoft.com/office/officeart/2005/8/layout/vList2"/>
    <dgm:cxn modelId="{FC83E0AE-596C-4734-B61C-74A044AF5A04}" type="presParOf" srcId="{03A86627-B83D-4107-B392-BBF2E5E00693}" destId="{7CAA066C-8C45-4E5A-B4DC-377B8A9770A6}" srcOrd="0" destOrd="0" presId="urn:microsoft.com/office/officeart/2005/8/layout/vList2"/>
    <dgm:cxn modelId="{E6685953-A074-44BC-973A-CD15EFE8B946}" type="presParOf" srcId="{03A86627-B83D-4107-B392-BBF2E5E00693}" destId="{81AF90C0-4542-4AA2-A8CF-D19BE154F0EB}" srcOrd="1" destOrd="0" presId="urn:microsoft.com/office/officeart/2005/8/layout/vList2"/>
    <dgm:cxn modelId="{CE83A838-C50F-40A5-BB46-5D063B2980FA}" type="presParOf" srcId="{03A86627-B83D-4107-B392-BBF2E5E00693}" destId="{431D9D43-3A7D-4AAB-8A38-8AB73EA03E1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A8D609-6A32-4D6A-B01B-C539FFDEDAB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8D14384-1BD1-40DB-8F82-FD4A69031012}">
      <dgm:prSet custT="1"/>
      <dgm:spPr/>
      <dgm:t>
        <a:bodyPr/>
        <a:lstStyle/>
        <a:p>
          <a:r>
            <a:rPr lang="en-US" sz="1800" dirty="0"/>
            <a:t>The following disinfectants have been purchased for use in SAO offices </a:t>
          </a:r>
          <a:r>
            <a:rPr lang="en-US" sz="2000" dirty="0"/>
            <a:t>and labs at CDP and 160 Concord:</a:t>
          </a:r>
        </a:p>
      </dgm:t>
    </dgm:pt>
    <dgm:pt modelId="{CBFDAA54-4F41-48CC-A3ED-E141BCD58C4D}" type="parTrans" cxnId="{1657080F-22E7-43B8-BBD9-94DF64F6954E}">
      <dgm:prSet/>
      <dgm:spPr/>
      <dgm:t>
        <a:bodyPr/>
        <a:lstStyle/>
        <a:p>
          <a:endParaRPr lang="en-US"/>
        </a:p>
      </dgm:t>
    </dgm:pt>
    <dgm:pt modelId="{F1746D1A-00EF-42D8-AD17-C2948EAFD076}" type="sibTrans" cxnId="{1657080F-22E7-43B8-BBD9-94DF64F6954E}">
      <dgm:prSet/>
      <dgm:spPr/>
      <dgm:t>
        <a:bodyPr/>
        <a:lstStyle/>
        <a:p>
          <a:endParaRPr lang="en-US"/>
        </a:p>
      </dgm:t>
    </dgm:pt>
    <dgm:pt modelId="{3D87904D-4D44-4E98-BC34-3724064C9915}">
      <dgm:prSet custT="1"/>
      <dgm:spPr/>
      <dgm:t>
        <a:bodyPr/>
        <a:lstStyle/>
        <a:p>
          <a:r>
            <a:rPr lang="en-US" sz="1800" dirty="0"/>
            <a:t>Disinfecting </a:t>
          </a:r>
          <a:r>
            <a:rPr lang="en-US" sz="1800" u="sng" dirty="0"/>
            <a:t>wipes</a:t>
          </a:r>
          <a:r>
            <a:rPr lang="en-US" sz="1800" dirty="0"/>
            <a:t>:</a:t>
          </a:r>
        </a:p>
      </dgm:t>
    </dgm:pt>
    <dgm:pt modelId="{DBFAD40A-EA91-4058-B713-183D60A58267}" type="parTrans" cxnId="{BF554AED-1BCA-4D61-9E77-B2603D8B2AF9}">
      <dgm:prSet/>
      <dgm:spPr/>
      <dgm:t>
        <a:bodyPr/>
        <a:lstStyle/>
        <a:p>
          <a:endParaRPr lang="en-US"/>
        </a:p>
      </dgm:t>
    </dgm:pt>
    <dgm:pt modelId="{71C45412-0F3A-4339-8C4A-D4E396EC2A7D}" type="sibTrans" cxnId="{BF554AED-1BCA-4D61-9E77-B2603D8B2AF9}">
      <dgm:prSet/>
      <dgm:spPr/>
      <dgm:t>
        <a:bodyPr/>
        <a:lstStyle/>
        <a:p>
          <a:endParaRPr lang="en-US"/>
        </a:p>
      </dgm:t>
    </dgm:pt>
    <dgm:pt modelId="{0E671A58-44A5-4584-B283-C59CA2CFB62D}">
      <dgm:prSet custT="1"/>
      <dgm:spPr/>
      <dgm:t>
        <a:bodyPr/>
        <a:lstStyle/>
        <a:p>
          <a:r>
            <a:rPr lang="en-US" sz="1600" dirty="0"/>
            <a:t>Clorox Commercial Wipes: 3-minutes</a:t>
          </a:r>
        </a:p>
      </dgm:t>
    </dgm:pt>
    <dgm:pt modelId="{0F810789-6FCE-4FF7-8CC9-FD41C4FBDFAD}" type="parTrans" cxnId="{A247AC81-2E4F-42CB-9978-B1FE8A975086}">
      <dgm:prSet/>
      <dgm:spPr/>
      <dgm:t>
        <a:bodyPr/>
        <a:lstStyle/>
        <a:p>
          <a:endParaRPr lang="en-US"/>
        </a:p>
      </dgm:t>
    </dgm:pt>
    <dgm:pt modelId="{C6CFAAED-8D13-4967-A740-EAEAF3D8FBA4}" type="sibTrans" cxnId="{A247AC81-2E4F-42CB-9978-B1FE8A975086}">
      <dgm:prSet/>
      <dgm:spPr/>
      <dgm:t>
        <a:bodyPr/>
        <a:lstStyle/>
        <a:p>
          <a:endParaRPr lang="en-US"/>
        </a:p>
      </dgm:t>
    </dgm:pt>
    <dgm:pt modelId="{74E2B0EC-5D0C-4660-912F-327694DFD517}">
      <dgm:prSet custT="1"/>
      <dgm:spPr/>
      <dgm:t>
        <a:bodyPr/>
        <a:lstStyle/>
        <a:p>
          <a:r>
            <a:rPr lang="en-US" sz="1600" dirty="0"/>
            <a:t>Clorox Healthcare Versa Sure Wipes:  5-minutes</a:t>
          </a:r>
        </a:p>
      </dgm:t>
    </dgm:pt>
    <dgm:pt modelId="{07D801FB-63DC-4C21-A7F3-2C91972D4D0E}" type="parTrans" cxnId="{0CCFB775-2A65-4F84-8486-558CC8542F6E}">
      <dgm:prSet/>
      <dgm:spPr/>
      <dgm:t>
        <a:bodyPr/>
        <a:lstStyle/>
        <a:p>
          <a:endParaRPr lang="en-US"/>
        </a:p>
      </dgm:t>
    </dgm:pt>
    <dgm:pt modelId="{492DE472-D8AC-4A54-B41E-9664E934145E}" type="sibTrans" cxnId="{0CCFB775-2A65-4F84-8486-558CC8542F6E}">
      <dgm:prSet/>
      <dgm:spPr/>
      <dgm:t>
        <a:bodyPr/>
        <a:lstStyle/>
        <a:p>
          <a:endParaRPr lang="en-US"/>
        </a:p>
      </dgm:t>
    </dgm:pt>
    <dgm:pt modelId="{2367D791-9EF4-4A0A-9441-74E3E9CB90D9}">
      <dgm:prSet custT="1"/>
      <dgm:spPr/>
      <dgm:t>
        <a:bodyPr/>
        <a:lstStyle/>
        <a:p>
          <a:r>
            <a:rPr lang="en-US" sz="1600" dirty="0"/>
            <a:t>Flex Disinfectant Wipes: 10-minutes</a:t>
          </a:r>
        </a:p>
      </dgm:t>
    </dgm:pt>
    <dgm:pt modelId="{9352A025-FFDE-49FD-BFE1-43DEA4FE43A8}" type="parTrans" cxnId="{CF8F14A5-15FF-4283-990B-321FCC5A57E4}">
      <dgm:prSet/>
      <dgm:spPr/>
      <dgm:t>
        <a:bodyPr/>
        <a:lstStyle/>
        <a:p>
          <a:endParaRPr lang="en-US"/>
        </a:p>
      </dgm:t>
    </dgm:pt>
    <dgm:pt modelId="{3B68A770-E63F-4B10-86C8-8FFA72D61A6C}" type="sibTrans" cxnId="{CF8F14A5-15FF-4283-990B-321FCC5A57E4}">
      <dgm:prSet/>
      <dgm:spPr/>
      <dgm:t>
        <a:bodyPr/>
        <a:lstStyle/>
        <a:p>
          <a:endParaRPr lang="en-US"/>
        </a:p>
      </dgm:t>
    </dgm:pt>
    <dgm:pt modelId="{C841D531-5B84-4230-9000-CC81B8C47C06}">
      <dgm:prSet custT="1"/>
      <dgm:spPr/>
      <dgm:t>
        <a:bodyPr/>
        <a:lstStyle/>
        <a:p>
          <a:r>
            <a:rPr lang="en-US" sz="1800" dirty="0"/>
            <a:t>Disinfecting sprays: </a:t>
          </a:r>
        </a:p>
      </dgm:t>
    </dgm:pt>
    <dgm:pt modelId="{33470F04-A1F3-4B4C-8D5B-2CA3DDFE0A03}" type="parTrans" cxnId="{BEEB7995-F0E4-45C7-A1C4-8E1FF2ECC804}">
      <dgm:prSet/>
      <dgm:spPr/>
      <dgm:t>
        <a:bodyPr/>
        <a:lstStyle/>
        <a:p>
          <a:endParaRPr lang="en-US"/>
        </a:p>
      </dgm:t>
    </dgm:pt>
    <dgm:pt modelId="{39D822D2-F633-4DCD-AFBF-2636717A2694}" type="sibTrans" cxnId="{BEEB7995-F0E4-45C7-A1C4-8E1FF2ECC804}">
      <dgm:prSet/>
      <dgm:spPr/>
      <dgm:t>
        <a:bodyPr/>
        <a:lstStyle/>
        <a:p>
          <a:endParaRPr lang="en-US"/>
        </a:p>
      </dgm:t>
    </dgm:pt>
    <dgm:pt modelId="{257EC081-7769-4A54-A952-64655E0160B2}">
      <dgm:prSet custT="1"/>
      <dgm:spPr/>
      <dgm:t>
        <a:bodyPr/>
        <a:lstStyle/>
        <a:p>
          <a:r>
            <a:rPr lang="en-US" sz="1600" dirty="0"/>
            <a:t>ecoCleaner &amp; Disinfectant:  10-minutes</a:t>
          </a:r>
        </a:p>
      </dgm:t>
    </dgm:pt>
    <dgm:pt modelId="{589BD5B9-12F0-4693-B9ED-03EB29583E62}" type="parTrans" cxnId="{F14F20A8-FC8F-4323-AC49-2E0A5DB1C5AB}">
      <dgm:prSet/>
      <dgm:spPr/>
      <dgm:t>
        <a:bodyPr/>
        <a:lstStyle/>
        <a:p>
          <a:endParaRPr lang="en-US"/>
        </a:p>
      </dgm:t>
    </dgm:pt>
    <dgm:pt modelId="{9F6F4C8D-5B3D-4B61-8CEC-DE8C2A93E5D8}" type="sibTrans" cxnId="{F14F20A8-FC8F-4323-AC49-2E0A5DB1C5AB}">
      <dgm:prSet/>
      <dgm:spPr/>
      <dgm:t>
        <a:bodyPr/>
        <a:lstStyle/>
        <a:p>
          <a:endParaRPr lang="en-US"/>
        </a:p>
      </dgm:t>
    </dgm:pt>
    <dgm:pt modelId="{AFAE2193-2A26-4F40-9316-3AB4286F7D58}">
      <dgm:prSet custT="1"/>
      <dgm:spPr/>
      <dgm:t>
        <a:bodyPr/>
        <a:lstStyle/>
        <a:p>
          <a:r>
            <a:rPr lang="en-US" sz="1600" dirty="0"/>
            <a:t>Lysol Disinfectant Spray:  10-minutes</a:t>
          </a:r>
        </a:p>
      </dgm:t>
    </dgm:pt>
    <dgm:pt modelId="{1BCDE150-F339-4B02-A9A9-209ABB92516E}" type="parTrans" cxnId="{77C24836-2458-4DC9-BDD3-1AF5FAF6F43F}">
      <dgm:prSet/>
      <dgm:spPr/>
      <dgm:t>
        <a:bodyPr/>
        <a:lstStyle/>
        <a:p>
          <a:endParaRPr lang="en-US"/>
        </a:p>
      </dgm:t>
    </dgm:pt>
    <dgm:pt modelId="{83465CA0-8B10-4567-B61D-9BDBBC411C69}" type="sibTrans" cxnId="{77C24836-2458-4DC9-BDD3-1AF5FAF6F43F}">
      <dgm:prSet/>
      <dgm:spPr/>
      <dgm:t>
        <a:bodyPr/>
        <a:lstStyle/>
        <a:p>
          <a:endParaRPr lang="en-US"/>
        </a:p>
      </dgm:t>
    </dgm:pt>
    <dgm:pt modelId="{A6E3075F-08AE-44A3-8105-9C56B1C46128}">
      <dgm:prSet custT="1"/>
      <dgm:spPr/>
      <dgm:t>
        <a:bodyPr/>
        <a:lstStyle/>
        <a:p>
          <a:r>
            <a:rPr lang="en-US" sz="1600" dirty="0"/>
            <a:t>Professional Lysol Brand III:  10-minutes</a:t>
          </a:r>
        </a:p>
      </dgm:t>
    </dgm:pt>
    <dgm:pt modelId="{20FEC648-E710-4693-B500-7DA1325A614D}" type="parTrans" cxnId="{7D39BBFB-9E77-45CE-B95F-F88A12407C6D}">
      <dgm:prSet/>
      <dgm:spPr/>
      <dgm:t>
        <a:bodyPr/>
        <a:lstStyle/>
        <a:p>
          <a:endParaRPr lang="en-US"/>
        </a:p>
      </dgm:t>
    </dgm:pt>
    <dgm:pt modelId="{206154B1-A8ED-433A-8908-F1CC52787876}" type="sibTrans" cxnId="{7D39BBFB-9E77-45CE-B95F-F88A12407C6D}">
      <dgm:prSet/>
      <dgm:spPr/>
      <dgm:t>
        <a:bodyPr/>
        <a:lstStyle/>
        <a:p>
          <a:endParaRPr lang="en-US"/>
        </a:p>
      </dgm:t>
    </dgm:pt>
    <dgm:pt modelId="{473BA2DB-7591-4B0D-9FB8-43CBAF020E07}">
      <dgm:prSet custT="1"/>
      <dgm:spPr/>
      <dgm:t>
        <a:bodyPr/>
        <a:lstStyle/>
        <a:p>
          <a:r>
            <a:rPr lang="en-US" sz="1600" dirty="0"/>
            <a:t>ZEP Freshen Disinfectant:  10-minutes</a:t>
          </a:r>
        </a:p>
      </dgm:t>
    </dgm:pt>
    <dgm:pt modelId="{F660CD37-8A48-4B33-8C7A-142CE944E94A}" type="parTrans" cxnId="{537E60FA-50C0-4FB6-9CE5-34E12AC49513}">
      <dgm:prSet/>
      <dgm:spPr/>
      <dgm:t>
        <a:bodyPr/>
        <a:lstStyle/>
        <a:p>
          <a:endParaRPr lang="en-US"/>
        </a:p>
      </dgm:t>
    </dgm:pt>
    <dgm:pt modelId="{491306EC-FAB0-4CA8-9837-527C4C5136C0}" type="sibTrans" cxnId="{537E60FA-50C0-4FB6-9CE5-34E12AC49513}">
      <dgm:prSet/>
      <dgm:spPr/>
      <dgm:t>
        <a:bodyPr/>
        <a:lstStyle/>
        <a:p>
          <a:endParaRPr lang="en-US"/>
        </a:p>
      </dgm:t>
    </dgm:pt>
    <dgm:pt modelId="{F6CBA020-0610-4E33-85D4-77F6B61DC3D3}">
      <dgm:prSet custT="1"/>
      <dgm:spPr/>
      <dgm:t>
        <a:bodyPr/>
        <a:lstStyle/>
        <a:p>
          <a:r>
            <a:rPr lang="en-US" sz="1600" dirty="0"/>
            <a:t>Microban 24-hour Sanitizing Spray:  1-minute</a:t>
          </a:r>
        </a:p>
      </dgm:t>
    </dgm:pt>
    <dgm:pt modelId="{590B89A1-3274-42D5-BCA4-A5860D604DB8}" type="parTrans" cxnId="{26D783F9-F9AE-4193-A97D-4116E99DDA8C}">
      <dgm:prSet/>
      <dgm:spPr/>
      <dgm:t>
        <a:bodyPr/>
        <a:lstStyle/>
        <a:p>
          <a:endParaRPr lang="en-US"/>
        </a:p>
      </dgm:t>
    </dgm:pt>
    <dgm:pt modelId="{4767DC13-3BC5-42D0-A8EF-B8043ECF5E86}" type="sibTrans" cxnId="{26D783F9-F9AE-4193-A97D-4116E99DDA8C}">
      <dgm:prSet/>
      <dgm:spPr/>
      <dgm:t>
        <a:bodyPr/>
        <a:lstStyle/>
        <a:p>
          <a:endParaRPr lang="en-US"/>
        </a:p>
      </dgm:t>
    </dgm:pt>
    <dgm:pt modelId="{0E292466-9702-4A6C-BE2B-4ADDD40F5852}">
      <dgm:prSet custT="1"/>
      <dgm:spPr/>
      <dgm:t>
        <a:bodyPr/>
        <a:lstStyle/>
        <a:p>
          <a:r>
            <a:rPr lang="en-US" sz="2000" dirty="0"/>
            <a:t>There may be different “List N” disinfectants at 60 Garden.</a:t>
          </a:r>
        </a:p>
      </dgm:t>
    </dgm:pt>
    <dgm:pt modelId="{D2D96AF7-E3F2-4B43-BBFF-D19729E4DCF1}" type="parTrans" cxnId="{4E0DF79B-DC53-4FCD-8A80-C845BF45FDC3}">
      <dgm:prSet/>
      <dgm:spPr/>
      <dgm:t>
        <a:bodyPr/>
        <a:lstStyle/>
        <a:p>
          <a:endParaRPr lang="en-US"/>
        </a:p>
      </dgm:t>
    </dgm:pt>
    <dgm:pt modelId="{38BCCD9D-2CBE-4F79-9522-CE9B95FB4FEC}" type="sibTrans" cxnId="{4E0DF79B-DC53-4FCD-8A80-C845BF45FDC3}">
      <dgm:prSet/>
      <dgm:spPr/>
      <dgm:t>
        <a:bodyPr/>
        <a:lstStyle/>
        <a:p>
          <a:endParaRPr lang="en-US"/>
        </a:p>
      </dgm:t>
    </dgm:pt>
    <dgm:pt modelId="{46858AD5-8A41-42CA-A5C2-30BFC4E6C02C}" type="pres">
      <dgm:prSet presAssocID="{A2A8D609-6A32-4D6A-B01B-C539FFDEDABA}" presName="linear" presStyleCnt="0">
        <dgm:presLayoutVars>
          <dgm:animLvl val="lvl"/>
          <dgm:resizeHandles val="exact"/>
        </dgm:presLayoutVars>
      </dgm:prSet>
      <dgm:spPr/>
    </dgm:pt>
    <dgm:pt modelId="{87E823AF-D903-41C4-AA2E-14C3D84FA3E3}" type="pres">
      <dgm:prSet presAssocID="{E8D14384-1BD1-40DB-8F82-FD4A69031012}" presName="parentText" presStyleLbl="node1" presStyleIdx="0" presStyleCnt="2">
        <dgm:presLayoutVars>
          <dgm:chMax val="0"/>
          <dgm:bulletEnabled val="1"/>
        </dgm:presLayoutVars>
      </dgm:prSet>
      <dgm:spPr/>
    </dgm:pt>
    <dgm:pt modelId="{263F8602-9853-42A5-BE9C-51D8D3A6C4BD}" type="pres">
      <dgm:prSet presAssocID="{E8D14384-1BD1-40DB-8F82-FD4A69031012}" presName="childText" presStyleLbl="revTx" presStyleIdx="0" presStyleCnt="1">
        <dgm:presLayoutVars>
          <dgm:bulletEnabled val="1"/>
        </dgm:presLayoutVars>
      </dgm:prSet>
      <dgm:spPr/>
    </dgm:pt>
    <dgm:pt modelId="{7C9E7CF7-1633-47AF-B2D0-4D9162BDF730}" type="pres">
      <dgm:prSet presAssocID="{0E292466-9702-4A6C-BE2B-4ADDD40F5852}" presName="parentText" presStyleLbl="node1" presStyleIdx="1" presStyleCnt="2">
        <dgm:presLayoutVars>
          <dgm:chMax val="0"/>
          <dgm:bulletEnabled val="1"/>
        </dgm:presLayoutVars>
      </dgm:prSet>
      <dgm:spPr/>
    </dgm:pt>
  </dgm:ptLst>
  <dgm:cxnLst>
    <dgm:cxn modelId="{E8963109-0607-4EAF-8D60-947C0985E0C8}" type="presOf" srcId="{F6CBA020-0610-4E33-85D4-77F6B61DC3D3}" destId="{263F8602-9853-42A5-BE9C-51D8D3A6C4BD}" srcOrd="0" destOrd="9" presId="urn:microsoft.com/office/officeart/2005/8/layout/vList2"/>
    <dgm:cxn modelId="{1657080F-22E7-43B8-BBD9-94DF64F6954E}" srcId="{A2A8D609-6A32-4D6A-B01B-C539FFDEDABA}" destId="{E8D14384-1BD1-40DB-8F82-FD4A69031012}" srcOrd="0" destOrd="0" parTransId="{CBFDAA54-4F41-48CC-A3ED-E141BCD58C4D}" sibTransId="{F1746D1A-00EF-42D8-AD17-C2948EAFD076}"/>
    <dgm:cxn modelId="{71FAEF2F-3F41-4088-968E-DA0797140BA5}" type="presOf" srcId="{3D87904D-4D44-4E98-BC34-3724064C9915}" destId="{263F8602-9853-42A5-BE9C-51D8D3A6C4BD}" srcOrd="0" destOrd="0" presId="urn:microsoft.com/office/officeart/2005/8/layout/vList2"/>
    <dgm:cxn modelId="{77C24836-2458-4DC9-BDD3-1AF5FAF6F43F}" srcId="{C841D531-5B84-4230-9000-CC81B8C47C06}" destId="{AFAE2193-2A26-4F40-9316-3AB4286F7D58}" srcOrd="1" destOrd="0" parTransId="{1BCDE150-F339-4B02-A9A9-209ABB92516E}" sibTransId="{83465CA0-8B10-4567-B61D-9BDBBC411C69}"/>
    <dgm:cxn modelId="{9A62125F-7584-4733-98B3-1CDDA8601828}" type="presOf" srcId="{0E671A58-44A5-4584-B283-C59CA2CFB62D}" destId="{263F8602-9853-42A5-BE9C-51D8D3A6C4BD}" srcOrd="0" destOrd="1" presId="urn:microsoft.com/office/officeart/2005/8/layout/vList2"/>
    <dgm:cxn modelId="{594FF54B-F24F-4BC2-BF05-7DF31258B57E}" type="presOf" srcId="{C841D531-5B84-4230-9000-CC81B8C47C06}" destId="{263F8602-9853-42A5-BE9C-51D8D3A6C4BD}" srcOrd="0" destOrd="4" presId="urn:microsoft.com/office/officeart/2005/8/layout/vList2"/>
    <dgm:cxn modelId="{08D49451-BE69-49A8-869A-EF7BD6811A5A}" type="presOf" srcId="{473BA2DB-7591-4B0D-9FB8-43CBAF020E07}" destId="{263F8602-9853-42A5-BE9C-51D8D3A6C4BD}" srcOrd="0" destOrd="8" presId="urn:microsoft.com/office/officeart/2005/8/layout/vList2"/>
    <dgm:cxn modelId="{937D0154-E3E5-424D-AC7D-E916D12A8385}" type="presOf" srcId="{0E292466-9702-4A6C-BE2B-4ADDD40F5852}" destId="{7C9E7CF7-1633-47AF-B2D0-4D9162BDF730}" srcOrd="0" destOrd="0" presId="urn:microsoft.com/office/officeart/2005/8/layout/vList2"/>
    <dgm:cxn modelId="{0CCFB775-2A65-4F84-8486-558CC8542F6E}" srcId="{3D87904D-4D44-4E98-BC34-3724064C9915}" destId="{74E2B0EC-5D0C-4660-912F-327694DFD517}" srcOrd="1" destOrd="0" parTransId="{07D801FB-63DC-4C21-A7F3-2C91972D4D0E}" sibTransId="{492DE472-D8AC-4A54-B41E-9664E934145E}"/>
    <dgm:cxn modelId="{4B613857-AFAB-49AC-98CE-89B216E67C57}" type="presOf" srcId="{74E2B0EC-5D0C-4660-912F-327694DFD517}" destId="{263F8602-9853-42A5-BE9C-51D8D3A6C4BD}" srcOrd="0" destOrd="2" presId="urn:microsoft.com/office/officeart/2005/8/layout/vList2"/>
    <dgm:cxn modelId="{A959A758-D17B-43BE-A4C6-7093F6B4DE2C}" type="presOf" srcId="{AFAE2193-2A26-4F40-9316-3AB4286F7D58}" destId="{263F8602-9853-42A5-BE9C-51D8D3A6C4BD}" srcOrd="0" destOrd="6" presId="urn:microsoft.com/office/officeart/2005/8/layout/vList2"/>
    <dgm:cxn modelId="{A247AC81-2E4F-42CB-9978-B1FE8A975086}" srcId="{3D87904D-4D44-4E98-BC34-3724064C9915}" destId="{0E671A58-44A5-4584-B283-C59CA2CFB62D}" srcOrd="0" destOrd="0" parTransId="{0F810789-6FCE-4FF7-8CC9-FD41C4FBDFAD}" sibTransId="{C6CFAAED-8D13-4967-A740-EAEAF3D8FBA4}"/>
    <dgm:cxn modelId="{CF5E878D-C437-4518-ADC1-A8404500091E}" type="presOf" srcId="{A6E3075F-08AE-44A3-8105-9C56B1C46128}" destId="{263F8602-9853-42A5-BE9C-51D8D3A6C4BD}" srcOrd="0" destOrd="7" presId="urn:microsoft.com/office/officeart/2005/8/layout/vList2"/>
    <dgm:cxn modelId="{9112168E-2D51-4B20-99C3-D321C64AEA4E}" type="presOf" srcId="{E8D14384-1BD1-40DB-8F82-FD4A69031012}" destId="{87E823AF-D903-41C4-AA2E-14C3D84FA3E3}" srcOrd="0" destOrd="0" presId="urn:microsoft.com/office/officeart/2005/8/layout/vList2"/>
    <dgm:cxn modelId="{3C34008F-7C65-4492-ABAE-42EE6ED84C1E}" type="presOf" srcId="{A2A8D609-6A32-4D6A-B01B-C539FFDEDABA}" destId="{46858AD5-8A41-42CA-A5C2-30BFC4E6C02C}" srcOrd="0" destOrd="0" presId="urn:microsoft.com/office/officeart/2005/8/layout/vList2"/>
    <dgm:cxn modelId="{BEEB7995-F0E4-45C7-A1C4-8E1FF2ECC804}" srcId="{E8D14384-1BD1-40DB-8F82-FD4A69031012}" destId="{C841D531-5B84-4230-9000-CC81B8C47C06}" srcOrd="1" destOrd="0" parTransId="{33470F04-A1F3-4B4C-8D5B-2CA3DDFE0A03}" sibTransId="{39D822D2-F633-4DCD-AFBF-2636717A2694}"/>
    <dgm:cxn modelId="{90BAF49B-0EA4-430B-9077-E32193398B01}" type="presOf" srcId="{2367D791-9EF4-4A0A-9441-74E3E9CB90D9}" destId="{263F8602-9853-42A5-BE9C-51D8D3A6C4BD}" srcOrd="0" destOrd="3" presId="urn:microsoft.com/office/officeart/2005/8/layout/vList2"/>
    <dgm:cxn modelId="{4E0DF79B-DC53-4FCD-8A80-C845BF45FDC3}" srcId="{A2A8D609-6A32-4D6A-B01B-C539FFDEDABA}" destId="{0E292466-9702-4A6C-BE2B-4ADDD40F5852}" srcOrd="1" destOrd="0" parTransId="{D2D96AF7-E3F2-4B43-BBFF-D19729E4DCF1}" sibTransId="{38BCCD9D-2CBE-4F79-9522-CE9B95FB4FEC}"/>
    <dgm:cxn modelId="{CF8F14A5-15FF-4283-990B-321FCC5A57E4}" srcId="{3D87904D-4D44-4E98-BC34-3724064C9915}" destId="{2367D791-9EF4-4A0A-9441-74E3E9CB90D9}" srcOrd="2" destOrd="0" parTransId="{9352A025-FFDE-49FD-BFE1-43DEA4FE43A8}" sibTransId="{3B68A770-E63F-4B10-86C8-8FFA72D61A6C}"/>
    <dgm:cxn modelId="{F14F20A8-FC8F-4323-AC49-2E0A5DB1C5AB}" srcId="{C841D531-5B84-4230-9000-CC81B8C47C06}" destId="{257EC081-7769-4A54-A952-64655E0160B2}" srcOrd="0" destOrd="0" parTransId="{589BD5B9-12F0-4693-B9ED-03EB29583E62}" sibTransId="{9F6F4C8D-5B3D-4B61-8CEC-DE8C2A93E5D8}"/>
    <dgm:cxn modelId="{940867C0-FF21-4B7E-838A-051688D87B1E}" type="presOf" srcId="{257EC081-7769-4A54-A952-64655E0160B2}" destId="{263F8602-9853-42A5-BE9C-51D8D3A6C4BD}" srcOrd="0" destOrd="5" presId="urn:microsoft.com/office/officeart/2005/8/layout/vList2"/>
    <dgm:cxn modelId="{BF554AED-1BCA-4D61-9E77-B2603D8B2AF9}" srcId="{E8D14384-1BD1-40DB-8F82-FD4A69031012}" destId="{3D87904D-4D44-4E98-BC34-3724064C9915}" srcOrd="0" destOrd="0" parTransId="{DBFAD40A-EA91-4058-B713-183D60A58267}" sibTransId="{71C45412-0F3A-4339-8C4A-D4E396EC2A7D}"/>
    <dgm:cxn modelId="{26D783F9-F9AE-4193-A97D-4116E99DDA8C}" srcId="{C841D531-5B84-4230-9000-CC81B8C47C06}" destId="{F6CBA020-0610-4E33-85D4-77F6B61DC3D3}" srcOrd="4" destOrd="0" parTransId="{590B89A1-3274-42D5-BCA4-A5860D604DB8}" sibTransId="{4767DC13-3BC5-42D0-A8EF-B8043ECF5E86}"/>
    <dgm:cxn modelId="{537E60FA-50C0-4FB6-9CE5-34E12AC49513}" srcId="{C841D531-5B84-4230-9000-CC81B8C47C06}" destId="{473BA2DB-7591-4B0D-9FB8-43CBAF020E07}" srcOrd="3" destOrd="0" parTransId="{F660CD37-8A48-4B33-8C7A-142CE944E94A}" sibTransId="{491306EC-FAB0-4CA8-9837-527C4C5136C0}"/>
    <dgm:cxn modelId="{7D39BBFB-9E77-45CE-B95F-F88A12407C6D}" srcId="{C841D531-5B84-4230-9000-CC81B8C47C06}" destId="{A6E3075F-08AE-44A3-8105-9C56B1C46128}" srcOrd="2" destOrd="0" parTransId="{20FEC648-E710-4693-B500-7DA1325A614D}" sibTransId="{206154B1-A8ED-433A-8908-F1CC52787876}"/>
    <dgm:cxn modelId="{1E3CE79E-C4ED-43E0-951E-7DA87BC8EA2C}" type="presParOf" srcId="{46858AD5-8A41-42CA-A5C2-30BFC4E6C02C}" destId="{87E823AF-D903-41C4-AA2E-14C3D84FA3E3}" srcOrd="0" destOrd="0" presId="urn:microsoft.com/office/officeart/2005/8/layout/vList2"/>
    <dgm:cxn modelId="{126E12AC-EC40-406C-8E2D-906C693D464C}" type="presParOf" srcId="{46858AD5-8A41-42CA-A5C2-30BFC4E6C02C}" destId="{263F8602-9853-42A5-BE9C-51D8D3A6C4BD}" srcOrd="1" destOrd="0" presId="urn:microsoft.com/office/officeart/2005/8/layout/vList2"/>
    <dgm:cxn modelId="{ADA22CAC-B08D-45FA-82AC-8155E1361B0E}" type="presParOf" srcId="{46858AD5-8A41-42CA-A5C2-30BFC4E6C02C}" destId="{7C9E7CF7-1633-47AF-B2D0-4D9162BDF73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FD1FA-D978-461E-A24E-9DA845A5AA69}">
      <dsp:nvSpPr>
        <dsp:cNvPr id="0" name=""/>
        <dsp:cNvSpPr/>
      </dsp:nvSpPr>
      <dsp:spPr>
        <a:xfrm>
          <a:off x="0" y="3470"/>
          <a:ext cx="7392337" cy="7906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Hand washing should be done (for at least 20 seconds):</a:t>
          </a:r>
        </a:p>
      </dsp:txBody>
      <dsp:txXfrm>
        <a:off x="38595" y="42065"/>
        <a:ext cx="7315147" cy="713436"/>
      </dsp:txXfrm>
    </dsp:sp>
    <dsp:sp modelId="{48968DE0-56FF-4A0C-834F-C5D493BFFF49}">
      <dsp:nvSpPr>
        <dsp:cNvPr id="0" name=""/>
        <dsp:cNvSpPr/>
      </dsp:nvSpPr>
      <dsp:spPr>
        <a:xfrm>
          <a:off x="0" y="794097"/>
          <a:ext cx="7392337" cy="2554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707"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After:</a:t>
          </a:r>
        </a:p>
        <a:p>
          <a:pPr marL="342900" lvl="2" indent="-171450" algn="l" defTabSz="711200">
            <a:lnSpc>
              <a:spcPct val="90000"/>
            </a:lnSpc>
            <a:spcBef>
              <a:spcPct val="0"/>
            </a:spcBef>
            <a:spcAft>
              <a:spcPct val="20000"/>
            </a:spcAft>
            <a:buChar char="•"/>
          </a:pPr>
          <a:r>
            <a:rPr lang="en-US" sz="1600" kern="1200" dirty="0"/>
            <a:t>Opening your office door as you arrive in the facility</a:t>
          </a:r>
        </a:p>
        <a:p>
          <a:pPr marL="342900" lvl="2" indent="-171450" algn="l" defTabSz="711200">
            <a:lnSpc>
              <a:spcPct val="90000"/>
            </a:lnSpc>
            <a:spcBef>
              <a:spcPct val="0"/>
            </a:spcBef>
            <a:spcAft>
              <a:spcPct val="20000"/>
            </a:spcAft>
            <a:buChar char="•"/>
          </a:pPr>
          <a:r>
            <a:rPr lang="en-US" sz="1600" kern="1200" dirty="0"/>
            <a:t>Touching shared equipment or surfaces</a:t>
          </a:r>
        </a:p>
        <a:p>
          <a:pPr marL="342900" lvl="2" indent="-171450" algn="l" defTabSz="711200">
            <a:lnSpc>
              <a:spcPct val="90000"/>
            </a:lnSpc>
            <a:spcBef>
              <a:spcPct val="0"/>
            </a:spcBef>
            <a:spcAft>
              <a:spcPct val="20000"/>
            </a:spcAft>
            <a:buChar char="•"/>
          </a:pPr>
          <a:r>
            <a:rPr lang="en-US" sz="1600" kern="1200" dirty="0"/>
            <a:t>Blowing the nose, coughing or sneezing</a:t>
          </a:r>
        </a:p>
        <a:p>
          <a:pPr marL="342900" lvl="2" indent="-171450" algn="l" defTabSz="711200">
            <a:lnSpc>
              <a:spcPct val="90000"/>
            </a:lnSpc>
            <a:spcBef>
              <a:spcPct val="0"/>
            </a:spcBef>
            <a:spcAft>
              <a:spcPct val="20000"/>
            </a:spcAft>
            <a:buChar char="•"/>
          </a:pPr>
          <a:r>
            <a:rPr lang="en-US" sz="1600" kern="1200" dirty="0"/>
            <a:t>Using the restroom</a:t>
          </a:r>
        </a:p>
        <a:p>
          <a:pPr marL="171450" lvl="1" indent="-171450" algn="l" defTabSz="800100">
            <a:lnSpc>
              <a:spcPct val="90000"/>
            </a:lnSpc>
            <a:spcBef>
              <a:spcPct val="0"/>
            </a:spcBef>
            <a:spcAft>
              <a:spcPct val="20000"/>
            </a:spcAft>
            <a:buChar char="•"/>
          </a:pPr>
          <a:r>
            <a:rPr lang="en-US" sz="1800" kern="1200" dirty="0"/>
            <a:t>When entering and exiting shared spaces</a:t>
          </a:r>
        </a:p>
        <a:p>
          <a:pPr marL="171450" lvl="1" indent="-171450" algn="l" defTabSz="800100">
            <a:lnSpc>
              <a:spcPct val="90000"/>
            </a:lnSpc>
            <a:spcBef>
              <a:spcPct val="0"/>
            </a:spcBef>
            <a:spcAft>
              <a:spcPct val="20000"/>
            </a:spcAft>
            <a:buChar char="•"/>
          </a:pPr>
          <a:r>
            <a:rPr lang="en-US" sz="1800" kern="1200" dirty="0"/>
            <a:t>Before eating or preparing food and after putting on, touching or moving face coverings</a:t>
          </a:r>
        </a:p>
        <a:p>
          <a:pPr marL="171450" lvl="1" indent="-171450" algn="l" defTabSz="800100">
            <a:lnSpc>
              <a:spcPct val="90000"/>
            </a:lnSpc>
            <a:spcBef>
              <a:spcPct val="0"/>
            </a:spcBef>
            <a:spcAft>
              <a:spcPct val="20000"/>
            </a:spcAft>
            <a:buChar char="•"/>
          </a:pPr>
          <a:r>
            <a:rPr lang="en-US" sz="1800" kern="1200" dirty="0"/>
            <a:t>Before and after breaks and shifts</a:t>
          </a:r>
        </a:p>
      </dsp:txBody>
      <dsp:txXfrm>
        <a:off x="0" y="794097"/>
        <a:ext cx="7392337" cy="2554276"/>
      </dsp:txXfrm>
    </dsp:sp>
    <dsp:sp modelId="{D283DC99-3FB9-4FF0-9B4E-48A118567CDF}">
      <dsp:nvSpPr>
        <dsp:cNvPr id="0" name=""/>
        <dsp:cNvSpPr/>
      </dsp:nvSpPr>
      <dsp:spPr>
        <a:xfrm>
          <a:off x="0" y="3348374"/>
          <a:ext cx="7392337" cy="7906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If hand washing is not available, alcohol-based hand sanitizers with at least 60% ethanol or 70% isopropanol can be used.</a:t>
          </a:r>
        </a:p>
      </dsp:txBody>
      <dsp:txXfrm>
        <a:off x="38595" y="3386969"/>
        <a:ext cx="7315147" cy="7134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5C26D-46F6-4C96-890D-192908A191CF}">
      <dsp:nvSpPr>
        <dsp:cNvPr id="0" name=""/>
        <dsp:cNvSpPr/>
      </dsp:nvSpPr>
      <dsp:spPr>
        <a:xfrm>
          <a:off x="1478467" y="1815"/>
          <a:ext cx="5913869" cy="9405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745" tIns="238908" rIns="114745" bIns="238908" numCol="1" spcCol="1270" anchor="ctr" anchorCtr="0">
          <a:noAutofit/>
        </a:bodyPr>
        <a:lstStyle/>
        <a:p>
          <a:pPr marL="0" lvl="0" indent="0" algn="l" defTabSz="800100">
            <a:lnSpc>
              <a:spcPct val="90000"/>
            </a:lnSpc>
            <a:spcBef>
              <a:spcPct val="0"/>
            </a:spcBef>
            <a:spcAft>
              <a:spcPct val="35000"/>
            </a:spcAft>
            <a:buNone/>
          </a:pPr>
          <a:r>
            <a:rPr lang="en-US" sz="1800" kern="1200" dirty="0"/>
            <a:t>Cover your mouth and nose with a tissue when you cough or sneeze.</a:t>
          </a:r>
        </a:p>
      </dsp:txBody>
      <dsp:txXfrm>
        <a:off x="1478467" y="1815"/>
        <a:ext cx="5913869" cy="940583"/>
      </dsp:txXfrm>
    </dsp:sp>
    <dsp:sp modelId="{28125CCA-6116-44C5-8766-03BC4098B32E}">
      <dsp:nvSpPr>
        <dsp:cNvPr id="0" name=""/>
        <dsp:cNvSpPr/>
      </dsp:nvSpPr>
      <dsp:spPr>
        <a:xfrm>
          <a:off x="0" y="1815"/>
          <a:ext cx="1478467" cy="94058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6" tIns="92909" rIns="78236" bIns="92909" numCol="1" spcCol="1270" anchor="ctr" anchorCtr="0">
          <a:noAutofit/>
        </a:bodyPr>
        <a:lstStyle/>
        <a:p>
          <a:pPr marL="0" lvl="0" indent="0" algn="ctr" defTabSz="1200150">
            <a:lnSpc>
              <a:spcPct val="90000"/>
            </a:lnSpc>
            <a:spcBef>
              <a:spcPct val="0"/>
            </a:spcBef>
            <a:spcAft>
              <a:spcPct val="35000"/>
            </a:spcAft>
            <a:buNone/>
          </a:pPr>
          <a:r>
            <a:rPr lang="en-US" sz="2700" kern="1200" dirty="0"/>
            <a:t>Cover</a:t>
          </a:r>
        </a:p>
      </dsp:txBody>
      <dsp:txXfrm>
        <a:off x="0" y="1815"/>
        <a:ext cx="1478467" cy="940583"/>
      </dsp:txXfrm>
    </dsp:sp>
    <dsp:sp modelId="{DC3CE0C9-31A7-4A0C-8596-3E62988DFB40}">
      <dsp:nvSpPr>
        <dsp:cNvPr id="0" name=""/>
        <dsp:cNvSpPr/>
      </dsp:nvSpPr>
      <dsp:spPr>
        <a:xfrm>
          <a:off x="1478467" y="998834"/>
          <a:ext cx="5913869" cy="9405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745" tIns="238908" rIns="114745" bIns="238908" numCol="1" spcCol="1270" anchor="ctr" anchorCtr="0">
          <a:noAutofit/>
        </a:bodyPr>
        <a:lstStyle/>
        <a:p>
          <a:pPr marL="0" lvl="0" indent="0" algn="l" defTabSz="800100">
            <a:lnSpc>
              <a:spcPct val="90000"/>
            </a:lnSpc>
            <a:spcBef>
              <a:spcPct val="0"/>
            </a:spcBef>
            <a:spcAft>
              <a:spcPct val="35000"/>
            </a:spcAft>
            <a:buNone/>
          </a:pPr>
          <a:r>
            <a:rPr lang="en-US" sz="1800" kern="1200" dirty="0"/>
            <a:t>Throw used tissues in the trash.</a:t>
          </a:r>
        </a:p>
      </dsp:txBody>
      <dsp:txXfrm>
        <a:off x="1478467" y="998834"/>
        <a:ext cx="5913869" cy="940583"/>
      </dsp:txXfrm>
    </dsp:sp>
    <dsp:sp modelId="{D6D788BE-C731-4D2E-AE82-42E549B00901}">
      <dsp:nvSpPr>
        <dsp:cNvPr id="0" name=""/>
        <dsp:cNvSpPr/>
      </dsp:nvSpPr>
      <dsp:spPr>
        <a:xfrm>
          <a:off x="0" y="998834"/>
          <a:ext cx="1478467" cy="94058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6" tIns="92909" rIns="78236" bIns="92909" numCol="1" spcCol="1270" anchor="ctr" anchorCtr="0">
          <a:noAutofit/>
        </a:bodyPr>
        <a:lstStyle/>
        <a:p>
          <a:pPr marL="0" lvl="0" indent="0" algn="ctr" defTabSz="1200150">
            <a:lnSpc>
              <a:spcPct val="90000"/>
            </a:lnSpc>
            <a:spcBef>
              <a:spcPct val="0"/>
            </a:spcBef>
            <a:spcAft>
              <a:spcPct val="35000"/>
            </a:spcAft>
            <a:buNone/>
          </a:pPr>
          <a:r>
            <a:rPr lang="en-US" sz="2700" kern="1200" dirty="0"/>
            <a:t>Throw</a:t>
          </a:r>
        </a:p>
      </dsp:txBody>
      <dsp:txXfrm>
        <a:off x="0" y="998834"/>
        <a:ext cx="1478467" cy="940583"/>
      </dsp:txXfrm>
    </dsp:sp>
    <dsp:sp modelId="{EA67367C-9ADC-4ED8-8506-8FF23143CD22}">
      <dsp:nvSpPr>
        <dsp:cNvPr id="0" name=""/>
        <dsp:cNvSpPr/>
      </dsp:nvSpPr>
      <dsp:spPr>
        <a:xfrm>
          <a:off x="1478467" y="1995852"/>
          <a:ext cx="5913869" cy="9405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745" tIns="238908" rIns="114745" bIns="238908" numCol="1" spcCol="1270" anchor="ctr" anchorCtr="0">
          <a:noAutofit/>
        </a:bodyPr>
        <a:lstStyle/>
        <a:p>
          <a:pPr marL="0" lvl="0" indent="0" algn="l" defTabSz="800100">
            <a:lnSpc>
              <a:spcPct val="90000"/>
            </a:lnSpc>
            <a:spcBef>
              <a:spcPct val="0"/>
            </a:spcBef>
            <a:spcAft>
              <a:spcPct val="35000"/>
            </a:spcAft>
            <a:buNone/>
          </a:pPr>
          <a:r>
            <a:rPr lang="en-US" sz="1800" kern="1200" dirty="0"/>
            <a:t>If you don’t have a tissue, cough or sneeze into your elbow, not your hands.</a:t>
          </a:r>
        </a:p>
      </dsp:txBody>
      <dsp:txXfrm>
        <a:off x="1478467" y="1995852"/>
        <a:ext cx="5913869" cy="940583"/>
      </dsp:txXfrm>
    </dsp:sp>
    <dsp:sp modelId="{DFC70259-4699-4ED9-8025-F458096516FB}">
      <dsp:nvSpPr>
        <dsp:cNvPr id="0" name=""/>
        <dsp:cNvSpPr/>
      </dsp:nvSpPr>
      <dsp:spPr>
        <a:xfrm>
          <a:off x="0" y="1995852"/>
          <a:ext cx="1478467" cy="94058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6" tIns="92909" rIns="78236" bIns="92909" numCol="1" spcCol="1270" anchor="ctr" anchorCtr="0">
          <a:noAutofit/>
        </a:bodyPr>
        <a:lstStyle/>
        <a:p>
          <a:pPr marL="0" lvl="0" indent="0" algn="ctr" defTabSz="1200150">
            <a:lnSpc>
              <a:spcPct val="90000"/>
            </a:lnSpc>
            <a:spcBef>
              <a:spcPct val="0"/>
            </a:spcBef>
            <a:spcAft>
              <a:spcPct val="35000"/>
            </a:spcAft>
            <a:buNone/>
          </a:pPr>
          <a:r>
            <a:rPr lang="en-US" sz="2700" kern="1200" dirty="0"/>
            <a:t>Cough or sneeze</a:t>
          </a:r>
        </a:p>
      </dsp:txBody>
      <dsp:txXfrm>
        <a:off x="0" y="1995852"/>
        <a:ext cx="1478467" cy="940583"/>
      </dsp:txXfrm>
    </dsp:sp>
    <dsp:sp modelId="{FFECADFD-4660-4276-976C-126B9EFA933C}">
      <dsp:nvSpPr>
        <dsp:cNvPr id="0" name=""/>
        <dsp:cNvSpPr/>
      </dsp:nvSpPr>
      <dsp:spPr>
        <a:xfrm>
          <a:off x="1478467" y="2992870"/>
          <a:ext cx="5913869" cy="9405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745" tIns="238908" rIns="114745" bIns="238908" numCol="1" spcCol="1270" anchor="ctr" anchorCtr="0">
          <a:noAutofit/>
        </a:bodyPr>
        <a:lstStyle/>
        <a:p>
          <a:pPr marL="0" lvl="0" indent="0" algn="l" defTabSz="800100">
            <a:lnSpc>
              <a:spcPct val="90000"/>
            </a:lnSpc>
            <a:spcBef>
              <a:spcPct val="0"/>
            </a:spcBef>
            <a:spcAft>
              <a:spcPct val="35000"/>
            </a:spcAft>
            <a:buNone/>
          </a:pPr>
          <a:r>
            <a:rPr lang="en-US" sz="1800" kern="1200" dirty="0"/>
            <a:t>Immediately wash your hands with soap and water or use an alcohol-based hand sanitizer if hand washing facilities are not available.</a:t>
          </a:r>
        </a:p>
      </dsp:txBody>
      <dsp:txXfrm>
        <a:off x="1478467" y="2992870"/>
        <a:ext cx="5913869" cy="940583"/>
      </dsp:txXfrm>
    </dsp:sp>
    <dsp:sp modelId="{3A7488D3-220F-4CD6-8FC7-D8D3FCBF5CD7}">
      <dsp:nvSpPr>
        <dsp:cNvPr id="0" name=""/>
        <dsp:cNvSpPr/>
      </dsp:nvSpPr>
      <dsp:spPr>
        <a:xfrm>
          <a:off x="0" y="2992870"/>
          <a:ext cx="1478467" cy="94058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6" tIns="92909" rIns="78236" bIns="92909" numCol="1" spcCol="1270" anchor="ctr" anchorCtr="0">
          <a:noAutofit/>
        </a:bodyPr>
        <a:lstStyle/>
        <a:p>
          <a:pPr marL="0" lvl="0" indent="0" algn="ctr" defTabSz="1200150">
            <a:lnSpc>
              <a:spcPct val="90000"/>
            </a:lnSpc>
            <a:spcBef>
              <a:spcPct val="0"/>
            </a:spcBef>
            <a:spcAft>
              <a:spcPct val="35000"/>
            </a:spcAft>
            <a:buNone/>
          </a:pPr>
          <a:r>
            <a:rPr lang="en-US" sz="2700" kern="1200" dirty="0"/>
            <a:t>Wash</a:t>
          </a:r>
        </a:p>
      </dsp:txBody>
      <dsp:txXfrm>
        <a:off x="0" y="2992870"/>
        <a:ext cx="1478467" cy="9405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A066C-8C45-4E5A-B4DC-377B8A9770A6}">
      <dsp:nvSpPr>
        <dsp:cNvPr id="0" name=""/>
        <dsp:cNvSpPr/>
      </dsp:nvSpPr>
      <dsp:spPr>
        <a:xfrm>
          <a:off x="0" y="272734"/>
          <a:ext cx="6967191"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Although not thought to be the main way the virus spreads, evidence has shown that:</a:t>
          </a:r>
        </a:p>
      </dsp:txBody>
      <dsp:txXfrm>
        <a:off x="59399" y="332133"/>
        <a:ext cx="6848393" cy="1098002"/>
      </dsp:txXfrm>
    </dsp:sp>
    <dsp:sp modelId="{81AF90C0-4542-4AA2-A8CF-D19BE154F0EB}">
      <dsp:nvSpPr>
        <dsp:cNvPr id="0" name=""/>
        <dsp:cNvSpPr/>
      </dsp:nvSpPr>
      <dsp:spPr>
        <a:xfrm>
          <a:off x="0" y="1489534"/>
          <a:ext cx="6967191" cy="124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20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SARS-CoV-2 may remain viable for hours to days on surfaces.</a:t>
          </a:r>
        </a:p>
        <a:p>
          <a:pPr marL="228600" lvl="1" indent="-228600" algn="l" defTabSz="889000">
            <a:lnSpc>
              <a:spcPct val="90000"/>
            </a:lnSpc>
            <a:spcBef>
              <a:spcPct val="0"/>
            </a:spcBef>
            <a:spcAft>
              <a:spcPct val="20000"/>
            </a:spcAft>
            <a:buChar char="•"/>
          </a:pPr>
          <a:r>
            <a:rPr lang="en-US" sz="2000" kern="1200" dirty="0"/>
            <a:t>It remains viable longer on hard surfaces than soft surfaces.</a:t>
          </a:r>
        </a:p>
        <a:p>
          <a:pPr marL="342900" lvl="2" indent="-171450" algn="l" defTabSz="800100">
            <a:lnSpc>
              <a:spcPct val="90000"/>
            </a:lnSpc>
            <a:spcBef>
              <a:spcPct val="0"/>
            </a:spcBef>
            <a:spcAft>
              <a:spcPct val="20000"/>
            </a:spcAft>
            <a:buChar char="•"/>
          </a:pPr>
          <a:r>
            <a:rPr lang="en-US" sz="1800" kern="1200" dirty="0"/>
            <a:t>E.g., the virus can live for 2 – 3 days on plastic and stainless-steel surfaces.</a:t>
          </a:r>
        </a:p>
      </dsp:txBody>
      <dsp:txXfrm>
        <a:off x="0" y="1489534"/>
        <a:ext cx="6967191" cy="1244587"/>
      </dsp:txXfrm>
    </dsp:sp>
    <dsp:sp modelId="{431D9D43-3A7D-4AAB-8A38-8AB73EA03E19}">
      <dsp:nvSpPr>
        <dsp:cNvPr id="0" name=""/>
        <dsp:cNvSpPr/>
      </dsp:nvSpPr>
      <dsp:spPr>
        <a:xfrm>
          <a:off x="0" y="2734122"/>
          <a:ext cx="6967191"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Disinfecting shared surfaces and items before and after touching them; and washing hands or hand sanitizing afterwards prevents exposure from surface contamination</a:t>
          </a:r>
          <a:r>
            <a:rPr lang="en-US" sz="2100" kern="1200" dirty="0"/>
            <a:t>.</a:t>
          </a:r>
        </a:p>
      </dsp:txBody>
      <dsp:txXfrm>
        <a:off x="59399" y="2793521"/>
        <a:ext cx="6848393"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823AF-D903-41C4-AA2E-14C3D84FA3E3}">
      <dsp:nvSpPr>
        <dsp:cNvPr id="0" name=""/>
        <dsp:cNvSpPr/>
      </dsp:nvSpPr>
      <dsp:spPr>
        <a:xfrm>
          <a:off x="0" y="1153"/>
          <a:ext cx="7083959" cy="7414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The following disinfectants have been purchased for use in SAO offices </a:t>
          </a:r>
          <a:r>
            <a:rPr lang="en-US" sz="2000" kern="1200" dirty="0"/>
            <a:t>and labs at CDP and 160 Concord:</a:t>
          </a:r>
        </a:p>
      </dsp:txBody>
      <dsp:txXfrm>
        <a:off x="36196" y="37349"/>
        <a:ext cx="7011567" cy="669095"/>
      </dsp:txXfrm>
    </dsp:sp>
    <dsp:sp modelId="{263F8602-9853-42A5-BE9C-51D8D3A6C4BD}">
      <dsp:nvSpPr>
        <dsp:cNvPr id="0" name=""/>
        <dsp:cNvSpPr/>
      </dsp:nvSpPr>
      <dsp:spPr>
        <a:xfrm>
          <a:off x="0" y="742640"/>
          <a:ext cx="7083959" cy="2787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91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Disinfecting </a:t>
          </a:r>
          <a:r>
            <a:rPr lang="en-US" sz="1800" u="sng" kern="1200" dirty="0"/>
            <a:t>wipes</a:t>
          </a:r>
          <a:r>
            <a:rPr lang="en-US" sz="1800" kern="1200" dirty="0"/>
            <a:t>:</a:t>
          </a:r>
        </a:p>
        <a:p>
          <a:pPr marL="342900" lvl="2" indent="-171450" algn="l" defTabSz="711200">
            <a:lnSpc>
              <a:spcPct val="90000"/>
            </a:lnSpc>
            <a:spcBef>
              <a:spcPct val="0"/>
            </a:spcBef>
            <a:spcAft>
              <a:spcPct val="20000"/>
            </a:spcAft>
            <a:buChar char="•"/>
          </a:pPr>
          <a:r>
            <a:rPr lang="en-US" sz="1600" kern="1200" dirty="0"/>
            <a:t>Clorox Commercial Wipes: 3-minutes</a:t>
          </a:r>
        </a:p>
        <a:p>
          <a:pPr marL="342900" lvl="2" indent="-171450" algn="l" defTabSz="711200">
            <a:lnSpc>
              <a:spcPct val="90000"/>
            </a:lnSpc>
            <a:spcBef>
              <a:spcPct val="0"/>
            </a:spcBef>
            <a:spcAft>
              <a:spcPct val="20000"/>
            </a:spcAft>
            <a:buChar char="•"/>
          </a:pPr>
          <a:r>
            <a:rPr lang="en-US" sz="1600" kern="1200" dirty="0"/>
            <a:t>Clorox Healthcare Versa Sure Wipes:  5-minutes</a:t>
          </a:r>
        </a:p>
        <a:p>
          <a:pPr marL="342900" lvl="2" indent="-171450" algn="l" defTabSz="711200">
            <a:lnSpc>
              <a:spcPct val="90000"/>
            </a:lnSpc>
            <a:spcBef>
              <a:spcPct val="0"/>
            </a:spcBef>
            <a:spcAft>
              <a:spcPct val="20000"/>
            </a:spcAft>
            <a:buChar char="•"/>
          </a:pPr>
          <a:r>
            <a:rPr lang="en-US" sz="1600" kern="1200" dirty="0"/>
            <a:t>Flex Disinfectant Wipes: 10-minutes</a:t>
          </a:r>
        </a:p>
        <a:p>
          <a:pPr marL="171450" lvl="1" indent="-171450" algn="l" defTabSz="800100">
            <a:lnSpc>
              <a:spcPct val="90000"/>
            </a:lnSpc>
            <a:spcBef>
              <a:spcPct val="0"/>
            </a:spcBef>
            <a:spcAft>
              <a:spcPct val="20000"/>
            </a:spcAft>
            <a:buChar char="•"/>
          </a:pPr>
          <a:r>
            <a:rPr lang="en-US" sz="1800" kern="1200" dirty="0"/>
            <a:t>Disinfecting sprays: </a:t>
          </a:r>
        </a:p>
        <a:p>
          <a:pPr marL="342900" lvl="2" indent="-171450" algn="l" defTabSz="711200">
            <a:lnSpc>
              <a:spcPct val="90000"/>
            </a:lnSpc>
            <a:spcBef>
              <a:spcPct val="0"/>
            </a:spcBef>
            <a:spcAft>
              <a:spcPct val="20000"/>
            </a:spcAft>
            <a:buChar char="•"/>
          </a:pPr>
          <a:r>
            <a:rPr lang="en-US" sz="1600" kern="1200" dirty="0"/>
            <a:t>ecoCleaner &amp; Disinfectant:  10-minutes</a:t>
          </a:r>
        </a:p>
        <a:p>
          <a:pPr marL="342900" lvl="2" indent="-171450" algn="l" defTabSz="711200">
            <a:lnSpc>
              <a:spcPct val="90000"/>
            </a:lnSpc>
            <a:spcBef>
              <a:spcPct val="0"/>
            </a:spcBef>
            <a:spcAft>
              <a:spcPct val="20000"/>
            </a:spcAft>
            <a:buChar char="•"/>
          </a:pPr>
          <a:r>
            <a:rPr lang="en-US" sz="1600" kern="1200" dirty="0"/>
            <a:t>Lysol Disinfectant Spray:  10-minutes</a:t>
          </a:r>
        </a:p>
        <a:p>
          <a:pPr marL="342900" lvl="2" indent="-171450" algn="l" defTabSz="711200">
            <a:lnSpc>
              <a:spcPct val="90000"/>
            </a:lnSpc>
            <a:spcBef>
              <a:spcPct val="0"/>
            </a:spcBef>
            <a:spcAft>
              <a:spcPct val="20000"/>
            </a:spcAft>
            <a:buChar char="•"/>
          </a:pPr>
          <a:r>
            <a:rPr lang="en-US" sz="1600" kern="1200" dirty="0"/>
            <a:t>Professional Lysol Brand III:  10-minutes</a:t>
          </a:r>
        </a:p>
        <a:p>
          <a:pPr marL="342900" lvl="2" indent="-171450" algn="l" defTabSz="711200">
            <a:lnSpc>
              <a:spcPct val="90000"/>
            </a:lnSpc>
            <a:spcBef>
              <a:spcPct val="0"/>
            </a:spcBef>
            <a:spcAft>
              <a:spcPct val="20000"/>
            </a:spcAft>
            <a:buChar char="•"/>
          </a:pPr>
          <a:r>
            <a:rPr lang="en-US" sz="1600" kern="1200" dirty="0"/>
            <a:t>ZEP Freshen Disinfectant:  10-minutes</a:t>
          </a:r>
        </a:p>
        <a:p>
          <a:pPr marL="342900" lvl="2" indent="-171450" algn="l" defTabSz="711200">
            <a:lnSpc>
              <a:spcPct val="90000"/>
            </a:lnSpc>
            <a:spcBef>
              <a:spcPct val="0"/>
            </a:spcBef>
            <a:spcAft>
              <a:spcPct val="20000"/>
            </a:spcAft>
            <a:buChar char="•"/>
          </a:pPr>
          <a:r>
            <a:rPr lang="en-US" sz="1600" kern="1200" dirty="0"/>
            <a:t>Microban 24-hour Sanitizing Spray:  1-minute</a:t>
          </a:r>
        </a:p>
      </dsp:txBody>
      <dsp:txXfrm>
        <a:off x="0" y="742640"/>
        <a:ext cx="7083959" cy="2787707"/>
      </dsp:txXfrm>
    </dsp:sp>
    <dsp:sp modelId="{7C9E7CF7-1633-47AF-B2D0-4D9162BDF730}">
      <dsp:nvSpPr>
        <dsp:cNvPr id="0" name=""/>
        <dsp:cNvSpPr/>
      </dsp:nvSpPr>
      <dsp:spPr>
        <a:xfrm>
          <a:off x="0" y="3530348"/>
          <a:ext cx="7083959" cy="7414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There may be different “List N” disinfectants at 60 Garden.</a:t>
          </a:r>
        </a:p>
      </dsp:txBody>
      <dsp:txXfrm>
        <a:off x="36196" y="3566544"/>
        <a:ext cx="7011567" cy="6690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55C901-5EC9-C943-B974-734AB2665A55}" type="datetime1">
              <a:rPr lang="en-US" smtClean="0"/>
              <a:pPr/>
              <a:t>2/9/2022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a:t>Center for Astrophysics | Harvard &amp; Smithsonian</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B55324-96D6-824A-A6D9-3A922481907C}" type="slidenum">
              <a:rPr lang="en-US" smtClean="0"/>
              <a:pPr/>
              <a:t>‹#›</a:t>
            </a:fld>
            <a:endParaRPr lang="en-US" dirty="0"/>
          </a:p>
        </p:txBody>
      </p:sp>
    </p:spTree>
    <p:extLst>
      <p:ext uri="{BB962C8B-B14F-4D97-AF65-F5344CB8AC3E}">
        <p14:creationId xmlns:p14="http://schemas.microsoft.com/office/powerpoint/2010/main" val="157500128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6B8164-8B43-494E-A041-A9E94C754AB0}" type="datetime1">
              <a:rPr lang="en-US" smtClean="0"/>
              <a:pPr/>
              <a:t>2/9/2022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a:t>Center for Astrophysics | Harvard &amp; Smithsonian</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DA70D6-5FEC-E241-9326-F6B89790ECC4}" type="slidenum">
              <a:rPr lang="en-US" smtClean="0"/>
              <a:pPr/>
              <a:t>‹#›</a:t>
            </a:fld>
            <a:endParaRPr lang="en-US" dirty="0"/>
          </a:p>
        </p:txBody>
      </p:sp>
    </p:spTree>
    <p:extLst>
      <p:ext uri="{BB962C8B-B14F-4D97-AF65-F5344CB8AC3E}">
        <p14:creationId xmlns:p14="http://schemas.microsoft.com/office/powerpoint/2010/main" val="559995585"/>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Footer Placeholder 3"/>
          <p:cNvSpPr>
            <a:spLocks noGrp="1"/>
          </p:cNvSpPr>
          <p:nvPr>
            <p:ph type="ftr" sz="quarter" idx="4"/>
          </p:nvPr>
        </p:nvSpPr>
        <p:spPr/>
        <p:txBody>
          <a:bodyPr/>
          <a:lstStyle/>
          <a:p>
            <a:r>
              <a:rPr lang="en-US" dirty="0"/>
              <a:t>Center for Astrophysics | Harvard &amp; Smithsonian</a:t>
            </a:r>
          </a:p>
        </p:txBody>
      </p:sp>
      <p:sp>
        <p:nvSpPr>
          <p:cNvPr id="5" name="Slide Number Placeholder 4"/>
          <p:cNvSpPr>
            <a:spLocks noGrp="1"/>
          </p:cNvSpPr>
          <p:nvPr>
            <p:ph type="sldNum" sz="quarter" idx="5"/>
          </p:nvPr>
        </p:nvSpPr>
        <p:spPr/>
        <p:txBody>
          <a:bodyPr/>
          <a:lstStyle/>
          <a:p>
            <a:fld id="{ABDA70D6-5FEC-E241-9326-F6B89790ECC4}" type="slidenum">
              <a:rPr lang="en-US" smtClean="0"/>
              <a:pPr/>
              <a:t>43</a:t>
            </a:fld>
            <a:endParaRPr lang="en-US" dirty="0"/>
          </a:p>
        </p:txBody>
      </p:sp>
    </p:spTree>
    <p:extLst>
      <p:ext uri="{BB962C8B-B14F-4D97-AF65-F5344CB8AC3E}">
        <p14:creationId xmlns:p14="http://schemas.microsoft.com/office/powerpoint/2010/main" val="19646242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9021" y="3865804"/>
            <a:ext cx="7875941" cy="795786"/>
          </a:xfrm>
        </p:spPr>
        <p:txBody>
          <a:bodyPr anchor="ctr">
            <a:normAutofit/>
          </a:bodyPr>
          <a:lstStyle>
            <a:lvl1pPr marL="0" indent="0" algn="ctr">
              <a:buNone/>
              <a:defRPr sz="2200" b="1">
                <a:solidFill>
                  <a:srgbClr val="293472"/>
                </a:solidFill>
                <a:latin typeface="Roboto"/>
                <a:cs typeface="Robot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id-ID" dirty="0"/>
          </a:p>
        </p:txBody>
      </p:sp>
      <p:pic>
        <p:nvPicPr>
          <p:cNvPr id="2" name="Picture 1"/>
          <p:cNvPicPr>
            <a:picLocks noChangeAspect="1"/>
          </p:cNvPicPr>
          <p:nvPr userDrawn="1"/>
        </p:nvPicPr>
        <p:blipFill>
          <a:blip r:embed="rId2" cstate="print"/>
          <a:stretch>
            <a:fillRect/>
          </a:stretch>
        </p:blipFill>
        <p:spPr>
          <a:xfrm>
            <a:off x="2827630" y="985078"/>
            <a:ext cx="3488740" cy="584364"/>
          </a:xfrm>
          <a:prstGeom prst="rect">
            <a:avLst/>
          </a:prstGeom>
        </p:spPr>
      </p:pic>
      <p:sp>
        <p:nvSpPr>
          <p:cNvPr id="22" name="Title 1"/>
          <p:cNvSpPr>
            <a:spLocks noGrp="1"/>
          </p:cNvSpPr>
          <p:nvPr>
            <p:ph type="title"/>
          </p:nvPr>
        </p:nvSpPr>
        <p:spPr>
          <a:xfrm>
            <a:off x="628650" y="2297398"/>
            <a:ext cx="7886700" cy="1325563"/>
          </a:xfrm>
        </p:spPr>
        <p:txBody>
          <a:bodyPr>
            <a:normAutofit/>
          </a:bodyPr>
          <a:lstStyle>
            <a:lvl1pPr algn="ctr">
              <a:defRPr sz="3000">
                <a:solidFill>
                  <a:srgbClr val="293472"/>
                </a:solidFill>
              </a:defRPr>
            </a:lvl1pPr>
          </a:lstStyle>
          <a:p>
            <a:r>
              <a:rPr kumimoji="0" lang="en-US" sz="4400" b="1" i="0" u="none" strike="noStrike" kern="1200" cap="none" spc="0" normalizeH="0" baseline="0" noProof="0" dirty="0">
                <a:ln>
                  <a:noFill/>
                </a:ln>
                <a:solidFill>
                  <a:srgbClr val="293472"/>
                </a:solidFill>
                <a:effectLst/>
                <a:uLnTx/>
                <a:uFillTx/>
                <a:latin typeface="Charis SIL"/>
                <a:ea typeface="+mj-ea"/>
                <a:cs typeface="Charis SIL"/>
              </a:rPr>
              <a:t>Click to edit Master title style</a:t>
            </a:r>
            <a:endParaRPr lang="id-ID" dirty="0"/>
          </a:p>
        </p:txBody>
      </p:sp>
      <p:sp>
        <p:nvSpPr>
          <p:cNvPr id="23" name="Text Placeholder 2"/>
          <p:cNvSpPr>
            <a:spLocks noGrp="1"/>
          </p:cNvSpPr>
          <p:nvPr>
            <p:ph type="body" idx="17" hasCustomPrompt="1"/>
          </p:nvPr>
        </p:nvSpPr>
        <p:spPr>
          <a:xfrm>
            <a:off x="623047" y="4753091"/>
            <a:ext cx="7891916" cy="374690"/>
          </a:xfrm>
        </p:spPr>
        <p:txBody>
          <a:bodyPr>
            <a:normAutofit/>
          </a:bodyPr>
          <a:lstStyle>
            <a:lvl1pPr marL="0" indent="0" algn="ctr">
              <a:buNone/>
              <a:defRPr sz="1800" baseline="0">
                <a:solidFill>
                  <a:srgbClr val="29347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name</a:t>
            </a:r>
          </a:p>
        </p:txBody>
      </p:sp>
      <p:sp>
        <p:nvSpPr>
          <p:cNvPr id="24" name="Text Placeholder 2"/>
          <p:cNvSpPr>
            <a:spLocks noGrp="1"/>
          </p:cNvSpPr>
          <p:nvPr>
            <p:ph type="body" idx="18" hasCustomPrompt="1"/>
          </p:nvPr>
        </p:nvSpPr>
        <p:spPr>
          <a:xfrm>
            <a:off x="623047" y="5136476"/>
            <a:ext cx="7891916" cy="374690"/>
          </a:xfrm>
        </p:spPr>
        <p:txBody>
          <a:bodyPr>
            <a:normAutofit/>
          </a:bodyPr>
          <a:lstStyle>
            <a:lvl1pPr marL="0" indent="0" algn="ctr">
              <a:buNone/>
              <a:defRPr sz="1200" baseline="0">
                <a:solidFill>
                  <a:srgbClr val="29347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date</a:t>
            </a:r>
          </a:p>
        </p:txBody>
      </p:sp>
    </p:spTree>
    <p:extLst>
      <p:ext uri="{BB962C8B-B14F-4D97-AF65-F5344CB8AC3E}">
        <p14:creationId xmlns:p14="http://schemas.microsoft.com/office/powerpoint/2010/main" val="27110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4631" y="6356352"/>
            <a:ext cx="3086100" cy="365125"/>
          </a:xfrm>
        </p:spPr>
        <p:txBody>
          <a:bodyPr/>
          <a:lstStyle>
            <a:lvl1pPr algn="l">
              <a:defRPr/>
            </a:lvl1pPr>
          </a:lstStyle>
          <a:p>
            <a:r>
              <a:rPr lang="id-ID"/>
              <a:t>Center for Astrophysics | Harvard &amp; Smithsonian</a:t>
            </a:r>
            <a:endParaRPr lang="id-ID" dirty="0"/>
          </a:p>
        </p:txBody>
      </p:sp>
    </p:spTree>
    <p:extLst>
      <p:ext uri="{BB962C8B-B14F-4D97-AF65-F5344CB8AC3E}">
        <p14:creationId xmlns:p14="http://schemas.microsoft.com/office/powerpoint/2010/main" val="2343283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0" y="457200"/>
            <a:ext cx="7885713" cy="1600200"/>
          </a:xfrm>
        </p:spPr>
        <p:txBody>
          <a:bodyPr anchor="b"/>
          <a:lstStyle>
            <a:lvl1pPr>
              <a:defRPr sz="3200" b="1">
                <a:solidFill>
                  <a:srgbClr val="293472"/>
                </a:solidFill>
                <a:latin typeface="Charis SIL"/>
                <a:cs typeface="Charis SIL"/>
              </a:defRPr>
            </a:lvl1pPr>
          </a:lstStyle>
          <a:p>
            <a:r>
              <a:rPr lang="en-US" dirty="0"/>
              <a:t>Click to edit Master title style</a:t>
            </a:r>
            <a:endParaRPr lang="id-ID" dirty="0"/>
          </a:p>
        </p:txBody>
      </p:sp>
      <p:sp>
        <p:nvSpPr>
          <p:cNvPr id="3" name="Content Placeholder 2"/>
          <p:cNvSpPr>
            <a:spLocks noGrp="1"/>
          </p:cNvSpPr>
          <p:nvPr>
            <p:ph idx="1"/>
          </p:nvPr>
        </p:nvSpPr>
        <p:spPr>
          <a:xfrm>
            <a:off x="626272" y="3140305"/>
            <a:ext cx="7890269" cy="27207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sp>
        <p:nvSpPr>
          <p:cNvPr id="4" name="Text Placeholder 3"/>
          <p:cNvSpPr>
            <a:spLocks noGrp="1"/>
          </p:cNvSpPr>
          <p:nvPr>
            <p:ph type="body" sz="half" idx="2"/>
          </p:nvPr>
        </p:nvSpPr>
        <p:spPr>
          <a:xfrm>
            <a:off x="629840" y="2253017"/>
            <a:ext cx="7894411" cy="887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Footer Placeholder 4"/>
          <p:cNvSpPr>
            <a:spLocks noGrp="1"/>
          </p:cNvSpPr>
          <p:nvPr>
            <p:ph type="ftr" sz="quarter" idx="11"/>
          </p:nvPr>
        </p:nvSpPr>
        <p:spPr>
          <a:xfrm>
            <a:off x="624631" y="6356352"/>
            <a:ext cx="3086100" cy="365125"/>
          </a:xfrm>
        </p:spPr>
        <p:txBody>
          <a:bodyPr/>
          <a:lstStyle>
            <a:lvl1pPr algn="l">
              <a:defRPr/>
            </a:lvl1pPr>
          </a:lstStyle>
          <a:p>
            <a:r>
              <a:rPr lang="id-ID"/>
              <a:t>Center for Astrophysics | Harvard &amp; Smithsonian</a:t>
            </a:r>
            <a:endParaRPr lang="id-ID" dirty="0"/>
          </a:p>
        </p:txBody>
      </p:sp>
      <p:pic>
        <p:nvPicPr>
          <p:cNvPr id="9" name="Picture 8"/>
          <p:cNvPicPr>
            <a:picLocks noChangeAspect="1"/>
          </p:cNvPicPr>
          <p:nvPr userDrawn="1"/>
        </p:nvPicPr>
        <p:blipFill>
          <a:blip r:embed="rId2" cstate="print"/>
          <a:stretch>
            <a:fillRect/>
          </a:stretch>
        </p:blipFill>
        <p:spPr>
          <a:xfrm>
            <a:off x="6222473" y="6346151"/>
            <a:ext cx="2292490" cy="383815"/>
          </a:xfrm>
          <a:prstGeom prst="rect">
            <a:avLst/>
          </a:prstGeom>
        </p:spPr>
      </p:pic>
    </p:spTree>
    <p:extLst>
      <p:ext uri="{BB962C8B-B14F-4D97-AF65-F5344CB8AC3E}">
        <p14:creationId xmlns:p14="http://schemas.microsoft.com/office/powerpoint/2010/main" val="4152517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0" y="457200"/>
            <a:ext cx="4258557" cy="2309052"/>
          </a:xfrm>
        </p:spPr>
        <p:txBody>
          <a:bodyPr anchor="b"/>
          <a:lstStyle>
            <a:lvl1pPr>
              <a:defRPr sz="3200" b="1">
                <a:solidFill>
                  <a:srgbClr val="293472"/>
                </a:solidFill>
                <a:latin typeface="Charis SIL"/>
                <a:cs typeface="Charis SIL"/>
              </a:defRPr>
            </a:lvl1pPr>
          </a:lstStyle>
          <a:p>
            <a:r>
              <a:rPr lang="en-US" dirty="0"/>
              <a:t>Click to edit Master title style</a:t>
            </a:r>
            <a:endParaRPr lang="id-ID" dirty="0"/>
          </a:p>
        </p:txBody>
      </p:sp>
      <p:sp>
        <p:nvSpPr>
          <p:cNvPr id="3" name="Picture Placeholder 2"/>
          <p:cNvSpPr>
            <a:spLocks noGrp="1"/>
          </p:cNvSpPr>
          <p:nvPr>
            <p:ph type="pic" idx="1"/>
          </p:nvPr>
        </p:nvSpPr>
        <p:spPr>
          <a:xfrm>
            <a:off x="5149345" y="504538"/>
            <a:ext cx="3367196" cy="53565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dirty="0"/>
          </a:p>
        </p:txBody>
      </p:sp>
      <p:sp>
        <p:nvSpPr>
          <p:cNvPr id="4" name="Text Placeholder 3"/>
          <p:cNvSpPr>
            <a:spLocks noGrp="1"/>
          </p:cNvSpPr>
          <p:nvPr>
            <p:ph type="body" sz="half" idx="2"/>
          </p:nvPr>
        </p:nvSpPr>
        <p:spPr>
          <a:xfrm>
            <a:off x="629840" y="2844541"/>
            <a:ext cx="4258557" cy="302444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Footer Placeholder 4"/>
          <p:cNvSpPr>
            <a:spLocks noGrp="1"/>
          </p:cNvSpPr>
          <p:nvPr>
            <p:ph type="ftr" sz="quarter" idx="11"/>
          </p:nvPr>
        </p:nvSpPr>
        <p:spPr>
          <a:xfrm>
            <a:off x="624631" y="6356352"/>
            <a:ext cx="3086100" cy="365125"/>
          </a:xfrm>
        </p:spPr>
        <p:txBody>
          <a:bodyPr/>
          <a:lstStyle>
            <a:lvl1pPr algn="l">
              <a:defRPr/>
            </a:lvl1pPr>
          </a:lstStyle>
          <a:p>
            <a:r>
              <a:rPr lang="id-ID" dirty="0"/>
              <a:t>Center for Astrophysics | Harvard &amp; Smithsonian</a:t>
            </a:r>
          </a:p>
        </p:txBody>
      </p:sp>
    </p:spTree>
    <p:extLst>
      <p:ext uri="{BB962C8B-B14F-4D97-AF65-F5344CB8AC3E}">
        <p14:creationId xmlns:p14="http://schemas.microsoft.com/office/powerpoint/2010/main" val="1957526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308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Picture Placeholder 2"/>
          <p:cNvSpPr>
            <a:spLocks noGrp="1"/>
          </p:cNvSpPr>
          <p:nvPr>
            <p:ph type="pic" idx="13"/>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dirty="0"/>
          </a:p>
        </p:txBody>
      </p:sp>
      <p:sp>
        <p:nvSpPr>
          <p:cNvPr id="3" name="Subtitle 2"/>
          <p:cNvSpPr>
            <a:spLocks noGrp="1"/>
          </p:cNvSpPr>
          <p:nvPr>
            <p:ph type="subTitle" idx="1"/>
          </p:nvPr>
        </p:nvSpPr>
        <p:spPr>
          <a:xfrm>
            <a:off x="639021" y="3865804"/>
            <a:ext cx="7875941" cy="795786"/>
          </a:xfrm>
        </p:spPr>
        <p:txBody>
          <a:bodyPr anchor="ctr">
            <a:normAutofit/>
          </a:bodyPr>
          <a:lstStyle>
            <a:lvl1pPr marL="0" indent="0" algn="ctr">
              <a:buNone/>
              <a:defRPr sz="2200" b="1">
                <a:solidFill>
                  <a:srgbClr val="FFFFFF"/>
                </a:solidFill>
                <a:latin typeface="Roboto"/>
                <a:cs typeface="Robot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id-ID" dirty="0"/>
          </a:p>
        </p:txBody>
      </p:sp>
      <p:sp>
        <p:nvSpPr>
          <p:cNvPr id="22" name="Title 1"/>
          <p:cNvSpPr>
            <a:spLocks noGrp="1"/>
          </p:cNvSpPr>
          <p:nvPr>
            <p:ph type="title"/>
          </p:nvPr>
        </p:nvSpPr>
        <p:spPr>
          <a:xfrm>
            <a:off x="628650" y="2297398"/>
            <a:ext cx="7886700" cy="1325563"/>
          </a:xfrm>
        </p:spPr>
        <p:txBody>
          <a:bodyPr>
            <a:normAutofit/>
          </a:bodyPr>
          <a:lstStyle>
            <a:lvl1pPr algn="ctr">
              <a:defRPr sz="3000">
                <a:solidFill>
                  <a:srgbClr val="FFFFFF"/>
                </a:solidFill>
              </a:defRPr>
            </a:lvl1pPr>
          </a:lstStyle>
          <a:p>
            <a:r>
              <a:rPr kumimoji="0" lang="en-US" sz="4400" b="1" i="0" u="none" strike="noStrike" kern="1200" cap="none" spc="0" normalizeH="0" baseline="0" noProof="0" dirty="0">
                <a:ln>
                  <a:noFill/>
                </a:ln>
                <a:solidFill>
                  <a:srgbClr val="293472"/>
                </a:solidFill>
                <a:effectLst/>
                <a:uLnTx/>
                <a:uFillTx/>
                <a:latin typeface="Charis SIL"/>
                <a:ea typeface="+mj-ea"/>
                <a:cs typeface="Charis SIL"/>
              </a:rPr>
              <a:t>Click to edit Master title style</a:t>
            </a:r>
            <a:endParaRPr lang="id-ID" dirty="0"/>
          </a:p>
        </p:txBody>
      </p:sp>
      <p:sp>
        <p:nvSpPr>
          <p:cNvPr id="23" name="Text Placeholder 2"/>
          <p:cNvSpPr>
            <a:spLocks noGrp="1"/>
          </p:cNvSpPr>
          <p:nvPr>
            <p:ph type="body" idx="17" hasCustomPrompt="1"/>
          </p:nvPr>
        </p:nvSpPr>
        <p:spPr>
          <a:xfrm>
            <a:off x="623047" y="4753091"/>
            <a:ext cx="7891916" cy="374690"/>
          </a:xfrm>
        </p:spPr>
        <p:txBody>
          <a:bodyPr>
            <a:normAutofit/>
          </a:bodyPr>
          <a:lstStyle>
            <a:lvl1pPr marL="0" indent="0" algn="ctr">
              <a:buNone/>
              <a:defRPr sz="1800" baseline="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name</a:t>
            </a:r>
          </a:p>
        </p:txBody>
      </p:sp>
      <p:sp>
        <p:nvSpPr>
          <p:cNvPr id="24" name="Text Placeholder 2"/>
          <p:cNvSpPr>
            <a:spLocks noGrp="1"/>
          </p:cNvSpPr>
          <p:nvPr>
            <p:ph type="body" idx="18" hasCustomPrompt="1"/>
          </p:nvPr>
        </p:nvSpPr>
        <p:spPr>
          <a:xfrm>
            <a:off x="623047" y="5136476"/>
            <a:ext cx="7891916" cy="374690"/>
          </a:xfrm>
        </p:spPr>
        <p:txBody>
          <a:bodyPr>
            <a:normAutofit/>
          </a:bodyPr>
          <a:lstStyle>
            <a:lvl1pPr marL="0" indent="0" algn="ctr">
              <a:buNone/>
              <a:defRPr sz="1200" baseline="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date</a:t>
            </a:r>
          </a:p>
        </p:txBody>
      </p:sp>
      <p:pic>
        <p:nvPicPr>
          <p:cNvPr id="7" name="Picture 6" descr="CfA_Logo_Horizontal_REV.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13532" y="982650"/>
            <a:ext cx="3516936" cy="590579"/>
          </a:xfrm>
          <a:prstGeom prst="rect">
            <a:avLst/>
          </a:prstGeom>
        </p:spPr>
      </p:pic>
    </p:spTree>
    <p:extLst>
      <p:ext uri="{BB962C8B-B14F-4D97-AF65-F5344CB8AC3E}">
        <p14:creationId xmlns:p14="http://schemas.microsoft.com/office/powerpoint/2010/main" val="252602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Picture Placeholder 2"/>
          <p:cNvSpPr>
            <a:spLocks noGrp="1"/>
          </p:cNvSpPr>
          <p:nvPr>
            <p:ph type="pic" idx="13"/>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dirty="0"/>
          </a:p>
        </p:txBody>
      </p:sp>
      <p:sp>
        <p:nvSpPr>
          <p:cNvPr id="9" name="Subtitle 2"/>
          <p:cNvSpPr>
            <a:spLocks noGrp="1"/>
          </p:cNvSpPr>
          <p:nvPr>
            <p:ph type="subTitle" idx="1" hasCustomPrompt="1"/>
          </p:nvPr>
        </p:nvSpPr>
        <p:spPr>
          <a:xfrm>
            <a:off x="634030" y="3865804"/>
            <a:ext cx="7875941" cy="795786"/>
          </a:xfrm>
        </p:spPr>
        <p:txBody>
          <a:bodyPr anchor="ctr">
            <a:normAutofit/>
          </a:bodyPr>
          <a:lstStyle>
            <a:lvl1pPr marL="0" indent="0" algn="l">
              <a:buNone/>
              <a:defRPr sz="2200" b="1">
                <a:solidFill>
                  <a:schemeClr val="bg1"/>
                </a:solidFill>
                <a:latin typeface="Roboto"/>
                <a:cs typeface="Robot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endParaRPr lang="id-ID" dirty="0"/>
          </a:p>
        </p:txBody>
      </p:sp>
      <p:sp>
        <p:nvSpPr>
          <p:cNvPr id="11" name="Text Placeholder 2"/>
          <p:cNvSpPr>
            <a:spLocks noGrp="1"/>
          </p:cNvSpPr>
          <p:nvPr>
            <p:ph type="body" idx="17" hasCustomPrompt="1"/>
          </p:nvPr>
        </p:nvSpPr>
        <p:spPr>
          <a:xfrm>
            <a:off x="626042" y="4753091"/>
            <a:ext cx="7891916" cy="374690"/>
          </a:xfrm>
        </p:spPr>
        <p:txBody>
          <a:bodyPr>
            <a:normAutofit/>
          </a:bodyPr>
          <a:lstStyle>
            <a:lvl1pPr marL="0" indent="0" algn="l">
              <a:buNone/>
              <a:defRPr sz="18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name</a:t>
            </a:r>
          </a:p>
        </p:txBody>
      </p:sp>
      <p:sp>
        <p:nvSpPr>
          <p:cNvPr id="12" name="Text Placeholder 2"/>
          <p:cNvSpPr>
            <a:spLocks noGrp="1"/>
          </p:cNvSpPr>
          <p:nvPr>
            <p:ph type="body" idx="18" hasCustomPrompt="1"/>
          </p:nvPr>
        </p:nvSpPr>
        <p:spPr>
          <a:xfrm>
            <a:off x="623047" y="5136476"/>
            <a:ext cx="7891916" cy="374690"/>
          </a:xfrm>
        </p:spPr>
        <p:txBody>
          <a:bodyPr>
            <a:normAutofit/>
          </a:bodyPr>
          <a:lstStyle>
            <a:lvl1pPr marL="0" indent="0" algn="l">
              <a:buNone/>
              <a:defRPr sz="12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date</a:t>
            </a:r>
          </a:p>
        </p:txBody>
      </p:sp>
      <p:sp>
        <p:nvSpPr>
          <p:cNvPr id="16" name="Text Placeholder 2"/>
          <p:cNvSpPr>
            <a:spLocks noGrp="1"/>
          </p:cNvSpPr>
          <p:nvPr>
            <p:ph type="body" idx="19" hasCustomPrompt="1"/>
          </p:nvPr>
        </p:nvSpPr>
        <p:spPr>
          <a:xfrm>
            <a:off x="626042" y="2412999"/>
            <a:ext cx="7891916" cy="1444781"/>
          </a:xfrm>
        </p:spPr>
        <p:txBody>
          <a:bodyPr anchor="b">
            <a:normAutofit/>
          </a:bodyPr>
          <a:lstStyle>
            <a:lvl1pPr marL="0" indent="0" algn="l">
              <a:buNone/>
              <a:defRPr sz="4400" b="1" baseline="0">
                <a:solidFill>
                  <a:schemeClr val="bg1"/>
                </a:solidFill>
                <a:latin typeface="Charis SIL"/>
                <a:cs typeface="Charis SI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title</a:t>
            </a:r>
          </a:p>
        </p:txBody>
      </p:sp>
      <p:pic>
        <p:nvPicPr>
          <p:cNvPr id="17" name="Picture 16"/>
          <p:cNvPicPr>
            <a:picLocks noChangeAspect="1"/>
          </p:cNvPicPr>
          <p:nvPr userDrawn="1"/>
        </p:nvPicPr>
        <p:blipFill>
          <a:blip r:embed="rId2" cstate="print"/>
          <a:stretch>
            <a:fillRect/>
          </a:stretch>
        </p:blipFill>
        <p:spPr>
          <a:xfrm>
            <a:off x="637819" y="720627"/>
            <a:ext cx="1923383" cy="822520"/>
          </a:xfrm>
          <a:prstGeom prst="rect">
            <a:avLst/>
          </a:prstGeom>
        </p:spPr>
      </p:pic>
    </p:spTree>
    <p:extLst>
      <p:ext uri="{BB962C8B-B14F-4D97-AF65-F5344CB8AC3E}">
        <p14:creationId xmlns:p14="http://schemas.microsoft.com/office/powerpoint/2010/main" val="1923310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747879"/>
            <a:ext cx="7886700" cy="1325563"/>
          </a:xfrm>
        </p:spPr>
        <p:txBody>
          <a:bodyPr>
            <a:normAutofit/>
          </a:bodyPr>
          <a:lstStyle>
            <a:lvl1pPr>
              <a:defRPr sz="3000">
                <a:solidFill>
                  <a:srgbClr val="293472"/>
                </a:solidFill>
              </a:defRPr>
            </a:lvl1pPr>
          </a:lstStyle>
          <a:p>
            <a:r>
              <a:rPr kumimoji="0" lang="en-US" sz="4400" b="1" i="0" u="none" strike="noStrike" kern="1200" cap="none" spc="0" normalizeH="0" baseline="0" noProof="0" dirty="0">
                <a:ln>
                  <a:noFill/>
                </a:ln>
                <a:solidFill>
                  <a:srgbClr val="293472"/>
                </a:solidFill>
                <a:effectLst/>
                <a:uLnTx/>
                <a:uFillTx/>
                <a:latin typeface="Charis SIL"/>
                <a:ea typeface="+mj-ea"/>
                <a:cs typeface="Charis SIL"/>
              </a:rPr>
              <a:t>Click to edit Master title style</a:t>
            </a:r>
            <a:endParaRPr lang="id-ID" dirty="0"/>
          </a:p>
        </p:txBody>
      </p:sp>
      <p:sp>
        <p:nvSpPr>
          <p:cNvPr id="3" name="Content Placeholder 2"/>
          <p:cNvSpPr>
            <a:spLocks noGrp="1"/>
          </p:cNvSpPr>
          <p:nvPr>
            <p:ph idx="1"/>
          </p:nvPr>
        </p:nvSpPr>
        <p:spPr>
          <a:xfrm>
            <a:off x="628650" y="2226920"/>
            <a:ext cx="7886700" cy="39500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sp>
        <p:nvSpPr>
          <p:cNvPr id="5" name="Footer Placeholder 4"/>
          <p:cNvSpPr>
            <a:spLocks noGrp="1"/>
          </p:cNvSpPr>
          <p:nvPr>
            <p:ph type="ftr" sz="quarter" idx="11"/>
          </p:nvPr>
        </p:nvSpPr>
        <p:spPr>
          <a:xfrm>
            <a:off x="624631" y="6356352"/>
            <a:ext cx="3086100" cy="365125"/>
          </a:xfrm>
        </p:spPr>
        <p:txBody>
          <a:bodyPr/>
          <a:lstStyle>
            <a:lvl1pPr algn="l">
              <a:defRPr/>
            </a:lvl1pPr>
          </a:lstStyle>
          <a:p>
            <a:r>
              <a:rPr lang="id-ID"/>
              <a:t>Center for Astrophysics | Harvard &amp; Smithsonian</a:t>
            </a:r>
            <a:endParaRPr lang="id-ID" dirty="0"/>
          </a:p>
        </p:txBody>
      </p:sp>
      <p:pic>
        <p:nvPicPr>
          <p:cNvPr id="7" name="Picture 6"/>
          <p:cNvPicPr>
            <a:picLocks noChangeAspect="1"/>
          </p:cNvPicPr>
          <p:nvPr userDrawn="1"/>
        </p:nvPicPr>
        <p:blipFill>
          <a:blip r:embed="rId2" cstate="print"/>
          <a:stretch>
            <a:fillRect/>
          </a:stretch>
        </p:blipFill>
        <p:spPr>
          <a:xfrm>
            <a:off x="6222473" y="6346151"/>
            <a:ext cx="2292490" cy="383815"/>
          </a:xfrm>
          <a:prstGeom prst="rect">
            <a:avLst/>
          </a:prstGeom>
        </p:spPr>
      </p:pic>
    </p:spTree>
    <p:extLst>
      <p:ext uri="{BB962C8B-B14F-4D97-AF65-F5344CB8AC3E}">
        <p14:creationId xmlns:p14="http://schemas.microsoft.com/office/powerpoint/2010/main" val="1388352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561486"/>
            <a:ext cx="7886700" cy="2852737"/>
          </a:xfrm>
        </p:spPr>
        <p:txBody>
          <a:bodyPr anchor="b">
            <a:normAutofit/>
          </a:bodyPr>
          <a:lstStyle>
            <a:lvl1pPr>
              <a:defRPr sz="4400" b="1">
                <a:solidFill>
                  <a:srgbClr val="293472"/>
                </a:solidFill>
                <a:latin typeface="Charis SIL"/>
                <a:cs typeface="Charis SIL"/>
              </a:defRPr>
            </a:lvl1pPr>
          </a:lstStyle>
          <a:p>
            <a:r>
              <a:rPr lang="en-US" dirty="0"/>
              <a:t>Click to edit Master title style</a:t>
            </a:r>
            <a:endParaRPr lang="id-ID" dirty="0"/>
          </a:p>
        </p:txBody>
      </p:sp>
      <p:sp>
        <p:nvSpPr>
          <p:cNvPr id="3" name="Text Placeholder 2"/>
          <p:cNvSpPr>
            <a:spLocks noGrp="1"/>
          </p:cNvSpPr>
          <p:nvPr>
            <p:ph type="body" idx="1"/>
          </p:nvPr>
        </p:nvSpPr>
        <p:spPr>
          <a:xfrm>
            <a:off x="623888" y="3562994"/>
            <a:ext cx="7886700"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Footer Placeholder 4"/>
          <p:cNvSpPr>
            <a:spLocks noGrp="1"/>
          </p:cNvSpPr>
          <p:nvPr>
            <p:ph type="ftr" sz="quarter" idx="11"/>
          </p:nvPr>
        </p:nvSpPr>
        <p:spPr>
          <a:xfrm>
            <a:off x="624631" y="6356352"/>
            <a:ext cx="3086100" cy="365125"/>
          </a:xfrm>
        </p:spPr>
        <p:txBody>
          <a:bodyPr/>
          <a:lstStyle>
            <a:lvl1pPr algn="l">
              <a:defRPr/>
            </a:lvl1pPr>
          </a:lstStyle>
          <a:p>
            <a:r>
              <a:rPr lang="id-ID"/>
              <a:t>Center for Astrophysics | Harvard &amp; Smithsonian</a:t>
            </a:r>
            <a:endParaRPr lang="id-ID" dirty="0"/>
          </a:p>
        </p:txBody>
      </p:sp>
      <p:pic>
        <p:nvPicPr>
          <p:cNvPr id="8" name="Picture 7"/>
          <p:cNvPicPr>
            <a:picLocks noChangeAspect="1"/>
          </p:cNvPicPr>
          <p:nvPr userDrawn="1"/>
        </p:nvPicPr>
        <p:blipFill>
          <a:blip r:embed="rId2" cstate="print"/>
          <a:stretch>
            <a:fillRect/>
          </a:stretch>
        </p:blipFill>
        <p:spPr>
          <a:xfrm>
            <a:off x="6222473" y="6346151"/>
            <a:ext cx="2292490" cy="383815"/>
          </a:xfrm>
          <a:prstGeom prst="rect">
            <a:avLst/>
          </a:prstGeom>
        </p:spPr>
      </p:pic>
    </p:spTree>
    <p:extLst>
      <p:ext uri="{BB962C8B-B14F-4D97-AF65-F5344CB8AC3E}">
        <p14:creationId xmlns:p14="http://schemas.microsoft.com/office/powerpoint/2010/main" val="20217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Picture Placeholder 2"/>
          <p:cNvSpPr>
            <a:spLocks noGrp="1"/>
          </p:cNvSpPr>
          <p:nvPr>
            <p:ph type="pic" idx="13"/>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dirty="0"/>
          </a:p>
        </p:txBody>
      </p:sp>
      <p:sp>
        <p:nvSpPr>
          <p:cNvPr id="14" name="Title 1"/>
          <p:cNvSpPr>
            <a:spLocks noGrp="1"/>
          </p:cNvSpPr>
          <p:nvPr>
            <p:ph type="title"/>
          </p:nvPr>
        </p:nvSpPr>
        <p:spPr>
          <a:xfrm>
            <a:off x="623888" y="561486"/>
            <a:ext cx="7886700" cy="2852737"/>
          </a:xfrm>
        </p:spPr>
        <p:txBody>
          <a:bodyPr anchor="b">
            <a:normAutofit/>
          </a:bodyPr>
          <a:lstStyle>
            <a:lvl1pPr>
              <a:defRPr sz="4400" b="1">
                <a:solidFill>
                  <a:schemeClr val="bg1"/>
                </a:solidFill>
                <a:latin typeface="Charis SIL"/>
                <a:cs typeface="Charis SIL"/>
              </a:defRPr>
            </a:lvl1pPr>
          </a:lstStyle>
          <a:p>
            <a:r>
              <a:rPr lang="en-US" dirty="0"/>
              <a:t>Click to edit Master title style</a:t>
            </a:r>
            <a:endParaRPr lang="id-ID" dirty="0"/>
          </a:p>
        </p:txBody>
      </p:sp>
      <p:sp>
        <p:nvSpPr>
          <p:cNvPr id="15" name="Text Placeholder 2"/>
          <p:cNvSpPr>
            <a:spLocks noGrp="1"/>
          </p:cNvSpPr>
          <p:nvPr>
            <p:ph type="body" idx="1"/>
          </p:nvPr>
        </p:nvSpPr>
        <p:spPr>
          <a:xfrm>
            <a:off x="623888" y="356299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8" name="Footer Placeholder 4"/>
          <p:cNvSpPr>
            <a:spLocks noGrp="1"/>
          </p:cNvSpPr>
          <p:nvPr>
            <p:ph type="ftr" sz="quarter" idx="11"/>
          </p:nvPr>
        </p:nvSpPr>
        <p:spPr>
          <a:xfrm>
            <a:off x="624631" y="6356352"/>
            <a:ext cx="3086100" cy="365125"/>
          </a:xfrm>
        </p:spPr>
        <p:txBody>
          <a:bodyPr/>
          <a:lstStyle>
            <a:lvl1pPr algn="l">
              <a:defRPr>
                <a:solidFill>
                  <a:srgbClr val="FFFFFF"/>
                </a:solidFill>
              </a:defRPr>
            </a:lvl1pPr>
          </a:lstStyle>
          <a:p>
            <a:r>
              <a:rPr lang="id-ID"/>
              <a:t>Center for Astrophysics | Harvard &amp; Smithsonian</a:t>
            </a:r>
            <a:endParaRPr lang="id-ID" dirty="0"/>
          </a:p>
        </p:txBody>
      </p:sp>
      <p:pic>
        <p:nvPicPr>
          <p:cNvPr id="21" name="Picture 20" descr="CfA_Logo_Horizontal_REV.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31776" y="6341462"/>
            <a:ext cx="2284583" cy="383638"/>
          </a:xfrm>
          <a:prstGeom prst="rect">
            <a:avLst/>
          </a:prstGeom>
        </p:spPr>
      </p:pic>
    </p:spTree>
    <p:extLst>
      <p:ext uri="{BB962C8B-B14F-4D97-AF65-F5344CB8AC3E}">
        <p14:creationId xmlns:p14="http://schemas.microsoft.com/office/powerpoint/2010/main" val="2419080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sp>
        <p:nvSpPr>
          <p:cNvPr id="4" name="Content Placeholder 3"/>
          <p:cNvSpPr>
            <a:spLocks noGrp="1"/>
          </p:cNvSpPr>
          <p:nvPr>
            <p:ph sz="half" idx="2"/>
          </p:nvPr>
        </p:nvSpPr>
        <p:spPr>
          <a:xfrm>
            <a:off x="4629150" y="1825625"/>
            <a:ext cx="3886200" cy="43513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sp>
        <p:nvSpPr>
          <p:cNvPr id="11" name="Title 10"/>
          <p:cNvSpPr>
            <a:spLocks noGrp="1"/>
          </p:cNvSpPr>
          <p:nvPr>
            <p:ph type="title"/>
          </p:nvPr>
        </p:nvSpPr>
        <p:spPr/>
        <p:txBody>
          <a:bodyPr/>
          <a:lstStyle>
            <a:lvl1pPr>
              <a:defRPr b="1">
                <a:solidFill>
                  <a:srgbClr val="293472"/>
                </a:solidFill>
                <a:latin typeface="Charis SIL"/>
                <a:cs typeface="Charis SIL"/>
              </a:defRPr>
            </a:lvl1pPr>
          </a:lstStyle>
          <a:p>
            <a:r>
              <a:rPr lang="en-US" dirty="0"/>
              <a:t>Click to edit Master title style</a:t>
            </a:r>
          </a:p>
        </p:txBody>
      </p:sp>
      <p:sp>
        <p:nvSpPr>
          <p:cNvPr id="8" name="Footer Placeholder 4"/>
          <p:cNvSpPr>
            <a:spLocks noGrp="1"/>
          </p:cNvSpPr>
          <p:nvPr>
            <p:ph type="ftr" sz="quarter" idx="11"/>
          </p:nvPr>
        </p:nvSpPr>
        <p:spPr>
          <a:xfrm>
            <a:off x="624631" y="6356352"/>
            <a:ext cx="3086100" cy="365125"/>
          </a:xfrm>
        </p:spPr>
        <p:txBody>
          <a:bodyPr/>
          <a:lstStyle>
            <a:lvl1pPr algn="l">
              <a:defRPr/>
            </a:lvl1pPr>
          </a:lstStyle>
          <a:p>
            <a:r>
              <a:rPr lang="id-ID"/>
              <a:t>Center for Astrophysics | Harvard &amp; Smithsonian</a:t>
            </a:r>
            <a:endParaRPr lang="id-ID" dirty="0"/>
          </a:p>
        </p:txBody>
      </p:sp>
      <p:pic>
        <p:nvPicPr>
          <p:cNvPr id="9" name="Picture 8"/>
          <p:cNvPicPr>
            <a:picLocks noChangeAspect="1"/>
          </p:cNvPicPr>
          <p:nvPr userDrawn="1"/>
        </p:nvPicPr>
        <p:blipFill>
          <a:blip r:embed="rId2" cstate="print"/>
          <a:stretch>
            <a:fillRect/>
          </a:stretch>
        </p:blipFill>
        <p:spPr>
          <a:xfrm>
            <a:off x="6222473" y="6346151"/>
            <a:ext cx="2292490" cy="383815"/>
          </a:xfrm>
          <a:prstGeom prst="rect">
            <a:avLst/>
          </a:prstGeom>
        </p:spPr>
      </p:pic>
    </p:spTree>
    <p:extLst>
      <p:ext uri="{BB962C8B-B14F-4D97-AF65-F5344CB8AC3E}">
        <p14:creationId xmlns:p14="http://schemas.microsoft.com/office/powerpoint/2010/main" val="1108833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lvl1pPr>
              <a:defRPr b="1">
                <a:solidFill>
                  <a:srgbClr val="293472"/>
                </a:solidFill>
                <a:latin typeface="Charis SIL"/>
                <a:cs typeface="Charis SIL"/>
              </a:defRPr>
            </a:lvl1pPr>
          </a:lstStyle>
          <a:p>
            <a:r>
              <a:rPr lang="en-US" dirty="0"/>
              <a:t>Click to edit Master title style</a:t>
            </a:r>
            <a:endParaRPr lang="id-ID"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0" name="Footer Placeholder 4"/>
          <p:cNvSpPr>
            <a:spLocks noGrp="1"/>
          </p:cNvSpPr>
          <p:nvPr>
            <p:ph type="ftr" sz="quarter" idx="11"/>
          </p:nvPr>
        </p:nvSpPr>
        <p:spPr>
          <a:xfrm>
            <a:off x="624631" y="6356352"/>
            <a:ext cx="3086100" cy="365125"/>
          </a:xfrm>
        </p:spPr>
        <p:txBody>
          <a:bodyPr/>
          <a:lstStyle>
            <a:lvl1pPr algn="l">
              <a:defRPr/>
            </a:lvl1pPr>
          </a:lstStyle>
          <a:p>
            <a:r>
              <a:rPr lang="id-ID"/>
              <a:t>Center for Astrophysics | Harvard &amp; Smithsonian</a:t>
            </a:r>
            <a:endParaRPr lang="id-ID" dirty="0"/>
          </a:p>
        </p:txBody>
      </p:sp>
      <p:pic>
        <p:nvPicPr>
          <p:cNvPr id="11" name="Picture 10"/>
          <p:cNvPicPr>
            <a:picLocks noChangeAspect="1"/>
          </p:cNvPicPr>
          <p:nvPr userDrawn="1"/>
        </p:nvPicPr>
        <p:blipFill>
          <a:blip r:embed="rId2" cstate="print"/>
          <a:stretch>
            <a:fillRect/>
          </a:stretch>
        </p:blipFill>
        <p:spPr>
          <a:xfrm>
            <a:off x="6222473" y="6346151"/>
            <a:ext cx="2292490" cy="383815"/>
          </a:xfrm>
          <a:prstGeom prst="rect">
            <a:avLst/>
          </a:prstGeom>
        </p:spPr>
      </p:pic>
    </p:spTree>
    <p:extLst>
      <p:ext uri="{BB962C8B-B14F-4D97-AF65-F5344CB8AC3E}">
        <p14:creationId xmlns:p14="http://schemas.microsoft.com/office/powerpoint/2010/main" val="1798145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895766"/>
            <a:ext cx="7886700" cy="1325563"/>
          </a:xfrm>
        </p:spPr>
        <p:txBody>
          <a:bodyPr/>
          <a:lstStyle>
            <a:lvl1pPr>
              <a:defRPr b="1">
                <a:solidFill>
                  <a:srgbClr val="293472"/>
                </a:solidFill>
                <a:latin typeface="Charis SIL"/>
                <a:cs typeface="Charis SIL"/>
              </a:defRPr>
            </a:lvl1pPr>
          </a:lstStyle>
          <a:p>
            <a:r>
              <a:rPr lang="en-US" dirty="0"/>
              <a:t>Click to edit Master title style</a:t>
            </a:r>
            <a:endParaRPr lang="id-ID" dirty="0"/>
          </a:p>
        </p:txBody>
      </p:sp>
      <p:sp>
        <p:nvSpPr>
          <p:cNvPr id="6" name="Footer Placeholder 4"/>
          <p:cNvSpPr>
            <a:spLocks noGrp="1"/>
          </p:cNvSpPr>
          <p:nvPr>
            <p:ph type="ftr" sz="quarter" idx="11"/>
          </p:nvPr>
        </p:nvSpPr>
        <p:spPr>
          <a:xfrm>
            <a:off x="624631" y="6356352"/>
            <a:ext cx="3086100" cy="365125"/>
          </a:xfrm>
        </p:spPr>
        <p:txBody>
          <a:bodyPr/>
          <a:lstStyle>
            <a:lvl1pPr algn="l">
              <a:defRPr/>
            </a:lvl1pPr>
          </a:lstStyle>
          <a:p>
            <a:r>
              <a:rPr lang="id-ID"/>
              <a:t>Center for Astrophysics | Harvard &amp; Smithsonian</a:t>
            </a:r>
            <a:endParaRPr lang="id-ID" dirty="0"/>
          </a:p>
        </p:txBody>
      </p:sp>
      <p:pic>
        <p:nvPicPr>
          <p:cNvPr id="7" name="Picture 6"/>
          <p:cNvPicPr>
            <a:picLocks noChangeAspect="1"/>
          </p:cNvPicPr>
          <p:nvPr userDrawn="1"/>
        </p:nvPicPr>
        <p:blipFill>
          <a:blip r:embed="rId2" cstate="print"/>
          <a:stretch>
            <a:fillRect/>
          </a:stretch>
        </p:blipFill>
        <p:spPr>
          <a:xfrm>
            <a:off x="6222473" y="6346151"/>
            <a:ext cx="2292490" cy="383815"/>
          </a:xfrm>
          <a:prstGeom prst="rect">
            <a:avLst/>
          </a:prstGeom>
        </p:spPr>
      </p:pic>
    </p:spTree>
    <p:extLst>
      <p:ext uri="{BB962C8B-B14F-4D97-AF65-F5344CB8AC3E}">
        <p14:creationId xmlns:p14="http://schemas.microsoft.com/office/powerpoint/2010/main" val="2048035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30706"/>
            <a:ext cx="7886700" cy="1325563"/>
          </a:xfrm>
          <a:prstGeom prst="rect">
            <a:avLst/>
          </a:prstGeom>
        </p:spPr>
        <p:txBody>
          <a:bodyPr vert="horz" lIns="91440" tIns="45720" rIns="91440" bIns="45720" rtlCol="0" anchor="ctr">
            <a:normAutofit/>
          </a:bodyPr>
          <a:lstStyle/>
          <a:p>
            <a:r>
              <a:rPr kumimoji="0" lang="en-US" sz="4400" b="1" i="0" u="none" strike="noStrike" kern="1200" cap="none" spc="0" normalizeH="0" baseline="0" noProof="0" dirty="0">
                <a:ln>
                  <a:noFill/>
                </a:ln>
                <a:solidFill>
                  <a:srgbClr val="293472"/>
                </a:solidFill>
                <a:effectLst/>
                <a:uLnTx/>
                <a:uFillTx/>
                <a:latin typeface="Charis SIL"/>
                <a:ea typeface="+mj-ea"/>
                <a:cs typeface="Charis SIL"/>
              </a:rPr>
              <a:t>Click to edit Master title style</a:t>
            </a:r>
            <a:endParaRPr lang="id-ID" dirty="0"/>
          </a:p>
        </p:txBody>
      </p:sp>
      <p:sp>
        <p:nvSpPr>
          <p:cNvPr id="3" name="Text Placeholder 2"/>
          <p:cNvSpPr>
            <a:spLocks noGrp="1"/>
          </p:cNvSpPr>
          <p:nvPr>
            <p:ph type="body" idx="1"/>
          </p:nvPr>
        </p:nvSpPr>
        <p:spPr>
          <a:xfrm>
            <a:off x="628650" y="2844542"/>
            <a:ext cx="7886700" cy="33324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sp>
        <p:nvSpPr>
          <p:cNvPr id="5" name="Footer Placeholder 4"/>
          <p:cNvSpPr>
            <a:spLocks noGrp="1"/>
          </p:cNvSpPr>
          <p:nvPr>
            <p:ph type="ftr" sz="quarter" idx="3"/>
          </p:nvPr>
        </p:nvSpPr>
        <p:spPr>
          <a:xfrm>
            <a:off x="632619" y="6356352"/>
            <a:ext cx="3086100" cy="365125"/>
          </a:xfrm>
          <a:prstGeom prst="rect">
            <a:avLst/>
          </a:prstGeom>
        </p:spPr>
        <p:txBody>
          <a:bodyPr vert="horz" lIns="91440" tIns="45720" rIns="91440" bIns="45720" rtlCol="0" anchor="ctr"/>
          <a:lstStyle>
            <a:lvl1pPr algn="l">
              <a:defRPr sz="1000">
                <a:solidFill>
                  <a:srgbClr val="293472"/>
                </a:solidFill>
                <a:latin typeface="Roboto"/>
                <a:cs typeface="Roboto"/>
              </a:defRPr>
            </a:lvl1pPr>
          </a:lstStyle>
          <a:p>
            <a:r>
              <a:rPr lang="id-ID"/>
              <a:t>Center for Astrophysics | Harvard &amp; Smithsonian</a:t>
            </a:r>
            <a:endParaRPr lang="id-ID" dirty="0"/>
          </a:p>
        </p:txBody>
      </p:sp>
    </p:spTree>
    <p:extLst>
      <p:ext uri="{BB962C8B-B14F-4D97-AF65-F5344CB8AC3E}">
        <p14:creationId xmlns:p14="http://schemas.microsoft.com/office/powerpoint/2010/main" val="1056472289"/>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9" r:id="rId3"/>
    <p:sldLayoutId id="2147483650" r:id="rId4"/>
    <p:sldLayoutId id="2147483651" r:id="rId5"/>
    <p:sldLayoutId id="2147483661" r:id="rId6"/>
    <p:sldLayoutId id="2147483652" r:id="rId7"/>
    <p:sldLayoutId id="2147483653" r:id="rId8"/>
    <p:sldLayoutId id="2147483654" r:id="rId9"/>
    <p:sldLayoutId id="2147483655" r:id="rId10"/>
    <p:sldLayoutId id="2147483656" r:id="rId11"/>
    <p:sldLayoutId id="2147483657" r:id="rId12"/>
    <p:sldLayoutId id="2147483660" r:id="rId13"/>
  </p:sldLayoutIdLst>
  <p:hf hdr="0" dt="0"/>
  <p:txStyles>
    <p:titleStyle>
      <a:lvl1pPr marL="0" marR="0" indent="0" algn="l" defTabSz="914400" rtl="0" eaLnBrk="1" fontAlgn="auto" latinLnBrk="0" hangingPunct="1">
        <a:lnSpc>
          <a:spcPct val="9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a:ea typeface="+mn-ea"/>
          <a:cs typeface="Robot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Light"/>
          <a:ea typeface="+mn-ea"/>
          <a:cs typeface="Roboto Light"/>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ight"/>
          <a:ea typeface="+mn-ea"/>
          <a:cs typeface="Roboto Light"/>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ight"/>
          <a:ea typeface="+mn-ea"/>
          <a:cs typeface="Roboto Light"/>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ight"/>
          <a:ea typeface="+mn-ea"/>
          <a:cs typeface="Roboto Ligh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hyperlink" Target="https://travel.state.gov/content/travel/en/traveladvisories/ea/requirements-for-air-travelers-to-the-us.html"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hyperlink" Target="mailto:OHS-MedicalReview@si.edu"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hyperlink" Target="mailto:SI-coronavirusinfo@si.edu"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2.xml"/><Relationship Id="rId1" Type="http://schemas.openxmlformats.org/officeDocument/2006/relationships/video" Target="https://www.youtube.com/embed/sRIdkWKcRbo?feature=oembed"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hyperlink" Target="mailto:safety@cfa.Harvard.edu" TargetMode="External"/><Relationship Id="rId2" Type="http://schemas.openxmlformats.org/officeDocument/2006/relationships/hyperlink" Target="mailto:safety@cfa.harvard.edu" TargetMode="Externa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jpe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hyperlink" Target="https://sinet.sharepoint.com/sites/COVID-19/" TargetMode="External"/><Relationship Id="rId2" Type="http://schemas.openxmlformats.org/officeDocument/2006/relationships/hyperlink" Target="https://www.cfa.harvard.edu/covid-19/information-and-response" TargetMode="External"/><Relationship Id="rId1" Type="http://schemas.openxmlformats.org/officeDocument/2006/relationships/slideLayout" Target="../slideLayouts/slideLayout12.xml"/><Relationship Id="rId6" Type="http://schemas.openxmlformats.org/officeDocument/2006/relationships/hyperlink" Target="https://www.harvard.edu/coronavirus/planning-2020-21/steps-for-office-and-lab-reentry" TargetMode="External"/><Relationship Id="rId5" Type="http://schemas.openxmlformats.org/officeDocument/2006/relationships/hyperlink" Target="https://www.mass.gov/info-details/covid-19-updates-and-information" TargetMode="External"/><Relationship Id="rId4" Type="http://schemas.openxmlformats.org/officeDocument/2006/relationships/hyperlink" Target="https://www.cdc.gov/coronavirus/2019-ncov/index.html" TargetMode="External"/></Relationships>
</file>

<file path=ppt/slides/_rels/slide58.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hyperlink" Target="https://www.cfa.harvard.edu/internal/covid-19-questions-reopen" TargetMode="External"/><Relationship Id="rId2" Type="http://schemas.openxmlformats.org/officeDocument/2006/relationships/hyperlink" Target="mailto:safety@cfa.harvard.edu" TargetMode="Externa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hyperlink" Target="mailto:safety@cfa.harvard.edu" TargetMode="Externa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hyperlink" Target="mailto:safety@cfa.harvard.edu" TargetMode="Externa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video" Target="https://www.youtube.com/embed/pbnHIp5vesQ?feature=oembed"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623047" y="3915138"/>
            <a:ext cx="7875941" cy="795786"/>
          </a:xfrm>
        </p:spPr>
        <p:txBody>
          <a:bodyPr/>
          <a:lstStyle/>
          <a:p>
            <a:r>
              <a:rPr lang="en-US" dirty="0"/>
              <a:t>Smithsonian Astrophysical Observatory</a:t>
            </a:r>
          </a:p>
        </p:txBody>
      </p:sp>
      <p:sp>
        <p:nvSpPr>
          <p:cNvPr id="7" name="Title 6"/>
          <p:cNvSpPr>
            <a:spLocks noGrp="1"/>
          </p:cNvSpPr>
          <p:nvPr>
            <p:ph type="title"/>
          </p:nvPr>
        </p:nvSpPr>
        <p:spPr/>
        <p:txBody>
          <a:bodyPr>
            <a:normAutofit/>
          </a:bodyPr>
          <a:lstStyle/>
          <a:p>
            <a:r>
              <a:rPr lang="en-US" sz="4400" b="1" dirty="0">
                <a:latin typeface="Charis SIL"/>
                <a:cs typeface="Charis SIL"/>
              </a:rPr>
              <a:t>COVID-19 Awareness</a:t>
            </a:r>
          </a:p>
        </p:txBody>
      </p:sp>
      <p:sp>
        <p:nvSpPr>
          <p:cNvPr id="10" name="Text Placeholder 9"/>
          <p:cNvSpPr>
            <a:spLocks noGrp="1"/>
          </p:cNvSpPr>
          <p:nvPr>
            <p:ph type="body" idx="17"/>
          </p:nvPr>
        </p:nvSpPr>
        <p:spPr/>
        <p:txBody>
          <a:bodyPr/>
          <a:lstStyle/>
          <a:p>
            <a:r>
              <a:rPr lang="en-US" dirty="0"/>
              <a:t>February 7, 2022</a:t>
            </a:r>
          </a:p>
        </p:txBody>
      </p:sp>
    </p:spTree>
    <p:extLst>
      <p:ext uri="{BB962C8B-B14F-4D97-AF65-F5344CB8AC3E}">
        <p14:creationId xmlns:p14="http://schemas.microsoft.com/office/powerpoint/2010/main" val="137732345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501648"/>
            <a:ext cx="6642453" cy="1011466"/>
          </a:xfrm>
        </p:spPr>
        <p:txBody>
          <a:bodyPr>
            <a:normAutofit fontScale="90000"/>
          </a:bodyPr>
          <a:lstStyle/>
          <a:p>
            <a:r>
              <a:rPr lang="en-US" sz="4400" dirty="0"/>
              <a:t>Updates Due to Surging Infection Rates – Jan 2022</a:t>
            </a:r>
          </a:p>
        </p:txBody>
      </p:sp>
      <p:sp>
        <p:nvSpPr>
          <p:cNvPr id="13" name="Text Placeholder 12"/>
          <p:cNvSpPr>
            <a:spLocks noGrp="1"/>
          </p:cNvSpPr>
          <p:nvPr>
            <p:ph type="body" sz="half" idx="2"/>
          </p:nvPr>
        </p:nvSpPr>
        <p:spPr>
          <a:xfrm>
            <a:off x="979380" y="1513113"/>
            <a:ext cx="7392341" cy="4931229"/>
          </a:xfrm>
        </p:spPr>
        <p:txBody>
          <a:bodyPr>
            <a:noAutofit/>
          </a:bodyPr>
          <a:lstStyle/>
          <a:p>
            <a:pPr marL="457200" indent="-457200">
              <a:lnSpc>
                <a:spcPct val="120000"/>
              </a:lnSpc>
              <a:buFont typeface="Arial" panose="020B0604020202020204" pitchFamily="34" charset="0"/>
              <a:buChar char="•"/>
            </a:pPr>
            <a:r>
              <a:rPr lang="en-US" sz="1800" dirty="0">
                <a:solidFill>
                  <a:srgbClr val="7F85AB"/>
                </a:solidFill>
              </a:rPr>
              <a:t>Access restricted to only those approved to be on-site; and strictly limited to normal business hours.</a:t>
            </a:r>
          </a:p>
          <a:p>
            <a:pPr marL="457200" indent="-457200">
              <a:lnSpc>
                <a:spcPct val="120000"/>
              </a:lnSpc>
              <a:buFont typeface="Arial" panose="020B0604020202020204" pitchFamily="34" charset="0"/>
              <a:buChar char="•"/>
            </a:pPr>
            <a:r>
              <a:rPr lang="en-US" dirty="0">
                <a:solidFill>
                  <a:srgbClr val="7F85AB"/>
                </a:solidFill>
              </a:rPr>
              <a:t>Telework should be maximized.</a:t>
            </a:r>
          </a:p>
          <a:p>
            <a:pPr marL="457200" indent="-457200">
              <a:lnSpc>
                <a:spcPct val="120000"/>
              </a:lnSpc>
              <a:buFont typeface="Arial" panose="020B0604020202020204" pitchFamily="34" charset="0"/>
              <a:buChar char="•"/>
            </a:pPr>
            <a:r>
              <a:rPr lang="en-US" dirty="0">
                <a:solidFill>
                  <a:srgbClr val="7F85AB"/>
                </a:solidFill>
              </a:rPr>
              <a:t>All non-essential in-person/onsite activities should be postponed or canceled.</a:t>
            </a:r>
          </a:p>
          <a:p>
            <a:pPr marL="457200" indent="-457200">
              <a:lnSpc>
                <a:spcPct val="120000"/>
              </a:lnSpc>
              <a:buFont typeface="Arial" panose="020B0604020202020204" pitchFamily="34" charset="0"/>
              <a:buChar char="•"/>
            </a:pPr>
            <a:r>
              <a:rPr lang="en-US" dirty="0">
                <a:solidFill>
                  <a:srgbClr val="7F85AB"/>
                </a:solidFill>
              </a:rPr>
              <a:t>Close contact work (within 6’ of another person) should be postponed when at all possible. If these activities must take place, the supervisor must ensure there is a Job Hazard Analysis (JHA). Contact Safety for this.</a:t>
            </a:r>
          </a:p>
          <a:p>
            <a:pPr marL="457200" indent="-457200">
              <a:lnSpc>
                <a:spcPct val="120000"/>
              </a:lnSpc>
              <a:buFont typeface="Arial" panose="020B0604020202020204" pitchFamily="34" charset="0"/>
              <a:buChar char="•"/>
            </a:pPr>
            <a:r>
              <a:rPr lang="en-US" dirty="0">
                <a:solidFill>
                  <a:srgbClr val="7F85AB"/>
                </a:solidFill>
              </a:rPr>
              <a:t>Supervisors must ensure that particular attention is paid to common spaces and anticipate how many staff are scheduled to use those spaces at the same time. Breaks and use of common areas should be staggered. </a:t>
            </a:r>
          </a:p>
          <a:p>
            <a:pPr marL="457200" indent="-457200">
              <a:lnSpc>
                <a:spcPct val="120000"/>
              </a:lnSpc>
              <a:buFont typeface="Arial" panose="020B0604020202020204" pitchFamily="34" charset="0"/>
              <a:buChar char="•"/>
            </a:pPr>
            <a:r>
              <a:rPr lang="en-US" dirty="0">
                <a:solidFill>
                  <a:srgbClr val="7F85AB"/>
                </a:solidFill>
              </a:rPr>
              <a:t>Access on evenings and weekends is subject to prior DO approval and require special circumstances.</a:t>
            </a:r>
          </a:p>
          <a:p>
            <a:pPr marL="457200" indent="-457200">
              <a:lnSpc>
                <a:spcPct val="120000"/>
              </a:lnSpc>
              <a:buFont typeface="Arial" panose="020B0604020202020204" pitchFamily="34" charset="0"/>
              <a:buChar char="•"/>
            </a:pPr>
            <a:endParaRPr lang="en-US" dirty="0">
              <a:solidFill>
                <a:srgbClr val="7F85AB"/>
              </a:solidFill>
            </a:endParaRPr>
          </a:p>
          <a:p>
            <a:pPr marL="457200" indent="-457200">
              <a:lnSpc>
                <a:spcPct val="120000"/>
              </a:lnSpc>
              <a:buFont typeface="Arial" panose="020B0604020202020204" pitchFamily="34" charset="0"/>
              <a:buChar char="•"/>
            </a:pPr>
            <a:endParaRPr lang="en-US" dirty="0">
              <a:solidFill>
                <a:srgbClr val="7F85AB"/>
              </a:solidFill>
            </a:endParaRP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050419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531994"/>
            <a:ext cx="4258557" cy="817835"/>
          </a:xfrm>
        </p:spPr>
        <p:txBody>
          <a:bodyPr>
            <a:normAutofit/>
          </a:bodyPr>
          <a:lstStyle/>
          <a:p>
            <a:r>
              <a:rPr lang="en-US" sz="4400" dirty="0"/>
              <a:t>Travel: SI</a:t>
            </a:r>
          </a:p>
        </p:txBody>
      </p:sp>
      <p:sp>
        <p:nvSpPr>
          <p:cNvPr id="13" name="Text Placeholder 12"/>
          <p:cNvSpPr>
            <a:spLocks noGrp="1"/>
          </p:cNvSpPr>
          <p:nvPr>
            <p:ph type="body" sz="half" idx="2"/>
          </p:nvPr>
        </p:nvSpPr>
        <p:spPr>
          <a:xfrm>
            <a:off x="979379" y="1349829"/>
            <a:ext cx="7491875" cy="4976177"/>
          </a:xfrm>
        </p:spPr>
        <p:txBody>
          <a:bodyPr>
            <a:noAutofit/>
          </a:bodyPr>
          <a:lstStyle/>
          <a:p>
            <a:pPr marL="457200" indent="-457200">
              <a:lnSpc>
                <a:spcPct val="120000"/>
              </a:lnSpc>
              <a:buFont typeface="Arial" panose="020B0604020202020204" pitchFamily="34" charset="0"/>
              <a:buChar char="•"/>
            </a:pPr>
            <a:r>
              <a:rPr lang="en-US" sz="1900" dirty="0">
                <a:solidFill>
                  <a:srgbClr val="7F85AB"/>
                </a:solidFill>
              </a:rPr>
              <a:t>November 22, 2021:  SI Travel Policy updated:</a:t>
            </a:r>
          </a:p>
          <a:p>
            <a:pPr marL="914400" lvl="1" indent="-457200">
              <a:lnSpc>
                <a:spcPct val="120000"/>
              </a:lnSpc>
              <a:buFont typeface="Arial" panose="020B0604020202020204" pitchFamily="34" charset="0"/>
              <a:buChar char="•"/>
            </a:pPr>
            <a:r>
              <a:rPr lang="en-US" sz="1600" dirty="0">
                <a:solidFill>
                  <a:srgbClr val="7F85AB"/>
                </a:solidFill>
              </a:rPr>
              <a:t>SI approval relaxed for most travel scenarios, although travel still requires approval by the Unit Director. (Send a short email to Mike McCarthy indicating the dates, destination &amp; explanation for the  trip.)</a:t>
            </a:r>
          </a:p>
          <a:p>
            <a:pPr marL="914400" lvl="1" indent="-457200">
              <a:lnSpc>
                <a:spcPct val="120000"/>
              </a:lnSpc>
              <a:buFont typeface="Arial" panose="020B0604020202020204" pitchFamily="34" charset="0"/>
              <a:buChar char="•"/>
            </a:pPr>
            <a:r>
              <a:rPr lang="en-US" sz="1600" dirty="0">
                <a:solidFill>
                  <a:srgbClr val="7F85AB"/>
                </a:solidFill>
              </a:rPr>
              <a:t>Travel no longer needs to be considered mission critical providing the traveler is fully vaccinated and vaccination status is on file with OHS.</a:t>
            </a:r>
          </a:p>
          <a:p>
            <a:pPr marL="914400" lvl="1" indent="-457200">
              <a:lnSpc>
                <a:spcPct val="120000"/>
              </a:lnSpc>
              <a:buFont typeface="Arial" panose="020B0604020202020204" pitchFamily="34" charset="0"/>
              <a:buChar char="•"/>
            </a:pPr>
            <a:r>
              <a:rPr lang="en-US" sz="1600" dirty="0">
                <a:solidFill>
                  <a:srgbClr val="7F85AB"/>
                </a:solidFill>
              </a:rPr>
              <a:t>SI approval is still needed if the traveler is unvaccinated or if traveling to a U.S. State Department Risk Level 4 country. (Most countries are currently listed as Level 4 – see next slide.) Travel approval to a Level 4 country is highly unlikely unless there are extremely unusual or time-sensitive activities that are deemed mission-critical.</a:t>
            </a:r>
          </a:p>
          <a:p>
            <a:pPr marL="457200" indent="-457200">
              <a:lnSpc>
                <a:spcPct val="120000"/>
              </a:lnSpc>
              <a:buFont typeface="Arial" panose="020B0604020202020204" pitchFamily="34" charset="0"/>
              <a:buChar char="•"/>
            </a:pPr>
            <a:r>
              <a:rPr lang="en-US" sz="1900" dirty="0">
                <a:solidFill>
                  <a:srgbClr val="7F85AB"/>
                </a:solidFill>
              </a:rPr>
              <a:t>Although the surge of Omicron cases has not changed SI’s travel policy, travel for activities that are not allowed onsite (including to attend a meeting) is highly discouraged. </a:t>
            </a: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935013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2B7082F-A26F-4725-A990-5419F3C05E9E}"/>
              </a:ext>
            </a:extLst>
          </p:cNvPr>
          <p:cNvSpPr>
            <a:spLocks noGrp="1"/>
          </p:cNvSpPr>
          <p:nvPr>
            <p:ph type="ftr" sz="quarter" idx="11"/>
          </p:nvPr>
        </p:nvSpPr>
        <p:spPr/>
        <p:txBody>
          <a:bodyPr/>
          <a:lstStyle/>
          <a:p>
            <a:r>
              <a:rPr lang="id-ID"/>
              <a:t>Center for Astrophysics | Harvard &amp; Smithsonian</a:t>
            </a:r>
            <a:endParaRPr lang="id-ID" dirty="0"/>
          </a:p>
        </p:txBody>
      </p:sp>
      <p:pic>
        <p:nvPicPr>
          <p:cNvPr id="6" name="Picture 5">
            <a:extLst>
              <a:ext uri="{FF2B5EF4-FFF2-40B4-BE49-F238E27FC236}">
                <a16:creationId xmlns:a16="http://schemas.microsoft.com/office/drawing/2014/main" id="{35A9D706-448E-4725-946D-0BE94FDEC37B}"/>
              </a:ext>
            </a:extLst>
          </p:cNvPr>
          <p:cNvPicPr>
            <a:picLocks noChangeAspect="1"/>
          </p:cNvPicPr>
          <p:nvPr/>
        </p:nvPicPr>
        <p:blipFill>
          <a:blip r:embed="rId2"/>
          <a:stretch>
            <a:fillRect/>
          </a:stretch>
        </p:blipFill>
        <p:spPr>
          <a:xfrm>
            <a:off x="5225143" y="5227773"/>
            <a:ext cx="2538969" cy="1630227"/>
          </a:xfrm>
          <a:prstGeom prst="rect">
            <a:avLst/>
          </a:prstGeom>
        </p:spPr>
      </p:pic>
      <p:pic>
        <p:nvPicPr>
          <p:cNvPr id="8" name="Picture 7">
            <a:extLst>
              <a:ext uri="{FF2B5EF4-FFF2-40B4-BE49-F238E27FC236}">
                <a16:creationId xmlns:a16="http://schemas.microsoft.com/office/drawing/2014/main" id="{E6B11BC3-3A48-4029-B473-46C857787AD5}"/>
              </a:ext>
            </a:extLst>
          </p:cNvPr>
          <p:cNvPicPr>
            <a:picLocks noChangeAspect="1"/>
          </p:cNvPicPr>
          <p:nvPr/>
        </p:nvPicPr>
        <p:blipFill>
          <a:blip r:embed="rId3"/>
          <a:stretch>
            <a:fillRect/>
          </a:stretch>
        </p:blipFill>
        <p:spPr>
          <a:xfrm>
            <a:off x="0" y="179043"/>
            <a:ext cx="9144000" cy="549824"/>
          </a:xfrm>
          <a:prstGeom prst="rect">
            <a:avLst/>
          </a:prstGeom>
        </p:spPr>
      </p:pic>
      <p:sp>
        <p:nvSpPr>
          <p:cNvPr id="9" name="TextBox 8">
            <a:extLst>
              <a:ext uri="{FF2B5EF4-FFF2-40B4-BE49-F238E27FC236}">
                <a16:creationId xmlns:a16="http://schemas.microsoft.com/office/drawing/2014/main" id="{99AC701A-EB99-453D-8DFA-457E126EED97}"/>
              </a:ext>
            </a:extLst>
          </p:cNvPr>
          <p:cNvSpPr txBox="1"/>
          <p:nvPr/>
        </p:nvSpPr>
        <p:spPr>
          <a:xfrm>
            <a:off x="624630" y="6065743"/>
            <a:ext cx="3086100" cy="369332"/>
          </a:xfrm>
          <a:prstGeom prst="rect">
            <a:avLst/>
          </a:prstGeom>
          <a:noFill/>
        </p:spPr>
        <p:txBody>
          <a:bodyPr wrap="square" rtlCol="0">
            <a:spAutoFit/>
          </a:bodyPr>
          <a:lstStyle/>
          <a:p>
            <a:r>
              <a:rPr lang="en-US" dirty="0"/>
              <a:t>Updated January24, 2022</a:t>
            </a:r>
          </a:p>
        </p:txBody>
      </p:sp>
      <p:pic>
        <p:nvPicPr>
          <p:cNvPr id="10" name="Picture 9">
            <a:extLst>
              <a:ext uri="{FF2B5EF4-FFF2-40B4-BE49-F238E27FC236}">
                <a16:creationId xmlns:a16="http://schemas.microsoft.com/office/drawing/2014/main" id="{9B9F4180-A6E4-4458-A212-CDF5150CA5EA}"/>
              </a:ext>
            </a:extLst>
          </p:cNvPr>
          <p:cNvPicPr>
            <a:picLocks noChangeAspect="1"/>
          </p:cNvPicPr>
          <p:nvPr/>
        </p:nvPicPr>
        <p:blipFill>
          <a:blip r:embed="rId4"/>
          <a:stretch>
            <a:fillRect/>
          </a:stretch>
        </p:blipFill>
        <p:spPr>
          <a:xfrm>
            <a:off x="829473" y="701119"/>
            <a:ext cx="7485053" cy="4482574"/>
          </a:xfrm>
          <a:prstGeom prst="rect">
            <a:avLst/>
          </a:prstGeom>
        </p:spPr>
      </p:pic>
    </p:spTree>
    <p:extLst>
      <p:ext uri="{BB962C8B-B14F-4D97-AF65-F5344CB8AC3E}">
        <p14:creationId xmlns:p14="http://schemas.microsoft.com/office/powerpoint/2010/main" val="1811237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531996"/>
            <a:ext cx="4258557" cy="471862"/>
          </a:xfrm>
        </p:spPr>
        <p:txBody>
          <a:bodyPr>
            <a:normAutofit fontScale="90000"/>
          </a:bodyPr>
          <a:lstStyle/>
          <a:p>
            <a:r>
              <a:rPr lang="en-US" sz="4400" dirty="0"/>
              <a:t>Travel Mandates</a:t>
            </a:r>
          </a:p>
        </p:txBody>
      </p:sp>
      <p:sp>
        <p:nvSpPr>
          <p:cNvPr id="13" name="Text Placeholder 12"/>
          <p:cNvSpPr>
            <a:spLocks noGrp="1"/>
          </p:cNvSpPr>
          <p:nvPr>
            <p:ph type="body" sz="half" idx="2"/>
          </p:nvPr>
        </p:nvSpPr>
        <p:spPr>
          <a:xfrm>
            <a:off x="979378" y="1085850"/>
            <a:ext cx="7753141" cy="5413805"/>
          </a:xfrm>
        </p:spPr>
        <p:txBody>
          <a:bodyPr>
            <a:noAutofit/>
          </a:bodyPr>
          <a:lstStyle/>
          <a:p>
            <a:pPr marL="457200" indent="-457200">
              <a:lnSpc>
                <a:spcPct val="120000"/>
              </a:lnSpc>
              <a:buFont typeface="Arial" panose="020B0604020202020204" pitchFamily="34" charset="0"/>
              <a:buChar char="•"/>
            </a:pPr>
            <a:r>
              <a:rPr lang="en-US" sz="2000" dirty="0">
                <a:solidFill>
                  <a:srgbClr val="7F85AB"/>
                </a:solidFill>
              </a:rPr>
              <a:t>U.S. Dept. of State (12/6/21):  </a:t>
            </a:r>
          </a:p>
          <a:p>
            <a:pPr marL="914400" lvl="1" indent="-457200">
              <a:lnSpc>
                <a:spcPct val="120000"/>
              </a:lnSpc>
              <a:buFont typeface="Arial" panose="020B0604020202020204" pitchFamily="34" charset="0"/>
              <a:buChar char="•"/>
            </a:pPr>
            <a:r>
              <a:rPr lang="en-US" sz="1800" dirty="0">
                <a:solidFill>
                  <a:srgbClr val="7F85AB"/>
                </a:solidFill>
              </a:rPr>
              <a:t>All air travelers, including U.S. citizens  (regardless of vaccination status) must show a negative COVID-19 test taken within 24 hours of departure to the U.S. </a:t>
            </a:r>
          </a:p>
          <a:p>
            <a:pPr marL="914400" lvl="1" indent="-457200">
              <a:lnSpc>
                <a:spcPct val="120000"/>
              </a:lnSpc>
              <a:buFont typeface="Arial" panose="020B0604020202020204" pitchFamily="34" charset="0"/>
              <a:buChar char="•"/>
            </a:pPr>
            <a:r>
              <a:rPr lang="en-US" sz="1800" dirty="0">
                <a:solidFill>
                  <a:srgbClr val="7F85AB"/>
                </a:solidFill>
              </a:rPr>
              <a:t>Documentation of recovery from COVID-19 is accepted for those recently recovered.</a:t>
            </a:r>
          </a:p>
          <a:p>
            <a:pPr marL="457200" indent="-457200">
              <a:lnSpc>
                <a:spcPct val="120000"/>
              </a:lnSpc>
              <a:buFont typeface="Arial" panose="020B0604020202020204" pitchFamily="34" charset="0"/>
              <a:buChar char="•"/>
            </a:pPr>
            <a:r>
              <a:rPr lang="en-US" sz="2000" dirty="0">
                <a:solidFill>
                  <a:srgbClr val="7F85AB"/>
                </a:solidFill>
              </a:rPr>
              <a:t>CDC:</a:t>
            </a:r>
          </a:p>
          <a:p>
            <a:pPr marL="914400" lvl="1" indent="-457200">
              <a:lnSpc>
                <a:spcPct val="120000"/>
              </a:lnSpc>
              <a:buFont typeface="Arial" panose="020B0604020202020204" pitchFamily="34" charset="0"/>
              <a:buChar char="•"/>
            </a:pPr>
            <a:r>
              <a:rPr lang="en-US" sz="1800" dirty="0">
                <a:solidFill>
                  <a:srgbClr val="7F85AB"/>
                </a:solidFill>
              </a:rPr>
              <a:t>Does not recommend international travel until fully vaccinated (even fully vaccinated individuals may be at increased risk for getting and possibly spreading some COVID-19 variants).</a:t>
            </a:r>
          </a:p>
          <a:p>
            <a:pPr marL="914400" lvl="1" indent="-457200">
              <a:lnSpc>
                <a:spcPct val="120000"/>
              </a:lnSpc>
              <a:buFont typeface="Arial" panose="020B0604020202020204" pitchFamily="34" charset="0"/>
              <a:buChar char="•"/>
            </a:pPr>
            <a:r>
              <a:rPr lang="en-US" sz="1800" dirty="0">
                <a:solidFill>
                  <a:srgbClr val="7F85AB"/>
                </a:solidFill>
              </a:rPr>
              <a:t>CDC Order (11/8/21):  requires non-immigrant, non-U.S. citizens  traveling to the U.S. to be fully vaccinated &amp; provide proof, with certain exceptions. </a:t>
            </a:r>
            <a:r>
              <a:rPr lang="en-US" sz="1800" dirty="0">
                <a:solidFill>
                  <a:srgbClr val="7F85AB"/>
                </a:solidFill>
                <a:hlinkClick r:id="rId2"/>
              </a:rPr>
              <a:t>https://travel.state.gov/content/travel/en/traveladvisories/ea/requirements-for-air-travelers-to-the-us.html</a:t>
            </a:r>
            <a:endParaRPr lang="en-US" sz="1800" dirty="0">
              <a:solidFill>
                <a:srgbClr val="7F85AB"/>
              </a:solidFill>
            </a:endParaRPr>
          </a:p>
          <a:p>
            <a:pPr marL="914400" lvl="1" indent="-457200">
              <a:lnSpc>
                <a:spcPct val="120000"/>
              </a:lnSpc>
              <a:buFont typeface="Arial" panose="020B0604020202020204" pitchFamily="34" charset="0"/>
              <a:buChar char="•"/>
            </a:pPr>
            <a:endParaRPr lang="en-US" sz="1800" dirty="0">
              <a:solidFill>
                <a:srgbClr val="7F85AB"/>
              </a:solidFill>
            </a:endParaRPr>
          </a:p>
          <a:p>
            <a:pPr marL="457200" indent="-457200">
              <a:lnSpc>
                <a:spcPct val="120000"/>
              </a:lnSpc>
              <a:buFont typeface="Arial" panose="020B0604020202020204" pitchFamily="34" charset="0"/>
              <a:buChar char="•"/>
            </a:pPr>
            <a:endParaRPr lang="en-US" sz="1800" dirty="0">
              <a:solidFill>
                <a:srgbClr val="7F85AB"/>
              </a:solidFill>
            </a:endParaRP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481879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531994"/>
            <a:ext cx="4258557" cy="817835"/>
          </a:xfrm>
        </p:spPr>
        <p:txBody>
          <a:bodyPr>
            <a:normAutofit/>
          </a:bodyPr>
          <a:lstStyle/>
          <a:p>
            <a:r>
              <a:rPr lang="en-US" sz="4400" dirty="0"/>
              <a:t>Vaccination</a:t>
            </a:r>
          </a:p>
        </p:txBody>
      </p:sp>
      <p:sp>
        <p:nvSpPr>
          <p:cNvPr id="13" name="Text Placeholder 12"/>
          <p:cNvSpPr>
            <a:spLocks noGrp="1"/>
          </p:cNvSpPr>
          <p:nvPr>
            <p:ph type="body" sz="half" idx="2"/>
          </p:nvPr>
        </p:nvSpPr>
        <p:spPr>
          <a:xfrm>
            <a:off x="979379" y="1349829"/>
            <a:ext cx="7491875" cy="4976177"/>
          </a:xfrm>
        </p:spPr>
        <p:txBody>
          <a:bodyPr>
            <a:noAutofit/>
          </a:bodyPr>
          <a:lstStyle/>
          <a:p>
            <a:pPr marL="457200" indent="-457200">
              <a:lnSpc>
                <a:spcPct val="120000"/>
              </a:lnSpc>
              <a:buFont typeface="Arial" panose="020B0604020202020204" pitchFamily="34" charset="0"/>
              <a:buChar char="•"/>
            </a:pPr>
            <a:r>
              <a:rPr lang="en-US" sz="1800" dirty="0">
                <a:solidFill>
                  <a:srgbClr val="7F85AB"/>
                </a:solidFill>
              </a:rPr>
              <a:t>SI employees, volunteers, interns, fellows, and research associates are no longer required to be vaccinated. They are still requested to report their vaccination status to </a:t>
            </a:r>
            <a:r>
              <a:rPr lang="en-US" sz="1800" dirty="0">
                <a:solidFill>
                  <a:srgbClr val="7F85AB"/>
                </a:solidFill>
                <a:hlinkClick r:id="rId2"/>
              </a:rPr>
              <a:t>OHS-MedicalReview@si.edu</a:t>
            </a:r>
            <a:r>
              <a:rPr lang="en-US" sz="1800" dirty="0">
                <a:solidFill>
                  <a:srgbClr val="7F85AB"/>
                </a:solidFill>
              </a:rPr>
              <a:t>.</a:t>
            </a:r>
          </a:p>
          <a:p>
            <a:pPr marL="457200" indent="-457200">
              <a:lnSpc>
                <a:spcPct val="120000"/>
              </a:lnSpc>
              <a:buFont typeface="Arial" panose="020B0604020202020204" pitchFamily="34" charset="0"/>
              <a:buChar char="•"/>
            </a:pPr>
            <a:r>
              <a:rPr lang="en-US" sz="1800" dirty="0">
                <a:solidFill>
                  <a:srgbClr val="7F85AB"/>
                </a:solidFill>
              </a:rPr>
              <a:t>Contractors must provide a certification of vaccination to their COTR as per SI’s Safety Protocols for On-site Contractors. If not vaccinated, the contractor must provide proof of a recent negative COVID test upon arrival at an SI facility.</a:t>
            </a:r>
          </a:p>
          <a:p>
            <a:pPr marL="457200" indent="-457200">
              <a:lnSpc>
                <a:spcPct val="120000"/>
              </a:lnSpc>
              <a:buFont typeface="Arial" panose="020B0604020202020204" pitchFamily="34" charset="0"/>
              <a:buChar char="•"/>
            </a:pPr>
            <a:r>
              <a:rPr lang="en-US" sz="1800" dirty="0">
                <a:solidFill>
                  <a:srgbClr val="7F85AB"/>
                </a:solidFill>
              </a:rPr>
              <a:t>Official visitors must present proof of vaccination or a recent negative COVID test upon arrival at a SI facility, as per SI’s Official Visitor Policy.</a:t>
            </a:r>
          </a:p>
          <a:p>
            <a:pPr marL="457200" indent="-457200">
              <a:lnSpc>
                <a:spcPct val="120000"/>
              </a:lnSpc>
              <a:buFont typeface="Arial" panose="020B0604020202020204" pitchFamily="34" charset="0"/>
              <a:buChar char="•"/>
            </a:pPr>
            <a:r>
              <a:rPr lang="en-US" sz="1800" dirty="0">
                <a:solidFill>
                  <a:srgbClr val="7F85AB"/>
                </a:solidFill>
              </a:rPr>
              <a:t>Guests at a special event must present proof of vaccination or a recent negative COVID test upon arrival at a SI facility, as per SI’s Special Events Policy.</a:t>
            </a:r>
            <a:endParaRPr lang="en-US" sz="1900" dirty="0">
              <a:solidFill>
                <a:srgbClr val="7F85AB"/>
              </a:solidFill>
            </a:endParaRPr>
          </a:p>
          <a:p>
            <a:pPr marL="457200" indent="-457200">
              <a:lnSpc>
                <a:spcPct val="120000"/>
              </a:lnSpc>
              <a:buFont typeface="Arial" panose="020B0604020202020204" pitchFamily="34" charset="0"/>
              <a:buChar char="•"/>
            </a:pPr>
            <a:endParaRPr lang="en-US" sz="1900" dirty="0">
              <a:solidFill>
                <a:srgbClr val="7F85AB"/>
              </a:solidFill>
            </a:endParaRP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362642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876299"/>
            <a:ext cx="7463337" cy="1286999"/>
          </a:xfrm>
        </p:spPr>
        <p:txBody>
          <a:bodyPr>
            <a:noAutofit/>
          </a:bodyPr>
          <a:lstStyle/>
          <a:p>
            <a:r>
              <a:rPr lang="en-US" sz="6000" dirty="0"/>
              <a:t>Building Access</a:t>
            </a:r>
          </a:p>
        </p:txBody>
      </p:sp>
      <p:sp>
        <p:nvSpPr>
          <p:cNvPr id="13" name="Text Placeholder 12"/>
          <p:cNvSpPr>
            <a:spLocks noGrp="1"/>
          </p:cNvSpPr>
          <p:nvPr>
            <p:ph type="body" sz="half" idx="2"/>
          </p:nvPr>
        </p:nvSpPr>
        <p:spPr>
          <a:xfrm>
            <a:off x="690238" y="2132733"/>
            <a:ext cx="7107561" cy="2286867"/>
          </a:xfrm>
        </p:spPr>
        <p:txBody>
          <a:bodyPr/>
          <a:lstStyle/>
          <a:p>
            <a:pPr>
              <a:lnSpc>
                <a:spcPct val="120000"/>
              </a:lnSpc>
            </a:pPr>
            <a:r>
              <a:rPr lang="en-US" sz="2200" b="1" dirty="0">
                <a:solidFill>
                  <a:srgbClr val="7F85AB"/>
                </a:solidFill>
              </a:rPr>
              <a:t>Approval and Building Access Procedures </a:t>
            </a: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spTree>
    <p:extLst>
      <p:ext uri="{BB962C8B-B14F-4D97-AF65-F5344CB8AC3E}">
        <p14:creationId xmlns:p14="http://schemas.microsoft.com/office/powerpoint/2010/main" val="262051927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531994"/>
            <a:ext cx="4258557" cy="1801896"/>
          </a:xfrm>
        </p:spPr>
        <p:txBody>
          <a:bodyPr>
            <a:normAutofit/>
          </a:bodyPr>
          <a:lstStyle/>
          <a:p>
            <a:r>
              <a:rPr lang="en-US" sz="4400" dirty="0"/>
              <a:t>Requirements for Approval</a:t>
            </a:r>
          </a:p>
        </p:txBody>
      </p:sp>
      <p:sp>
        <p:nvSpPr>
          <p:cNvPr id="13" name="Text Placeholder 12"/>
          <p:cNvSpPr>
            <a:spLocks noGrp="1"/>
          </p:cNvSpPr>
          <p:nvPr>
            <p:ph type="body" sz="half" idx="2"/>
          </p:nvPr>
        </p:nvSpPr>
        <p:spPr>
          <a:xfrm>
            <a:off x="979380" y="2224216"/>
            <a:ext cx="6770314" cy="4415575"/>
          </a:xfrm>
        </p:spPr>
        <p:txBody>
          <a:bodyPr>
            <a:noAutofit/>
          </a:bodyPr>
          <a:lstStyle/>
          <a:p>
            <a:pPr marL="457200" indent="-457200">
              <a:lnSpc>
                <a:spcPct val="120000"/>
              </a:lnSpc>
              <a:buFont typeface="Arial" panose="020B0604020202020204" pitchFamily="34" charset="0"/>
              <a:buChar char="•"/>
            </a:pPr>
            <a:r>
              <a:rPr lang="en-US" sz="2200" dirty="0">
                <a:solidFill>
                  <a:srgbClr val="7F85AB"/>
                </a:solidFill>
              </a:rPr>
              <a:t>A request to enter any of the SAO facilities must first be approved. Approval is based on:</a:t>
            </a:r>
          </a:p>
          <a:p>
            <a:pPr marL="914400" lvl="1" indent="-457200">
              <a:lnSpc>
                <a:spcPct val="120000"/>
              </a:lnSpc>
              <a:buFont typeface="Arial" panose="020B0604020202020204" pitchFamily="34" charset="0"/>
              <a:buChar char="•"/>
            </a:pPr>
            <a:r>
              <a:rPr lang="en-US" sz="2000" dirty="0">
                <a:solidFill>
                  <a:srgbClr val="7F85AB"/>
                </a:solidFill>
              </a:rPr>
              <a:t>Completion of this training</a:t>
            </a:r>
          </a:p>
          <a:p>
            <a:pPr marL="914400" lvl="1" indent="-457200">
              <a:lnSpc>
                <a:spcPct val="120000"/>
              </a:lnSpc>
              <a:buFont typeface="Arial" panose="020B0604020202020204" pitchFamily="34" charset="0"/>
              <a:buChar char="•"/>
            </a:pPr>
            <a:r>
              <a:rPr lang="en-US" sz="2000" dirty="0">
                <a:solidFill>
                  <a:srgbClr val="7F85AB"/>
                </a:solidFill>
              </a:rPr>
              <a:t>Completion of Harvard’s online COVID-19 Awareness training, for those at 60/160.</a:t>
            </a:r>
          </a:p>
          <a:p>
            <a:pPr marL="914400" lvl="1" indent="-457200">
              <a:lnSpc>
                <a:spcPct val="120000"/>
              </a:lnSpc>
              <a:buFont typeface="Arial" panose="020B0604020202020204" pitchFamily="34" charset="0"/>
              <a:buChar char="•"/>
            </a:pPr>
            <a:r>
              <a:rPr lang="en-US" sz="2000" dirty="0">
                <a:solidFill>
                  <a:srgbClr val="7F85AB"/>
                </a:solidFill>
              </a:rPr>
              <a:t>Signing an Attestation Form that you have completed this training and have read  SAO’s “</a:t>
            </a:r>
            <a:r>
              <a:rPr lang="en-US" sz="2000" i="1" dirty="0">
                <a:solidFill>
                  <a:srgbClr val="7F85AB"/>
                </a:solidFill>
              </a:rPr>
              <a:t>Phase 2 Planning for additional staff returning to work on-site”.</a:t>
            </a:r>
            <a:endParaRPr lang="en-US" sz="2000" dirty="0">
              <a:solidFill>
                <a:srgbClr val="7F85AB"/>
              </a:solidFill>
            </a:endParaRP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651132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531994"/>
            <a:ext cx="4258557" cy="950817"/>
          </a:xfrm>
        </p:spPr>
        <p:txBody>
          <a:bodyPr>
            <a:normAutofit/>
          </a:bodyPr>
          <a:lstStyle/>
          <a:p>
            <a:r>
              <a:rPr lang="en-US" sz="4400" dirty="0"/>
              <a:t>Regular Access</a:t>
            </a:r>
          </a:p>
        </p:txBody>
      </p:sp>
      <p:sp>
        <p:nvSpPr>
          <p:cNvPr id="13" name="Text Placeholder 12"/>
          <p:cNvSpPr>
            <a:spLocks noGrp="1"/>
          </p:cNvSpPr>
          <p:nvPr>
            <p:ph type="body" sz="half" idx="2"/>
          </p:nvPr>
        </p:nvSpPr>
        <p:spPr>
          <a:xfrm>
            <a:off x="979379" y="1482811"/>
            <a:ext cx="7676247" cy="4843195"/>
          </a:xfrm>
        </p:spPr>
        <p:txBody>
          <a:bodyPr>
            <a:noAutofit/>
          </a:bodyPr>
          <a:lstStyle/>
          <a:p>
            <a:pPr marL="457200" indent="-457200">
              <a:lnSpc>
                <a:spcPct val="120000"/>
              </a:lnSpc>
              <a:buFont typeface="Arial" panose="020B0604020202020204" pitchFamily="34" charset="0"/>
              <a:buChar char="•"/>
            </a:pPr>
            <a:r>
              <a:rPr lang="en-US" sz="1800" dirty="0">
                <a:solidFill>
                  <a:srgbClr val="7F85AB"/>
                </a:solidFill>
              </a:rPr>
              <a:t>If you require regular access (fixed schedule) to an SAO facility, discuss this with your supervisor. If your supervisor supports your request, the following email should be sent with a short rationale for on-site presence and a proposed schedule:</a:t>
            </a:r>
          </a:p>
          <a:p>
            <a:pPr marL="914400" lvl="1" indent="-457200">
              <a:lnSpc>
                <a:spcPct val="120000"/>
              </a:lnSpc>
              <a:buFont typeface="Arial" panose="020B0604020202020204" pitchFamily="34" charset="0"/>
              <a:buChar char="•"/>
            </a:pPr>
            <a:r>
              <a:rPr lang="en-US" sz="1600" dirty="0">
                <a:solidFill>
                  <a:srgbClr val="7F85AB"/>
                </a:solidFill>
              </a:rPr>
              <a:t>60 Garden St or 160 Concord Ave: Your supervisor  should email Margaret Carroll and copy you on the email</a:t>
            </a:r>
          </a:p>
          <a:p>
            <a:pPr marL="914400" lvl="1" indent="-457200">
              <a:lnSpc>
                <a:spcPct val="120000"/>
              </a:lnSpc>
              <a:buFont typeface="Arial" panose="020B0604020202020204" pitchFamily="34" charset="0"/>
              <a:buChar char="•"/>
            </a:pPr>
            <a:r>
              <a:rPr lang="en-US" sz="1600" dirty="0">
                <a:solidFill>
                  <a:srgbClr val="7F85AB"/>
                </a:solidFill>
              </a:rPr>
              <a:t>CDP:  Email your supervisor; CE staff: Your supervisor and Melinda Dillon</a:t>
            </a:r>
          </a:p>
          <a:p>
            <a:pPr marL="457200" indent="-457200">
              <a:lnSpc>
                <a:spcPct val="120000"/>
              </a:lnSpc>
              <a:buFont typeface="Arial" panose="020B0604020202020204" pitchFamily="34" charset="0"/>
              <a:buChar char="•"/>
            </a:pPr>
            <a:r>
              <a:rPr lang="en-US" sz="1800" dirty="0">
                <a:solidFill>
                  <a:srgbClr val="7F85AB"/>
                </a:solidFill>
              </a:rPr>
              <a:t>If approved, you will receive an e-mail confirmation with a set schedule and building specific entrance policies (to include COVID-19 testing for 60/160).  If you are an SAO employee, you will also receive a confirmation e-mail from HR.</a:t>
            </a:r>
          </a:p>
          <a:p>
            <a:pPr marL="457200" indent="-457200">
              <a:lnSpc>
                <a:spcPct val="120000"/>
              </a:lnSpc>
              <a:buFont typeface="Arial" panose="020B0604020202020204" pitchFamily="34" charset="0"/>
              <a:buChar char="•"/>
            </a:pPr>
            <a:r>
              <a:rPr lang="en-US" sz="1800" dirty="0">
                <a:solidFill>
                  <a:srgbClr val="7F85AB"/>
                </a:solidFill>
                <a:ea typeface="Source Sans Pro" charset="0"/>
              </a:rPr>
              <a:t>Please adhere to your confirmed schedule. Times are arranged to minimize personnel overlap to maintain social distancing.</a:t>
            </a: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593991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531994"/>
            <a:ext cx="4148629" cy="1035549"/>
          </a:xfrm>
        </p:spPr>
        <p:txBody>
          <a:bodyPr>
            <a:normAutofit/>
          </a:bodyPr>
          <a:lstStyle/>
          <a:p>
            <a:r>
              <a:rPr lang="en-US" sz="4400" dirty="0"/>
              <a:t>Ad-hoc Access</a:t>
            </a:r>
          </a:p>
        </p:txBody>
      </p:sp>
      <p:sp>
        <p:nvSpPr>
          <p:cNvPr id="13" name="Text Placeholder 12"/>
          <p:cNvSpPr>
            <a:spLocks noGrp="1"/>
          </p:cNvSpPr>
          <p:nvPr>
            <p:ph type="body" sz="half" idx="2"/>
          </p:nvPr>
        </p:nvSpPr>
        <p:spPr>
          <a:xfrm>
            <a:off x="979379" y="1567543"/>
            <a:ext cx="7312566" cy="4788809"/>
          </a:xfrm>
        </p:spPr>
        <p:txBody>
          <a:bodyPr>
            <a:noAutofit/>
          </a:bodyPr>
          <a:lstStyle/>
          <a:p>
            <a:pPr marL="457200" indent="-457200">
              <a:lnSpc>
                <a:spcPct val="120000"/>
              </a:lnSpc>
              <a:buFont typeface="Arial" panose="020B0604020202020204" pitchFamily="34" charset="0"/>
              <a:buChar char="•"/>
            </a:pPr>
            <a:r>
              <a:rPr lang="en-US" sz="2200" dirty="0">
                <a:solidFill>
                  <a:srgbClr val="7F85AB"/>
                </a:solidFill>
              </a:rPr>
              <a:t>Infrequent access (one-time or intermittent) to an SAO facility for a specific task is referred to as </a:t>
            </a:r>
            <a:r>
              <a:rPr lang="en-US" sz="2200" u="sng" dirty="0">
                <a:solidFill>
                  <a:srgbClr val="7F85AB"/>
                </a:solidFill>
              </a:rPr>
              <a:t>ad-hoc access</a:t>
            </a:r>
            <a:r>
              <a:rPr lang="en-US" sz="2200" dirty="0">
                <a:solidFill>
                  <a:srgbClr val="7F85AB"/>
                </a:solidFill>
              </a:rPr>
              <a:t>. </a:t>
            </a:r>
          </a:p>
          <a:p>
            <a:pPr marL="457200" indent="-457200">
              <a:lnSpc>
                <a:spcPct val="120000"/>
              </a:lnSpc>
              <a:buFont typeface="Arial" panose="020B0604020202020204" pitchFamily="34" charset="0"/>
              <a:buChar char="•"/>
            </a:pPr>
            <a:r>
              <a:rPr lang="en-US" sz="2200" dirty="0">
                <a:solidFill>
                  <a:srgbClr val="7F85AB"/>
                </a:solidFill>
              </a:rPr>
              <a:t>To schedule ad-hoc access, e-mail the following people well in advance of your preferred date:</a:t>
            </a:r>
          </a:p>
          <a:p>
            <a:pPr marL="914400" lvl="1" indent="-457200">
              <a:lnSpc>
                <a:spcPct val="120000"/>
              </a:lnSpc>
              <a:buFont typeface="Arial" panose="020B0604020202020204" pitchFamily="34" charset="0"/>
              <a:buChar char="•"/>
            </a:pPr>
            <a:r>
              <a:rPr lang="en-US" sz="2000" u="sng" dirty="0">
                <a:solidFill>
                  <a:srgbClr val="7F85AB"/>
                </a:solidFill>
              </a:rPr>
              <a:t>60 Garden or 160 Concord</a:t>
            </a:r>
            <a:r>
              <a:rPr lang="en-US" sz="2000" dirty="0">
                <a:solidFill>
                  <a:srgbClr val="7F85AB"/>
                </a:solidFill>
              </a:rPr>
              <a:t>:  </a:t>
            </a:r>
            <a:r>
              <a:rPr lang="en-US" sz="2000">
                <a:solidFill>
                  <a:srgbClr val="7F85AB"/>
                </a:solidFill>
              </a:rPr>
              <a:t>Margaret Carroll</a:t>
            </a:r>
            <a:endParaRPr lang="en-US" sz="2000" dirty="0">
              <a:solidFill>
                <a:srgbClr val="7F85AB"/>
              </a:solidFill>
            </a:endParaRPr>
          </a:p>
          <a:p>
            <a:pPr marL="914400" lvl="1" indent="-457200">
              <a:lnSpc>
                <a:spcPct val="120000"/>
              </a:lnSpc>
              <a:buFont typeface="Arial" panose="020B0604020202020204" pitchFamily="34" charset="0"/>
              <a:buChar char="•"/>
            </a:pPr>
            <a:r>
              <a:rPr lang="en-US" sz="2000" u="sng" dirty="0">
                <a:solidFill>
                  <a:srgbClr val="7F85AB"/>
                </a:solidFill>
              </a:rPr>
              <a:t>CDP:</a:t>
            </a:r>
            <a:r>
              <a:rPr lang="en-US" sz="2000" dirty="0">
                <a:solidFill>
                  <a:srgbClr val="7F85AB"/>
                </a:solidFill>
              </a:rPr>
              <a:t>  Your supervisor; CE staff:  Your supervisor and Melinda Dillon</a:t>
            </a:r>
          </a:p>
          <a:p>
            <a:pPr marL="457200" indent="-457200">
              <a:lnSpc>
                <a:spcPct val="120000"/>
              </a:lnSpc>
              <a:buFont typeface="Arial" panose="020B0604020202020204" pitchFamily="34" charset="0"/>
              <a:buChar char="•"/>
            </a:pPr>
            <a:r>
              <a:rPr lang="en-US" sz="2200" dirty="0">
                <a:solidFill>
                  <a:srgbClr val="7F85AB"/>
                </a:solidFill>
              </a:rPr>
              <a:t>Indicate your requested date and time of day.</a:t>
            </a:r>
          </a:p>
          <a:p>
            <a:pPr marL="457200" indent="-457200">
              <a:lnSpc>
                <a:spcPct val="120000"/>
              </a:lnSpc>
              <a:buFont typeface="Arial" panose="020B0604020202020204" pitchFamily="34" charset="0"/>
              <a:buChar char="•"/>
            </a:pPr>
            <a:r>
              <a:rPr lang="en-US" sz="2200" dirty="0">
                <a:solidFill>
                  <a:srgbClr val="7F85AB"/>
                </a:solidFill>
              </a:rPr>
              <a:t>If approved, the applicable building contact will confirm via e-mail.</a:t>
            </a: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11601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4" y="531994"/>
            <a:ext cx="5233785" cy="1383303"/>
          </a:xfrm>
        </p:spPr>
        <p:txBody>
          <a:bodyPr>
            <a:normAutofit/>
          </a:bodyPr>
          <a:lstStyle/>
          <a:p>
            <a:r>
              <a:rPr lang="en-US" sz="4400" dirty="0"/>
              <a:t>Harvard COVID-19 Testing Program</a:t>
            </a:r>
          </a:p>
        </p:txBody>
      </p:sp>
      <p:sp>
        <p:nvSpPr>
          <p:cNvPr id="13" name="Text Placeholder 12"/>
          <p:cNvSpPr>
            <a:spLocks noGrp="1"/>
          </p:cNvSpPr>
          <p:nvPr>
            <p:ph type="body" sz="half" idx="2"/>
          </p:nvPr>
        </p:nvSpPr>
        <p:spPr>
          <a:xfrm>
            <a:off x="979379" y="1915297"/>
            <a:ext cx="7392341" cy="4277686"/>
          </a:xfrm>
        </p:spPr>
        <p:txBody>
          <a:bodyPr>
            <a:noAutofit/>
          </a:bodyPr>
          <a:lstStyle/>
          <a:p>
            <a:pPr marL="457200" indent="-457200">
              <a:lnSpc>
                <a:spcPct val="120000"/>
              </a:lnSpc>
              <a:buFont typeface="Arial" panose="020B0604020202020204" pitchFamily="34" charset="0"/>
              <a:buChar char="•"/>
            </a:pPr>
            <a:r>
              <a:rPr lang="en-US" dirty="0">
                <a:solidFill>
                  <a:srgbClr val="7F85AB"/>
                </a:solidFill>
              </a:rPr>
              <a:t>If you are approved for EITHER REGULAR OR AD-HOC ACCESS to 60/160, you will be required to participate in Harvard’s COVID-19 testing program, regardless of vaccination status.</a:t>
            </a:r>
          </a:p>
          <a:p>
            <a:pPr marL="457200" indent="-457200">
              <a:lnSpc>
                <a:spcPct val="120000"/>
              </a:lnSpc>
              <a:buFont typeface="Arial" panose="020B0604020202020204" pitchFamily="34" charset="0"/>
              <a:buChar char="•"/>
            </a:pPr>
            <a:r>
              <a:rPr lang="en-US" dirty="0">
                <a:solidFill>
                  <a:srgbClr val="7F85AB"/>
                </a:solidFill>
              </a:rPr>
              <a:t>This is one of the reasons that requesting access needs to be done well in advance of your preferred date – so there is sufficient time to set up your account in Color, the Crimson Clear associated app, Harvard’s testing portal. It may take several days to enroll in the C-19 testing program.</a:t>
            </a:r>
          </a:p>
          <a:p>
            <a:pPr marL="457200" indent="-457200">
              <a:lnSpc>
                <a:spcPct val="120000"/>
              </a:lnSpc>
              <a:buFont typeface="Arial" panose="020B0604020202020204" pitchFamily="34" charset="0"/>
              <a:buChar char="•"/>
            </a:pPr>
            <a:r>
              <a:rPr lang="en-US" dirty="0">
                <a:solidFill>
                  <a:srgbClr val="7F85AB"/>
                </a:solidFill>
              </a:rPr>
              <a:t>Weekly test kits (1 kit/week), which consist of a self-administered nasal swab, are picked up at B-207 (location of Cf help desk) at 60 Garden. Completed test kits are dropped off in the main lobby at 60 Garden (and many other locations around the Harvard campus). Test results are generally available within 12 – 24 hours.</a:t>
            </a:r>
          </a:p>
          <a:p>
            <a:pPr marL="457200" indent="-457200">
              <a:lnSpc>
                <a:spcPct val="120000"/>
              </a:lnSpc>
              <a:buFont typeface="Arial" panose="020B0604020202020204" pitchFamily="34" charset="0"/>
              <a:buChar char="•"/>
            </a:pPr>
            <a:r>
              <a:rPr lang="en-US" dirty="0">
                <a:solidFill>
                  <a:srgbClr val="7F85AB"/>
                </a:solidFill>
              </a:rPr>
              <a:t>To pick up test kits, staff may part at 160, subject to availability &amp; free of charge (for now) by arranging this with Muriel Hodges.</a:t>
            </a: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613688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531994"/>
            <a:ext cx="4258557" cy="1071091"/>
          </a:xfrm>
        </p:spPr>
        <p:txBody>
          <a:bodyPr>
            <a:normAutofit/>
          </a:bodyPr>
          <a:lstStyle/>
          <a:p>
            <a:r>
              <a:rPr lang="en-US" sz="4400" dirty="0"/>
              <a:t>Agenda</a:t>
            </a:r>
          </a:p>
        </p:txBody>
      </p:sp>
      <p:sp>
        <p:nvSpPr>
          <p:cNvPr id="13" name="Text Placeholder 12"/>
          <p:cNvSpPr>
            <a:spLocks noGrp="1"/>
          </p:cNvSpPr>
          <p:nvPr>
            <p:ph type="body" sz="half" idx="2"/>
          </p:nvPr>
        </p:nvSpPr>
        <p:spPr>
          <a:xfrm>
            <a:off x="979379" y="1828800"/>
            <a:ext cx="6824191" cy="4301837"/>
          </a:xfrm>
        </p:spPr>
        <p:txBody>
          <a:bodyPr>
            <a:normAutofit fontScale="77500" lnSpcReduction="20000"/>
          </a:bodyPr>
          <a:lstStyle/>
          <a:p>
            <a:pPr marL="457200" indent="-457200">
              <a:lnSpc>
                <a:spcPct val="120000"/>
              </a:lnSpc>
              <a:buFont typeface="Arial" panose="020B0604020202020204" pitchFamily="34" charset="0"/>
              <a:buChar char="•"/>
            </a:pPr>
            <a:r>
              <a:rPr lang="en-US" sz="3500" dirty="0">
                <a:solidFill>
                  <a:srgbClr val="7F85AB"/>
                </a:solidFill>
              </a:rPr>
              <a:t>Introduction</a:t>
            </a:r>
          </a:p>
          <a:p>
            <a:pPr marL="457200" indent="-457200">
              <a:lnSpc>
                <a:spcPct val="120000"/>
              </a:lnSpc>
              <a:buFont typeface="Arial" panose="020B0604020202020204" pitchFamily="34" charset="0"/>
              <a:buChar char="•"/>
            </a:pPr>
            <a:r>
              <a:rPr lang="en-US" sz="3500" dirty="0">
                <a:solidFill>
                  <a:srgbClr val="7F85AB"/>
                </a:solidFill>
              </a:rPr>
              <a:t>Building Access Procedures</a:t>
            </a:r>
          </a:p>
          <a:p>
            <a:pPr marL="457200" indent="-457200">
              <a:lnSpc>
                <a:spcPct val="120000"/>
              </a:lnSpc>
              <a:buFont typeface="Arial" panose="020B0604020202020204" pitchFamily="34" charset="0"/>
              <a:buChar char="•"/>
            </a:pPr>
            <a:r>
              <a:rPr lang="en-US" sz="3500" dirty="0">
                <a:solidFill>
                  <a:srgbClr val="7F85AB"/>
                </a:solidFill>
              </a:rPr>
              <a:t>Social Distancing</a:t>
            </a:r>
          </a:p>
          <a:p>
            <a:pPr marL="457200" indent="-457200">
              <a:lnSpc>
                <a:spcPct val="120000"/>
              </a:lnSpc>
              <a:buFont typeface="Arial" panose="020B0604020202020204" pitchFamily="34" charset="0"/>
              <a:buChar char="•"/>
            </a:pPr>
            <a:r>
              <a:rPr lang="en-US" sz="3500" dirty="0">
                <a:solidFill>
                  <a:srgbClr val="7F85AB"/>
                </a:solidFill>
              </a:rPr>
              <a:t>Face Coverings</a:t>
            </a:r>
          </a:p>
          <a:p>
            <a:pPr marL="457200" indent="-457200">
              <a:lnSpc>
                <a:spcPct val="120000"/>
              </a:lnSpc>
              <a:buFont typeface="Arial" panose="020B0604020202020204" pitchFamily="34" charset="0"/>
              <a:buChar char="•"/>
            </a:pPr>
            <a:r>
              <a:rPr lang="en-US" sz="3500" dirty="0">
                <a:solidFill>
                  <a:srgbClr val="7F85AB"/>
                </a:solidFill>
              </a:rPr>
              <a:t>Hygiene Protocols</a:t>
            </a:r>
          </a:p>
          <a:p>
            <a:pPr marL="457200" indent="-457200">
              <a:lnSpc>
                <a:spcPct val="120000"/>
              </a:lnSpc>
              <a:buFont typeface="Arial" panose="020B0604020202020204" pitchFamily="34" charset="0"/>
              <a:buChar char="•"/>
            </a:pPr>
            <a:r>
              <a:rPr lang="en-US" sz="3500" dirty="0">
                <a:solidFill>
                  <a:srgbClr val="7F85AB"/>
                </a:solidFill>
              </a:rPr>
              <a:t>Cleaning and Disinfection</a:t>
            </a:r>
          </a:p>
          <a:p>
            <a:pPr marL="457200" indent="-457200">
              <a:lnSpc>
                <a:spcPct val="120000"/>
              </a:lnSpc>
              <a:buFont typeface="Arial" panose="020B0604020202020204" pitchFamily="34" charset="0"/>
              <a:buChar char="•"/>
            </a:pPr>
            <a:r>
              <a:rPr lang="en-US" sz="3500" dirty="0">
                <a:solidFill>
                  <a:srgbClr val="7F85AB"/>
                </a:solidFill>
              </a:rPr>
              <a:t>Additional Guidance</a:t>
            </a:r>
          </a:p>
          <a:p>
            <a:pPr marL="457200" indent="-457200">
              <a:lnSpc>
                <a:spcPct val="120000"/>
              </a:lnSpc>
              <a:buFont typeface="Arial" panose="020B0604020202020204" pitchFamily="34" charset="0"/>
              <a:buChar char="•"/>
            </a:pPr>
            <a:r>
              <a:rPr lang="en-US" sz="3500" dirty="0">
                <a:solidFill>
                  <a:srgbClr val="7F85AB"/>
                </a:solidFill>
              </a:rPr>
              <a:t>Laboratories</a:t>
            </a: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165146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6" y="531994"/>
            <a:ext cx="4824046" cy="1801896"/>
          </a:xfrm>
        </p:spPr>
        <p:txBody>
          <a:bodyPr>
            <a:noAutofit/>
          </a:bodyPr>
          <a:lstStyle/>
          <a:p>
            <a:r>
              <a:rPr lang="en-US" sz="4000" dirty="0"/>
              <a:t>Acknowledgement of No Symptoms</a:t>
            </a:r>
          </a:p>
        </p:txBody>
      </p:sp>
      <p:sp>
        <p:nvSpPr>
          <p:cNvPr id="13" name="Text Placeholder 12"/>
          <p:cNvSpPr>
            <a:spLocks noGrp="1"/>
          </p:cNvSpPr>
          <p:nvPr>
            <p:ph type="body" sz="half" idx="2"/>
          </p:nvPr>
        </p:nvSpPr>
        <p:spPr>
          <a:xfrm>
            <a:off x="979379" y="2551551"/>
            <a:ext cx="7624283" cy="3774455"/>
          </a:xfrm>
        </p:spPr>
        <p:txBody>
          <a:bodyPr>
            <a:normAutofit fontScale="92500" lnSpcReduction="10000"/>
          </a:bodyPr>
          <a:lstStyle/>
          <a:p>
            <a:pPr marL="457200" indent="-457200">
              <a:lnSpc>
                <a:spcPct val="120000"/>
              </a:lnSpc>
              <a:buFont typeface="Arial" panose="020B0604020202020204" pitchFamily="34" charset="0"/>
              <a:buChar char="•"/>
            </a:pPr>
            <a:r>
              <a:rPr lang="en-US" sz="2600" dirty="0">
                <a:solidFill>
                  <a:srgbClr val="7F85AB"/>
                </a:solidFill>
              </a:rPr>
              <a:t>Any staff member who is feeling unwell is prohibited from entering a SAO building (allergy symptoms discussed later in training).</a:t>
            </a:r>
          </a:p>
          <a:p>
            <a:pPr marL="457200" indent="-457200">
              <a:lnSpc>
                <a:spcPct val="120000"/>
              </a:lnSpc>
              <a:buFont typeface="Arial" panose="020B0604020202020204" pitchFamily="34" charset="0"/>
              <a:buChar char="•"/>
            </a:pPr>
            <a:r>
              <a:rPr lang="en-US" sz="2600" dirty="0">
                <a:solidFill>
                  <a:srgbClr val="7F85AB"/>
                </a:solidFill>
              </a:rPr>
              <a:t>Entry into a SAO building is an explicit acknowledgement by the individual that they are symptom free.</a:t>
            </a:r>
          </a:p>
          <a:p>
            <a:pPr marL="457200" indent="-457200">
              <a:lnSpc>
                <a:spcPct val="120000"/>
              </a:lnSpc>
              <a:buFont typeface="Arial" panose="020B0604020202020204" pitchFamily="34" charset="0"/>
              <a:buChar char="•"/>
            </a:pPr>
            <a:r>
              <a:rPr lang="en-US" sz="2600" dirty="0">
                <a:solidFill>
                  <a:srgbClr val="7F85AB"/>
                </a:solidFill>
              </a:rPr>
              <a:t>This acknowledgement is made through the SI Health Screening Questionnaire.</a:t>
            </a: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01142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531994"/>
            <a:ext cx="7515285" cy="1329463"/>
          </a:xfrm>
        </p:spPr>
        <p:txBody>
          <a:bodyPr>
            <a:noAutofit/>
          </a:bodyPr>
          <a:lstStyle/>
          <a:p>
            <a:r>
              <a:rPr lang="en-US" sz="4000" dirty="0"/>
              <a:t>SI Health Screening Questionnaire</a:t>
            </a:r>
          </a:p>
        </p:txBody>
      </p:sp>
      <p:sp>
        <p:nvSpPr>
          <p:cNvPr id="13" name="Text Placeholder 12"/>
          <p:cNvSpPr>
            <a:spLocks noGrp="1"/>
          </p:cNvSpPr>
          <p:nvPr>
            <p:ph type="body" sz="half" idx="2"/>
          </p:nvPr>
        </p:nvSpPr>
        <p:spPr>
          <a:xfrm>
            <a:off x="979379" y="1861457"/>
            <a:ext cx="7863285" cy="4341916"/>
          </a:xfrm>
        </p:spPr>
        <p:txBody>
          <a:bodyPr>
            <a:noAutofit/>
          </a:bodyPr>
          <a:lstStyle/>
          <a:p>
            <a:pPr marL="457200" indent="-457200">
              <a:lnSpc>
                <a:spcPct val="120000"/>
              </a:lnSpc>
              <a:buFont typeface="Arial" panose="020B0604020202020204" pitchFamily="34" charset="0"/>
              <a:buChar char="•"/>
            </a:pPr>
            <a:r>
              <a:rPr lang="en-US" sz="2200" dirty="0">
                <a:solidFill>
                  <a:srgbClr val="7F85AB"/>
                </a:solidFill>
              </a:rPr>
              <a:t>SI has a self-managed, at home health screening exercise for staff to review each day they enter an SAO facility. Answers are not recorded.</a:t>
            </a:r>
          </a:p>
          <a:p>
            <a:pPr marL="457200" indent="-457200">
              <a:lnSpc>
                <a:spcPct val="120000"/>
              </a:lnSpc>
              <a:buFont typeface="Arial" panose="020B0604020202020204" pitchFamily="34" charset="0"/>
              <a:buChar char="•"/>
            </a:pPr>
            <a:r>
              <a:rPr lang="en-US" sz="2200" dirty="0">
                <a:solidFill>
                  <a:srgbClr val="7F85AB"/>
                </a:solidFill>
              </a:rPr>
              <a:t>This was updated January 2022 to reflect the many changing scenarios of increased positive cases.</a:t>
            </a:r>
          </a:p>
          <a:p>
            <a:pPr marL="457200" indent="-457200">
              <a:lnSpc>
                <a:spcPct val="120000"/>
              </a:lnSpc>
              <a:buFont typeface="Arial" panose="020B0604020202020204" pitchFamily="34" charset="0"/>
              <a:buChar char="•"/>
            </a:pPr>
            <a:r>
              <a:rPr lang="en-US" sz="2200" dirty="0">
                <a:solidFill>
                  <a:srgbClr val="7F85AB"/>
                </a:solidFill>
              </a:rPr>
              <a:t>SI OHS is following CDC guidelines for contact investigations, definitions of cases, and primary and secondary contacts.</a:t>
            </a:r>
          </a:p>
          <a:p>
            <a:pPr marL="457200" indent="-457200">
              <a:lnSpc>
                <a:spcPct val="120000"/>
              </a:lnSpc>
              <a:buFont typeface="Arial" panose="020B0604020202020204" pitchFamily="34" charset="0"/>
              <a:buChar char="•"/>
            </a:pPr>
            <a:r>
              <a:rPr lang="en-US" sz="2200" dirty="0">
                <a:solidFill>
                  <a:srgbClr val="7F85AB"/>
                </a:solidFill>
              </a:rPr>
              <a:t>The Questionnaire is included in an SI guidance document (to be sent to you) and discussed in the following slides.</a:t>
            </a: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24304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AF29ABC9-3910-46A3-AE4B-FF15E6A6913D}"/>
              </a:ext>
            </a:extLst>
          </p:cNvPr>
          <p:cNvSpPr>
            <a:spLocks noGrp="1"/>
          </p:cNvSpPr>
          <p:nvPr>
            <p:ph type="ftr" sz="quarter" idx="11"/>
          </p:nvPr>
        </p:nvSpPr>
        <p:spPr>
          <a:xfrm rot="5400000">
            <a:off x="-1371600" y="2002536"/>
            <a:ext cx="3086100" cy="365125"/>
          </a:xfrm>
        </p:spPr>
        <p:txBody>
          <a:bodyPr>
            <a:normAutofit/>
          </a:bodyPr>
          <a:lstStyle/>
          <a:p>
            <a:pPr>
              <a:spcAft>
                <a:spcPts val="600"/>
              </a:spcAft>
            </a:pPr>
            <a:r>
              <a:rPr lang="id-ID">
                <a:solidFill>
                  <a:srgbClr val="FFFFFF"/>
                </a:solidFill>
              </a:rPr>
              <a:t>Center for Astrophysics | Harvard &amp; Smithsonian</a:t>
            </a:r>
          </a:p>
        </p:txBody>
      </p:sp>
      <p:pic>
        <p:nvPicPr>
          <p:cNvPr id="5" name="Picture 4">
            <a:extLst>
              <a:ext uri="{FF2B5EF4-FFF2-40B4-BE49-F238E27FC236}">
                <a16:creationId xmlns:a16="http://schemas.microsoft.com/office/drawing/2014/main" id="{D664DF53-C1F5-48EF-B7E1-2F4C03963D04}"/>
              </a:ext>
            </a:extLst>
          </p:cNvPr>
          <p:cNvPicPr>
            <a:picLocks noChangeAspect="1"/>
          </p:cNvPicPr>
          <p:nvPr/>
        </p:nvPicPr>
        <p:blipFill>
          <a:blip r:embed="rId2"/>
          <a:stretch>
            <a:fillRect/>
          </a:stretch>
        </p:blipFill>
        <p:spPr>
          <a:xfrm>
            <a:off x="1727254" y="0"/>
            <a:ext cx="5688918" cy="6858000"/>
          </a:xfrm>
          <a:prstGeom prst="rect">
            <a:avLst/>
          </a:prstGeom>
        </p:spPr>
      </p:pic>
    </p:spTree>
    <p:extLst>
      <p:ext uri="{BB962C8B-B14F-4D97-AF65-F5344CB8AC3E}">
        <p14:creationId xmlns:p14="http://schemas.microsoft.com/office/powerpoint/2010/main" val="67862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173EB71D-29FD-4B88-9649-A3F0569ACC17}"/>
              </a:ext>
            </a:extLst>
          </p:cNvPr>
          <p:cNvSpPr>
            <a:spLocks noGrp="1"/>
          </p:cNvSpPr>
          <p:nvPr>
            <p:ph type="ftr" sz="quarter" idx="11"/>
          </p:nvPr>
        </p:nvSpPr>
        <p:spPr>
          <a:xfrm rot="5400000">
            <a:off x="-1371600" y="2002536"/>
            <a:ext cx="3086100" cy="365125"/>
          </a:xfrm>
        </p:spPr>
        <p:txBody>
          <a:bodyPr>
            <a:normAutofit/>
          </a:bodyPr>
          <a:lstStyle/>
          <a:p>
            <a:pPr>
              <a:spcAft>
                <a:spcPts val="600"/>
              </a:spcAft>
            </a:pPr>
            <a:r>
              <a:rPr lang="id-ID">
                <a:solidFill>
                  <a:srgbClr val="FFFFFF"/>
                </a:solidFill>
              </a:rPr>
              <a:t>Center for Astrophysics | Harvard &amp; Smithsonian</a:t>
            </a:r>
          </a:p>
        </p:txBody>
      </p:sp>
      <p:pic>
        <p:nvPicPr>
          <p:cNvPr id="3" name="Picture 2">
            <a:extLst>
              <a:ext uri="{FF2B5EF4-FFF2-40B4-BE49-F238E27FC236}">
                <a16:creationId xmlns:a16="http://schemas.microsoft.com/office/drawing/2014/main" id="{C1B55E93-A3A0-441C-AE70-92A7CE6AF8F0}"/>
              </a:ext>
            </a:extLst>
          </p:cNvPr>
          <p:cNvPicPr>
            <a:picLocks noChangeAspect="1"/>
          </p:cNvPicPr>
          <p:nvPr/>
        </p:nvPicPr>
        <p:blipFill>
          <a:blip r:embed="rId2"/>
          <a:stretch>
            <a:fillRect/>
          </a:stretch>
        </p:blipFill>
        <p:spPr>
          <a:xfrm>
            <a:off x="354013" y="0"/>
            <a:ext cx="8789240" cy="6857999"/>
          </a:xfrm>
          <a:prstGeom prst="rect">
            <a:avLst/>
          </a:prstGeom>
        </p:spPr>
      </p:pic>
    </p:spTree>
    <p:extLst>
      <p:ext uri="{BB962C8B-B14F-4D97-AF65-F5344CB8AC3E}">
        <p14:creationId xmlns:p14="http://schemas.microsoft.com/office/powerpoint/2010/main" val="2946995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22F1FAB9-7340-4F44-A548-254E680A1084}"/>
              </a:ext>
            </a:extLst>
          </p:cNvPr>
          <p:cNvSpPr>
            <a:spLocks noGrp="1"/>
          </p:cNvSpPr>
          <p:nvPr>
            <p:ph type="ftr" sz="quarter" idx="11"/>
          </p:nvPr>
        </p:nvSpPr>
        <p:spPr>
          <a:xfrm rot="5400000">
            <a:off x="-1371600" y="2002536"/>
            <a:ext cx="3086100" cy="365125"/>
          </a:xfrm>
        </p:spPr>
        <p:txBody>
          <a:bodyPr>
            <a:normAutofit/>
          </a:bodyPr>
          <a:lstStyle/>
          <a:p>
            <a:pPr>
              <a:spcAft>
                <a:spcPts val="600"/>
              </a:spcAft>
            </a:pPr>
            <a:r>
              <a:rPr lang="id-ID">
                <a:solidFill>
                  <a:srgbClr val="FFFFFF"/>
                </a:solidFill>
              </a:rPr>
              <a:t>Center for Astrophysics | Harvard &amp; Smithsonian</a:t>
            </a:r>
          </a:p>
        </p:txBody>
      </p:sp>
      <p:pic>
        <p:nvPicPr>
          <p:cNvPr id="4" name="Picture 3">
            <a:extLst>
              <a:ext uri="{FF2B5EF4-FFF2-40B4-BE49-F238E27FC236}">
                <a16:creationId xmlns:a16="http://schemas.microsoft.com/office/drawing/2014/main" id="{E6DE267E-05C2-40DE-85C2-4A0CA2213F33}"/>
              </a:ext>
            </a:extLst>
          </p:cNvPr>
          <p:cNvPicPr>
            <a:picLocks noChangeAspect="1"/>
          </p:cNvPicPr>
          <p:nvPr/>
        </p:nvPicPr>
        <p:blipFill>
          <a:blip r:embed="rId2"/>
          <a:stretch>
            <a:fillRect/>
          </a:stretch>
        </p:blipFill>
        <p:spPr>
          <a:xfrm>
            <a:off x="1379336" y="1"/>
            <a:ext cx="6223635" cy="6858000"/>
          </a:xfrm>
          <a:prstGeom prst="rect">
            <a:avLst/>
          </a:prstGeom>
        </p:spPr>
      </p:pic>
    </p:spTree>
    <p:extLst>
      <p:ext uri="{BB962C8B-B14F-4D97-AF65-F5344CB8AC3E}">
        <p14:creationId xmlns:p14="http://schemas.microsoft.com/office/powerpoint/2010/main" val="1680882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0534"/>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61750"/>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1080534"/>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91888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2143C629-388C-4797-A0EF-A1A05D677221}"/>
              </a:ext>
            </a:extLst>
          </p:cNvPr>
          <p:cNvSpPr>
            <a:spLocks noGrp="1"/>
          </p:cNvSpPr>
          <p:nvPr>
            <p:ph type="ftr" sz="quarter" idx="11"/>
          </p:nvPr>
        </p:nvSpPr>
        <p:spPr>
          <a:xfrm rot="5400000">
            <a:off x="-1371600" y="3083070"/>
            <a:ext cx="3086100" cy="365125"/>
          </a:xfrm>
        </p:spPr>
        <p:txBody>
          <a:bodyPr>
            <a:normAutofit/>
          </a:bodyPr>
          <a:lstStyle/>
          <a:p>
            <a:pPr>
              <a:spcAft>
                <a:spcPts val="600"/>
              </a:spcAft>
            </a:pPr>
            <a:r>
              <a:rPr lang="id-ID">
                <a:solidFill>
                  <a:srgbClr val="FFFFFF"/>
                </a:solidFill>
              </a:rPr>
              <a:t>Center for Astrophysics | Harvard &amp; Smithsonian</a:t>
            </a:r>
          </a:p>
        </p:txBody>
      </p:sp>
      <p:pic>
        <p:nvPicPr>
          <p:cNvPr id="4" name="Picture 3">
            <a:extLst>
              <a:ext uri="{FF2B5EF4-FFF2-40B4-BE49-F238E27FC236}">
                <a16:creationId xmlns:a16="http://schemas.microsoft.com/office/drawing/2014/main" id="{D8EA9365-591E-407E-B8CF-721FCA34ECB5}"/>
              </a:ext>
            </a:extLst>
          </p:cNvPr>
          <p:cNvPicPr>
            <a:picLocks noChangeAspect="1"/>
          </p:cNvPicPr>
          <p:nvPr/>
        </p:nvPicPr>
        <p:blipFill>
          <a:blip r:embed="rId2"/>
          <a:stretch>
            <a:fillRect/>
          </a:stretch>
        </p:blipFill>
        <p:spPr>
          <a:xfrm>
            <a:off x="40209" y="63651"/>
            <a:ext cx="9063582" cy="1080534"/>
          </a:xfrm>
          <a:prstGeom prst="rect">
            <a:avLst/>
          </a:prstGeom>
        </p:spPr>
      </p:pic>
      <p:pic>
        <p:nvPicPr>
          <p:cNvPr id="8" name="Picture 7">
            <a:extLst>
              <a:ext uri="{FF2B5EF4-FFF2-40B4-BE49-F238E27FC236}">
                <a16:creationId xmlns:a16="http://schemas.microsoft.com/office/drawing/2014/main" id="{C4240691-3832-4045-86F0-19056659446D}"/>
              </a:ext>
            </a:extLst>
          </p:cNvPr>
          <p:cNvPicPr>
            <a:picLocks noChangeAspect="1"/>
          </p:cNvPicPr>
          <p:nvPr/>
        </p:nvPicPr>
        <p:blipFill>
          <a:blip r:embed="rId3"/>
          <a:stretch>
            <a:fillRect/>
          </a:stretch>
        </p:blipFill>
        <p:spPr>
          <a:xfrm>
            <a:off x="1561287" y="1014965"/>
            <a:ext cx="6021426" cy="6042779"/>
          </a:xfrm>
          <a:prstGeom prst="rect">
            <a:avLst/>
          </a:prstGeom>
        </p:spPr>
      </p:pic>
    </p:spTree>
    <p:extLst>
      <p:ext uri="{BB962C8B-B14F-4D97-AF65-F5344CB8AC3E}">
        <p14:creationId xmlns:p14="http://schemas.microsoft.com/office/powerpoint/2010/main" val="1320908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6" y="136523"/>
            <a:ext cx="4236710" cy="1343933"/>
          </a:xfrm>
        </p:spPr>
        <p:txBody>
          <a:bodyPr>
            <a:normAutofit/>
          </a:bodyPr>
          <a:lstStyle/>
          <a:p>
            <a:r>
              <a:rPr lang="en-US" sz="4400" dirty="0"/>
              <a:t>In Summary…</a:t>
            </a:r>
          </a:p>
        </p:txBody>
      </p:sp>
      <p:sp>
        <p:nvSpPr>
          <p:cNvPr id="13" name="Text Placeholder 12"/>
          <p:cNvSpPr>
            <a:spLocks noGrp="1"/>
          </p:cNvSpPr>
          <p:nvPr>
            <p:ph type="body" sz="half" idx="2"/>
          </p:nvPr>
        </p:nvSpPr>
        <p:spPr>
          <a:xfrm>
            <a:off x="979379" y="1371600"/>
            <a:ext cx="7946411" cy="5101937"/>
          </a:xfrm>
        </p:spPr>
        <p:txBody>
          <a:bodyPr>
            <a:noAutofit/>
          </a:bodyPr>
          <a:lstStyle/>
          <a:p>
            <a:pPr marL="457200" indent="-457200">
              <a:lnSpc>
                <a:spcPct val="120000"/>
              </a:lnSpc>
              <a:buFont typeface="Arial" panose="020B0604020202020204" pitchFamily="34" charset="0"/>
              <a:buChar char="•"/>
            </a:pPr>
            <a:r>
              <a:rPr lang="en-US" sz="2000" dirty="0">
                <a:solidFill>
                  <a:srgbClr val="7F85AB"/>
                </a:solidFill>
              </a:rPr>
              <a:t>Should you be symptomatic and are awaiting test results, test </a:t>
            </a:r>
            <a:r>
              <a:rPr lang="en-US" sz="1800" dirty="0">
                <a:solidFill>
                  <a:srgbClr val="7F85AB"/>
                </a:solidFill>
              </a:rPr>
              <a:t>positive, or are a primary contact, report your status to OHS by emailing </a:t>
            </a:r>
            <a:r>
              <a:rPr lang="en-US" sz="1800" u="sng" dirty="0">
                <a:solidFill>
                  <a:srgbClr val="1155CC"/>
                </a:solidFill>
                <a:effectLst/>
                <a:latin typeface="Arial" panose="020B0604020202020204" pitchFamily="34" charset="0"/>
                <a:ea typeface="Times New Roman" panose="02020603050405020304" pitchFamily="18" charset="0"/>
                <a:cs typeface="Times New Roman" panose="02020603050405020304" pitchFamily="18" charset="0"/>
                <a:hlinkClick r:id="rId2"/>
              </a:rPr>
              <a:t>SI-coronavirusinfo@si.edu</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7F85AB"/>
                </a:solidFill>
                <a:latin typeface="Roboto" panose="02000000000000000000" pitchFamily="2" charset="0"/>
                <a:ea typeface="Roboto" panose="02000000000000000000" pitchFamily="2" charset="0"/>
                <a:cs typeface="Times New Roman" panose="02020603050405020304" pitchFamily="18" charset="0"/>
              </a:rPr>
              <a:t>with</a:t>
            </a:r>
            <a:r>
              <a:rPr lang="en-US" sz="1800" dirty="0">
                <a:solidFill>
                  <a:srgbClr val="7F85AB"/>
                </a:solidFill>
                <a:effectLst/>
                <a:latin typeface="Roboto" panose="02000000000000000000" pitchFamily="2" charset="0"/>
                <a:ea typeface="Roboto" panose="02000000000000000000" pitchFamily="2" charset="0"/>
                <a:cs typeface="Times New Roman" panose="02020603050405020304" pitchFamily="18" charset="0"/>
              </a:rPr>
              <a:t> the following information:</a:t>
            </a:r>
            <a:r>
              <a:rPr lang="en-US" sz="1800" dirty="0">
                <a:solidFill>
                  <a:srgbClr val="7F85AB"/>
                </a:solidFill>
                <a:latin typeface="Roboto" panose="02000000000000000000" pitchFamily="2" charset="0"/>
                <a:ea typeface="Roboto" panose="02000000000000000000" pitchFamily="2" charset="0"/>
              </a:rPr>
              <a:t> </a:t>
            </a:r>
          </a:p>
          <a:p>
            <a:pPr marL="914400" lvl="1" indent="-457200">
              <a:lnSpc>
                <a:spcPct val="120000"/>
              </a:lnSpc>
              <a:buFont typeface="Arial" panose="020B0604020202020204" pitchFamily="34" charset="0"/>
              <a:buChar char="•"/>
            </a:pPr>
            <a:r>
              <a:rPr lang="en-US" sz="1600" dirty="0">
                <a:solidFill>
                  <a:srgbClr val="7F85AB"/>
                </a:solidFill>
                <a:effectLst/>
                <a:latin typeface="Roboto" panose="02000000000000000000" pitchFamily="2" charset="0"/>
                <a:ea typeface="Roboto" panose="02000000000000000000" pitchFamily="2" charset="0"/>
                <a:cs typeface="Times New Roman" panose="02020603050405020304" pitchFamily="18" charset="0"/>
              </a:rPr>
              <a:t>Name and phone number</a:t>
            </a:r>
          </a:p>
          <a:p>
            <a:pPr marL="914400" lvl="1" indent="-457200">
              <a:lnSpc>
                <a:spcPct val="120000"/>
              </a:lnSpc>
              <a:buFont typeface="Arial" panose="020B0604020202020204" pitchFamily="34" charset="0"/>
              <a:buChar char="•"/>
            </a:pPr>
            <a:r>
              <a:rPr lang="en-US" sz="1600" dirty="0">
                <a:solidFill>
                  <a:srgbClr val="7F85AB"/>
                </a:solidFill>
                <a:latin typeface="Roboto" panose="02000000000000000000" pitchFamily="2" charset="0"/>
                <a:ea typeface="Roboto" panose="02000000000000000000" pitchFamily="2" charset="0"/>
                <a:cs typeface="Times New Roman" panose="02020603050405020304" pitchFamily="18" charset="0"/>
              </a:rPr>
              <a:t>When you were last at work or are you a teleworker?</a:t>
            </a:r>
          </a:p>
          <a:p>
            <a:pPr marL="914400" lvl="1" indent="-457200">
              <a:lnSpc>
                <a:spcPct val="120000"/>
              </a:lnSpc>
              <a:buFont typeface="Arial" panose="020B0604020202020204" pitchFamily="34" charset="0"/>
              <a:buChar char="•"/>
            </a:pPr>
            <a:r>
              <a:rPr lang="en-US" sz="1600" dirty="0">
                <a:solidFill>
                  <a:srgbClr val="7F85AB"/>
                </a:solidFill>
                <a:effectLst/>
                <a:latin typeface="Roboto" panose="02000000000000000000" pitchFamily="2" charset="0"/>
                <a:ea typeface="Roboto" panose="02000000000000000000" pitchFamily="2" charset="0"/>
                <a:cs typeface="Times New Roman" panose="02020603050405020304" pitchFamily="18" charset="0"/>
              </a:rPr>
              <a:t>When were you exposed/did you test positive?</a:t>
            </a:r>
          </a:p>
          <a:p>
            <a:pPr marL="914400" lvl="1" indent="-457200">
              <a:lnSpc>
                <a:spcPct val="120000"/>
              </a:lnSpc>
              <a:buFont typeface="Arial" panose="020B0604020202020204" pitchFamily="34" charset="0"/>
              <a:buChar char="•"/>
            </a:pPr>
            <a:r>
              <a:rPr lang="en-US" sz="1600" dirty="0">
                <a:solidFill>
                  <a:srgbClr val="7F85AB"/>
                </a:solidFill>
                <a:latin typeface="Roboto" panose="02000000000000000000" pitchFamily="2" charset="0"/>
                <a:ea typeface="Roboto" panose="02000000000000000000" pitchFamily="2" charset="0"/>
                <a:cs typeface="Times New Roman" panose="02020603050405020304" pitchFamily="18" charset="0"/>
              </a:rPr>
              <a:t>When did your symptoms begin (or are you asymptomatic)?</a:t>
            </a:r>
          </a:p>
          <a:p>
            <a:pPr marL="457200" indent="-457200">
              <a:lnSpc>
                <a:spcPct val="120000"/>
              </a:lnSpc>
              <a:buFont typeface="Arial" panose="020B0604020202020204" pitchFamily="34" charset="0"/>
              <a:buChar char="•"/>
            </a:pPr>
            <a:r>
              <a:rPr lang="en-US" sz="1800" dirty="0">
                <a:solidFill>
                  <a:srgbClr val="7F85AB"/>
                </a:solidFill>
                <a:latin typeface="Roboto" panose="02000000000000000000" pitchFamily="2" charset="0"/>
                <a:ea typeface="Roboto" panose="02000000000000000000" pitchFamily="2" charset="0"/>
                <a:cs typeface="Times New Roman" panose="02020603050405020304" pitchFamily="18" charset="0"/>
              </a:rPr>
              <a:t>OHS will get back to you with further instructions. Because each person’s circumstance is different, OHS will decide when an employee may return to work depending on their diagnosis, vaccination status, or other variables. Do not return to the workplace until OHS has cleared you to do so.</a:t>
            </a:r>
          </a:p>
          <a:p>
            <a:pPr marL="457200" indent="-457200">
              <a:lnSpc>
                <a:spcPct val="120000"/>
              </a:lnSpc>
              <a:buFont typeface="Arial" panose="020B0604020202020204" pitchFamily="34" charset="0"/>
              <a:buChar char="•"/>
            </a:pPr>
            <a:r>
              <a:rPr lang="en-US" sz="1800" dirty="0">
                <a:solidFill>
                  <a:srgbClr val="7F85AB"/>
                </a:solidFill>
                <a:latin typeface="Roboto" panose="02000000000000000000" pitchFamily="2" charset="0"/>
                <a:ea typeface="Roboto" panose="02000000000000000000" pitchFamily="2" charset="0"/>
                <a:cs typeface="Times New Roman" panose="02020603050405020304" pitchFamily="18" charset="0"/>
              </a:rPr>
              <a:t>For those at 60 Garden and 160 Concord Ave, HUHS will also contact you regarding contract tracing if you test positive.</a:t>
            </a:r>
            <a:endParaRPr lang="en-US" sz="1800" dirty="0">
              <a:solidFill>
                <a:srgbClr val="222222"/>
              </a:solidFill>
              <a:latin typeface="Roboto" panose="02000000000000000000" pitchFamily="2" charset="0"/>
              <a:ea typeface="Roboto" panose="02000000000000000000" pitchFamily="2" charset="0"/>
              <a:cs typeface="Times New Roman" panose="02020603050405020304" pitchFamily="18" charset="0"/>
            </a:endParaRPr>
          </a:p>
          <a:p>
            <a:pPr>
              <a:lnSpc>
                <a:spcPct val="120000"/>
              </a:lnSpc>
            </a:pPr>
            <a:endParaRPr lang="en-US" sz="2000" dirty="0">
              <a:solidFill>
                <a:srgbClr val="7F85AB"/>
              </a:solidFill>
            </a:endParaRP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918897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48381" y="340979"/>
            <a:ext cx="4824046" cy="1176005"/>
          </a:xfrm>
        </p:spPr>
        <p:txBody>
          <a:bodyPr>
            <a:noAutofit/>
          </a:bodyPr>
          <a:lstStyle/>
          <a:p>
            <a:r>
              <a:rPr lang="en-US" sz="4000" dirty="0"/>
              <a:t>Allergy Symptoms or COVID-19?</a:t>
            </a:r>
          </a:p>
        </p:txBody>
      </p:sp>
      <p:sp>
        <p:nvSpPr>
          <p:cNvPr id="13" name="Text Placeholder 12"/>
          <p:cNvSpPr>
            <a:spLocks noGrp="1"/>
          </p:cNvSpPr>
          <p:nvPr>
            <p:ph type="body" sz="half" idx="2"/>
          </p:nvPr>
        </p:nvSpPr>
        <p:spPr>
          <a:xfrm>
            <a:off x="979379" y="1516984"/>
            <a:ext cx="7624283" cy="4809023"/>
          </a:xfrm>
        </p:spPr>
        <p:txBody>
          <a:bodyPr>
            <a:normAutofit/>
          </a:bodyPr>
          <a:lstStyle/>
          <a:p>
            <a:pPr marL="457200" indent="-457200">
              <a:lnSpc>
                <a:spcPct val="120000"/>
              </a:lnSpc>
              <a:buFont typeface="Arial" panose="020B0604020202020204" pitchFamily="34" charset="0"/>
              <a:buChar char="•"/>
            </a:pPr>
            <a:r>
              <a:rPr lang="en-US" sz="2000" dirty="0">
                <a:solidFill>
                  <a:srgbClr val="7F85AB"/>
                </a:solidFill>
              </a:rPr>
              <a:t>CDC Infographic:  Venn diagram of the overlap of COVID-19 symptoms with seasonal allergy symptoms: </a:t>
            </a: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39F58B48-4E2C-4A22-A18E-74C9DACAD626}"/>
              </a:ext>
            </a:extLst>
          </p:cNvPr>
          <p:cNvPicPr>
            <a:picLocks noChangeAspect="1"/>
          </p:cNvPicPr>
          <p:nvPr/>
        </p:nvPicPr>
        <p:blipFill>
          <a:blip r:embed="rId2"/>
          <a:stretch>
            <a:fillRect/>
          </a:stretch>
        </p:blipFill>
        <p:spPr>
          <a:xfrm>
            <a:off x="1953812" y="2282106"/>
            <a:ext cx="6417909" cy="4074246"/>
          </a:xfrm>
          <a:prstGeom prst="rect">
            <a:avLst/>
          </a:prstGeom>
        </p:spPr>
      </p:pic>
    </p:spTree>
    <p:extLst>
      <p:ext uri="{BB962C8B-B14F-4D97-AF65-F5344CB8AC3E}">
        <p14:creationId xmlns:p14="http://schemas.microsoft.com/office/powerpoint/2010/main" val="185374221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90238" y="845734"/>
            <a:ext cx="7463337" cy="1286999"/>
          </a:xfrm>
        </p:spPr>
        <p:txBody>
          <a:bodyPr>
            <a:noAutofit/>
          </a:bodyPr>
          <a:lstStyle/>
          <a:p>
            <a:r>
              <a:rPr lang="en-US" sz="6000" dirty="0"/>
              <a:t>Social Distancing</a:t>
            </a:r>
          </a:p>
        </p:txBody>
      </p:sp>
      <p:sp>
        <p:nvSpPr>
          <p:cNvPr id="13" name="Text Placeholder 12"/>
          <p:cNvSpPr>
            <a:spLocks noGrp="1"/>
          </p:cNvSpPr>
          <p:nvPr>
            <p:ph type="body" sz="half" idx="2"/>
          </p:nvPr>
        </p:nvSpPr>
        <p:spPr>
          <a:xfrm>
            <a:off x="690238" y="2132733"/>
            <a:ext cx="7107561" cy="2286867"/>
          </a:xfrm>
        </p:spPr>
        <p:txBody>
          <a:bodyPr/>
          <a:lstStyle/>
          <a:p>
            <a:pPr>
              <a:lnSpc>
                <a:spcPct val="120000"/>
              </a:lnSpc>
            </a:pPr>
            <a:r>
              <a:rPr lang="en-US" sz="2200" b="1" dirty="0">
                <a:solidFill>
                  <a:srgbClr val="7F85AB"/>
                </a:solidFill>
              </a:rPr>
              <a:t>Operational Procedures and Facility Requirements</a:t>
            </a: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spTree>
    <p:extLst>
      <p:ext uri="{BB962C8B-B14F-4D97-AF65-F5344CB8AC3E}">
        <p14:creationId xmlns:p14="http://schemas.microsoft.com/office/powerpoint/2010/main" val="223607418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82344"/>
            <a:ext cx="9143997"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6086475"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9143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743C77-9313-4645-9CCE-74238C27DB34}"/>
              </a:ext>
            </a:extLst>
          </p:cNvPr>
          <p:cNvSpPr>
            <a:spLocks noGrp="1"/>
          </p:cNvSpPr>
          <p:nvPr>
            <p:ph type="title"/>
          </p:nvPr>
        </p:nvSpPr>
        <p:spPr>
          <a:xfrm>
            <a:off x="524785" y="5490971"/>
            <a:ext cx="5221554" cy="1159200"/>
          </a:xfrm>
        </p:spPr>
        <p:txBody>
          <a:bodyPr vert="horz" lIns="91440" tIns="45720" rIns="91440" bIns="45720" rtlCol="0" anchor="ctr">
            <a:normAutofit fontScale="90000"/>
          </a:bodyPr>
          <a:lstStyle/>
          <a:p>
            <a:r>
              <a:rPr lang="en-US" sz="3500" dirty="0">
                <a:solidFill>
                  <a:srgbClr val="FFFFFF"/>
                </a:solidFill>
                <a:latin typeface="+mj-lt"/>
                <a:cs typeface="+mj-cs"/>
              </a:rPr>
              <a:t>What can we do to promote social distancing in workplace common areas?</a:t>
            </a:r>
            <a:endParaRPr lang="en-US" sz="3500" kern="1200" dirty="0">
              <a:solidFill>
                <a:srgbClr val="FFFFFF"/>
              </a:solidFill>
              <a:latin typeface="+mj-lt"/>
              <a:ea typeface="+mj-ea"/>
              <a:cs typeface="+mj-cs"/>
            </a:endParaRPr>
          </a:p>
        </p:txBody>
      </p:sp>
      <p:sp>
        <p:nvSpPr>
          <p:cNvPr id="3" name="Text Placeholder 2">
            <a:extLst>
              <a:ext uri="{FF2B5EF4-FFF2-40B4-BE49-F238E27FC236}">
                <a16:creationId xmlns:a16="http://schemas.microsoft.com/office/drawing/2014/main" id="{031B8E5A-9686-45AB-A4D4-0D4CB4634598}"/>
              </a:ext>
            </a:extLst>
          </p:cNvPr>
          <p:cNvSpPr>
            <a:spLocks noGrp="1"/>
          </p:cNvSpPr>
          <p:nvPr>
            <p:ph type="body" idx="1"/>
          </p:nvPr>
        </p:nvSpPr>
        <p:spPr>
          <a:xfrm>
            <a:off x="6342391" y="5633765"/>
            <a:ext cx="2556416" cy="873612"/>
          </a:xfrm>
        </p:spPr>
        <p:txBody>
          <a:bodyPr vert="horz" lIns="91440" tIns="45720" rIns="91440" bIns="45720" rtlCol="0" anchor="ctr">
            <a:normAutofit/>
          </a:bodyPr>
          <a:lstStyle/>
          <a:p>
            <a:endParaRPr lang="en-US" sz="1600" kern="1200" dirty="0">
              <a:solidFill>
                <a:srgbClr val="FFFFFF"/>
              </a:solidFill>
              <a:latin typeface="+mn-lt"/>
              <a:ea typeface="+mn-ea"/>
              <a:cs typeface="+mn-cs"/>
            </a:endParaRPr>
          </a:p>
        </p:txBody>
      </p:sp>
      <p:sp>
        <p:nvSpPr>
          <p:cNvPr id="4" name="Footer Placeholder 3">
            <a:extLst>
              <a:ext uri="{FF2B5EF4-FFF2-40B4-BE49-F238E27FC236}">
                <a16:creationId xmlns:a16="http://schemas.microsoft.com/office/drawing/2014/main" id="{D42FB63D-0583-479C-BB93-02DDCDFDB89E}"/>
              </a:ext>
            </a:extLst>
          </p:cNvPr>
          <p:cNvSpPr>
            <a:spLocks noGrp="1"/>
          </p:cNvSpPr>
          <p:nvPr>
            <p:ph type="ftr" sz="quarter" idx="11"/>
          </p:nvPr>
        </p:nvSpPr>
        <p:spPr>
          <a:xfrm rot="5400000">
            <a:off x="-1371600" y="2002536"/>
            <a:ext cx="3086100" cy="365760"/>
          </a:xfrm>
        </p:spPr>
        <p:txBody>
          <a:bodyPr vert="horz" lIns="91440" tIns="45720" rIns="91440" bIns="45720" rtlCol="0" anchor="ctr">
            <a:normAutofit/>
          </a:bodyPr>
          <a:lstStyle/>
          <a:p>
            <a:pPr>
              <a:spcAft>
                <a:spcPts val="600"/>
              </a:spcAft>
            </a:pPr>
            <a:r>
              <a:rPr lang="en-US" kern="1200" dirty="0">
                <a:solidFill>
                  <a:schemeClr val="tx1">
                    <a:lumMod val="50000"/>
                    <a:lumOff val="50000"/>
                  </a:schemeClr>
                </a:solidFill>
                <a:latin typeface="+mn-lt"/>
                <a:ea typeface="+mn-ea"/>
                <a:cs typeface="+mn-cs"/>
              </a:rPr>
              <a:t>Center for Astrophysics | Harvard &amp; Smithsonian</a:t>
            </a:r>
          </a:p>
        </p:txBody>
      </p:sp>
      <p:pic>
        <p:nvPicPr>
          <p:cNvPr id="5" name="Picture 4" descr="Social Distancing | COVID19">
            <a:extLst>
              <a:ext uri="{FF2B5EF4-FFF2-40B4-BE49-F238E27FC236}">
                <a16:creationId xmlns:a16="http://schemas.microsoft.com/office/drawing/2014/main" id="{57021EB5-DE97-4E30-891F-4ED3D7154DC4}"/>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354330" y="615261"/>
            <a:ext cx="8495662" cy="4290310"/>
          </a:xfrm>
          <a:prstGeom prst="rect">
            <a:avLst/>
          </a:prstGeom>
          <a:noFill/>
        </p:spPr>
      </p:pic>
    </p:spTree>
    <p:extLst>
      <p:ext uri="{BB962C8B-B14F-4D97-AF65-F5344CB8AC3E}">
        <p14:creationId xmlns:p14="http://schemas.microsoft.com/office/powerpoint/2010/main" val="3592356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876299"/>
            <a:ext cx="7463337" cy="1286999"/>
          </a:xfrm>
        </p:spPr>
        <p:txBody>
          <a:bodyPr>
            <a:noAutofit/>
          </a:bodyPr>
          <a:lstStyle/>
          <a:p>
            <a:r>
              <a:rPr lang="en-US" sz="6000" dirty="0"/>
              <a:t>Introduction</a:t>
            </a:r>
          </a:p>
        </p:txBody>
      </p:sp>
      <p:sp>
        <p:nvSpPr>
          <p:cNvPr id="13" name="Text Placeholder 12"/>
          <p:cNvSpPr>
            <a:spLocks noGrp="1"/>
          </p:cNvSpPr>
          <p:nvPr>
            <p:ph type="body" sz="half" idx="2"/>
          </p:nvPr>
        </p:nvSpPr>
        <p:spPr>
          <a:xfrm>
            <a:off x="690238" y="2132733"/>
            <a:ext cx="7107561" cy="2286867"/>
          </a:xfrm>
        </p:spPr>
        <p:txBody>
          <a:bodyPr/>
          <a:lstStyle/>
          <a:p>
            <a:pPr>
              <a:lnSpc>
                <a:spcPct val="120000"/>
              </a:lnSpc>
            </a:pPr>
            <a:r>
              <a:rPr lang="en-US" sz="2200" b="1" dirty="0">
                <a:solidFill>
                  <a:srgbClr val="7F85AB"/>
                </a:solidFill>
              </a:rPr>
              <a:t>Overview of SAO Reopening</a:t>
            </a: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spTree>
    <p:extLst>
      <p:ext uri="{BB962C8B-B14F-4D97-AF65-F5344CB8AC3E}">
        <p14:creationId xmlns:p14="http://schemas.microsoft.com/office/powerpoint/2010/main" val="400263412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696685"/>
            <a:ext cx="6756755" cy="1240972"/>
          </a:xfrm>
        </p:spPr>
        <p:txBody>
          <a:bodyPr>
            <a:normAutofit fontScale="90000"/>
          </a:bodyPr>
          <a:lstStyle/>
          <a:p>
            <a:r>
              <a:rPr lang="en-US" sz="4400" dirty="0"/>
              <a:t>Staff Operations to Promote Social Distancing</a:t>
            </a:r>
          </a:p>
        </p:txBody>
      </p:sp>
      <p:sp>
        <p:nvSpPr>
          <p:cNvPr id="13" name="Text Placeholder 12"/>
          <p:cNvSpPr>
            <a:spLocks noGrp="1"/>
          </p:cNvSpPr>
          <p:nvPr>
            <p:ph type="body" sz="half" idx="2"/>
          </p:nvPr>
        </p:nvSpPr>
        <p:spPr>
          <a:xfrm>
            <a:off x="979379" y="2103120"/>
            <a:ext cx="7392341" cy="3807823"/>
          </a:xfrm>
        </p:spPr>
        <p:txBody>
          <a:bodyPr>
            <a:noAutofit/>
          </a:bodyPr>
          <a:lstStyle/>
          <a:p>
            <a:pPr marL="457200" indent="-457200">
              <a:lnSpc>
                <a:spcPct val="120000"/>
              </a:lnSpc>
              <a:buFont typeface="Arial" panose="020B0604020202020204" pitchFamily="34" charset="0"/>
              <a:buChar char="•"/>
            </a:pPr>
            <a:r>
              <a:rPr lang="en-US" sz="2200" dirty="0">
                <a:solidFill>
                  <a:srgbClr val="7F85AB"/>
                </a:solidFill>
              </a:rPr>
              <a:t>Conduct virtual meetings whenever possible.</a:t>
            </a:r>
          </a:p>
          <a:p>
            <a:pPr marL="457200" indent="-457200">
              <a:lnSpc>
                <a:spcPct val="120000"/>
              </a:lnSpc>
              <a:buFont typeface="Arial" panose="020B0604020202020204" pitchFamily="34" charset="0"/>
              <a:buChar char="•"/>
            </a:pPr>
            <a:r>
              <a:rPr lang="en-US" sz="2200" dirty="0">
                <a:solidFill>
                  <a:srgbClr val="7F85AB"/>
                </a:solidFill>
              </a:rPr>
              <a:t>Facility access is pre-approved, prioritized and planned for social distancing.</a:t>
            </a:r>
          </a:p>
          <a:p>
            <a:pPr marL="457200" indent="-457200">
              <a:lnSpc>
                <a:spcPct val="120000"/>
              </a:lnSpc>
              <a:buFont typeface="Arial" panose="020B0604020202020204" pitchFamily="34" charset="0"/>
              <a:buChar char="•"/>
            </a:pPr>
            <a:r>
              <a:rPr lang="en-US" sz="2200" dirty="0">
                <a:solidFill>
                  <a:srgbClr val="7F85AB"/>
                </a:solidFill>
              </a:rPr>
              <a:t>Offices are limited to one person at a time. Time shifts for two-person offices are staggered if possible. If not, one person is moved to a single space, as available.</a:t>
            </a:r>
          </a:p>
          <a:p>
            <a:pPr marL="457200" indent="-457200">
              <a:lnSpc>
                <a:spcPct val="120000"/>
              </a:lnSpc>
              <a:buFont typeface="Arial" panose="020B0604020202020204" pitchFamily="34" charset="0"/>
              <a:buChar char="•"/>
            </a:pPr>
            <a:r>
              <a:rPr lang="en-US" sz="2200" dirty="0">
                <a:solidFill>
                  <a:srgbClr val="7F85AB"/>
                </a:solidFill>
              </a:rPr>
              <a:t>Avoid/minimize indoor group activities.</a:t>
            </a:r>
          </a:p>
          <a:p>
            <a:pPr marL="457200" indent="-457200">
              <a:lnSpc>
                <a:spcPct val="120000"/>
              </a:lnSpc>
              <a:buFont typeface="Arial" panose="020B0604020202020204" pitchFamily="34" charset="0"/>
              <a:buChar char="•"/>
            </a:pPr>
            <a:r>
              <a:rPr lang="en-US" sz="2200" dirty="0">
                <a:solidFill>
                  <a:srgbClr val="7F85AB"/>
                </a:solidFill>
              </a:rPr>
              <a:t>In person meetings are strongly discouraged. Remote meetings should continue.</a:t>
            </a: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896281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531994"/>
            <a:ext cx="4626613" cy="1259736"/>
          </a:xfrm>
        </p:spPr>
        <p:txBody>
          <a:bodyPr>
            <a:normAutofit/>
          </a:bodyPr>
          <a:lstStyle/>
          <a:p>
            <a:r>
              <a:rPr lang="en-US" sz="4400" dirty="0"/>
              <a:t>Breakrooms</a:t>
            </a:r>
          </a:p>
        </p:txBody>
      </p:sp>
      <p:sp>
        <p:nvSpPr>
          <p:cNvPr id="13" name="Text Placeholder 12"/>
          <p:cNvSpPr>
            <a:spLocks noGrp="1"/>
          </p:cNvSpPr>
          <p:nvPr>
            <p:ph type="body" sz="half" idx="2"/>
          </p:nvPr>
        </p:nvSpPr>
        <p:spPr>
          <a:xfrm>
            <a:off x="979379" y="2001795"/>
            <a:ext cx="7748979" cy="4513305"/>
          </a:xfrm>
        </p:spPr>
        <p:txBody>
          <a:bodyPr>
            <a:noAutofit/>
          </a:bodyPr>
          <a:lstStyle/>
          <a:p>
            <a:pPr marL="457200" indent="-457200">
              <a:lnSpc>
                <a:spcPct val="120000"/>
              </a:lnSpc>
              <a:buFont typeface="Arial" panose="020B0604020202020204" pitchFamily="34" charset="0"/>
              <a:buChar char="•"/>
            </a:pPr>
            <a:r>
              <a:rPr lang="en-US" sz="2200" dirty="0">
                <a:solidFill>
                  <a:srgbClr val="7F85AB"/>
                </a:solidFill>
              </a:rPr>
              <a:t>Minimize the use of breakrooms.  Tables and chairs have been separated to allow for social distancing. Ensure a 6-foot separation distance between individuals. </a:t>
            </a:r>
          </a:p>
          <a:p>
            <a:pPr marL="457200" indent="-457200">
              <a:lnSpc>
                <a:spcPct val="120000"/>
              </a:lnSpc>
              <a:buFont typeface="Arial" panose="020B0604020202020204" pitchFamily="34" charset="0"/>
              <a:buChar char="•"/>
            </a:pPr>
            <a:r>
              <a:rPr lang="en-US" sz="2200" dirty="0">
                <a:solidFill>
                  <a:srgbClr val="7F85AB"/>
                </a:solidFill>
              </a:rPr>
              <a:t>Disinfect chairs, tables, refrigerator and appliance handles and vending machines before and after each use.</a:t>
            </a:r>
          </a:p>
          <a:p>
            <a:pPr marL="457200" indent="-457200">
              <a:lnSpc>
                <a:spcPct val="120000"/>
              </a:lnSpc>
              <a:buFont typeface="Arial" panose="020B0604020202020204" pitchFamily="34" charset="0"/>
              <a:buChar char="•"/>
            </a:pPr>
            <a:r>
              <a:rPr lang="en-US" sz="2200" dirty="0">
                <a:solidFill>
                  <a:srgbClr val="7F85AB"/>
                </a:solidFill>
              </a:rPr>
              <a:t>Use refrigerators only for the storage of sealed food items for individual consumption that day. Do not return items to the refrigerator after use.</a:t>
            </a: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681289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531994"/>
            <a:ext cx="4626613" cy="1801896"/>
          </a:xfrm>
        </p:spPr>
        <p:txBody>
          <a:bodyPr>
            <a:normAutofit/>
          </a:bodyPr>
          <a:lstStyle/>
          <a:p>
            <a:r>
              <a:rPr lang="en-US" sz="4400" dirty="0"/>
              <a:t>Breakrooms at SAO Facilities</a:t>
            </a:r>
          </a:p>
        </p:txBody>
      </p:sp>
      <p:sp>
        <p:nvSpPr>
          <p:cNvPr id="13" name="Text Placeholder 12"/>
          <p:cNvSpPr>
            <a:spLocks noGrp="1"/>
          </p:cNvSpPr>
          <p:nvPr>
            <p:ph type="body" sz="half" idx="2"/>
          </p:nvPr>
        </p:nvSpPr>
        <p:spPr>
          <a:xfrm>
            <a:off x="979380" y="2483427"/>
            <a:ext cx="6770314" cy="3761509"/>
          </a:xfrm>
        </p:spPr>
        <p:txBody>
          <a:bodyPr>
            <a:noAutofit/>
          </a:bodyPr>
          <a:lstStyle/>
          <a:p>
            <a:pPr marL="457200" indent="-457200">
              <a:lnSpc>
                <a:spcPct val="120000"/>
              </a:lnSpc>
              <a:buFont typeface="Arial" panose="020B0604020202020204" pitchFamily="34" charset="0"/>
              <a:buChar char="•"/>
            </a:pPr>
            <a:r>
              <a:rPr lang="en-US" sz="2200" u="sng" dirty="0">
                <a:solidFill>
                  <a:srgbClr val="7F85AB"/>
                </a:solidFill>
              </a:rPr>
              <a:t>CDP</a:t>
            </a:r>
            <a:r>
              <a:rPr lang="en-US" sz="2200" dirty="0">
                <a:solidFill>
                  <a:srgbClr val="7F85AB"/>
                </a:solidFill>
              </a:rPr>
              <a:t>:  Touchless soap dispensers were installed.</a:t>
            </a:r>
          </a:p>
          <a:p>
            <a:pPr marL="457200" indent="-457200">
              <a:lnSpc>
                <a:spcPct val="120000"/>
              </a:lnSpc>
              <a:buFont typeface="Arial" panose="020B0604020202020204" pitchFamily="34" charset="0"/>
              <a:buChar char="•"/>
            </a:pPr>
            <a:r>
              <a:rPr lang="en-US" sz="2200" u="sng" dirty="0">
                <a:solidFill>
                  <a:srgbClr val="7F85AB"/>
                </a:solidFill>
              </a:rPr>
              <a:t>60 Garden Street</a:t>
            </a:r>
            <a:r>
              <a:rPr lang="en-US" sz="2200" dirty="0">
                <a:solidFill>
                  <a:srgbClr val="7F85AB"/>
                </a:solidFill>
              </a:rPr>
              <a:t>:  The Pratt and Fish Bowl Areas have been  set up as breakrooms. Offices, common areas, and outside tables are also available for eating.</a:t>
            </a:r>
          </a:p>
          <a:p>
            <a:pPr marL="457200" indent="-457200">
              <a:lnSpc>
                <a:spcPct val="120000"/>
              </a:lnSpc>
              <a:buFont typeface="Arial" panose="020B0604020202020204" pitchFamily="34" charset="0"/>
              <a:buChar char="•"/>
            </a:pPr>
            <a:r>
              <a:rPr lang="en-US" sz="2200" u="sng" dirty="0">
                <a:solidFill>
                  <a:srgbClr val="7F85AB"/>
                </a:solidFill>
              </a:rPr>
              <a:t>160 Concord Ave</a:t>
            </a:r>
            <a:r>
              <a:rPr lang="en-US" sz="2200" dirty="0">
                <a:solidFill>
                  <a:srgbClr val="7F85AB"/>
                </a:solidFill>
              </a:rPr>
              <a:t>:  Conference rooms are used as breakrooms. Existing table arrangements allow for social distancing. </a:t>
            </a: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204521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531994"/>
            <a:ext cx="4626613" cy="1408017"/>
          </a:xfrm>
        </p:spPr>
        <p:txBody>
          <a:bodyPr>
            <a:normAutofit/>
          </a:bodyPr>
          <a:lstStyle/>
          <a:p>
            <a:r>
              <a:rPr lang="en-US" sz="4400" dirty="0"/>
              <a:t>Restrooms</a:t>
            </a:r>
          </a:p>
        </p:txBody>
      </p:sp>
      <p:sp>
        <p:nvSpPr>
          <p:cNvPr id="13" name="Text Placeholder 12"/>
          <p:cNvSpPr>
            <a:spLocks noGrp="1"/>
          </p:cNvSpPr>
          <p:nvPr>
            <p:ph type="body" sz="half" idx="2"/>
          </p:nvPr>
        </p:nvSpPr>
        <p:spPr>
          <a:xfrm>
            <a:off x="979379" y="2202873"/>
            <a:ext cx="7491873" cy="4123134"/>
          </a:xfrm>
        </p:spPr>
        <p:txBody>
          <a:bodyPr>
            <a:noAutofit/>
          </a:bodyPr>
          <a:lstStyle/>
          <a:p>
            <a:pPr marL="457200" indent="-457200">
              <a:lnSpc>
                <a:spcPct val="120000"/>
              </a:lnSpc>
              <a:buFont typeface="Arial" panose="020B0604020202020204" pitchFamily="34" charset="0"/>
              <a:buChar char="•"/>
            </a:pPr>
            <a:r>
              <a:rPr lang="en-US" sz="2400" u="sng" dirty="0">
                <a:solidFill>
                  <a:srgbClr val="7F85AB"/>
                </a:solidFill>
              </a:rPr>
              <a:t>CDP and 160 Concord</a:t>
            </a:r>
            <a:r>
              <a:rPr lang="en-US" sz="2400" dirty="0">
                <a:solidFill>
                  <a:srgbClr val="7F85AB"/>
                </a:solidFill>
              </a:rPr>
              <a:t>: Single use. Foot pedals have been installed on the doors exiting restrooms.</a:t>
            </a:r>
          </a:p>
          <a:p>
            <a:pPr marL="457200" indent="-457200">
              <a:lnSpc>
                <a:spcPct val="120000"/>
              </a:lnSpc>
              <a:buFont typeface="Arial" panose="020B0604020202020204" pitchFamily="34" charset="0"/>
              <a:buChar char="•"/>
            </a:pPr>
            <a:r>
              <a:rPr lang="en-US" sz="2400" u="sng" dirty="0">
                <a:solidFill>
                  <a:srgbClr val="7F85AB"/>
                </a:solidFill>
              </a:rPr>
              <a:t>60 Garden</a:t>
            </a:r>
            <a:r>
              <a:rPr lang="en-US" sz="2400" dirty="0">
                <a:solidFill>
                  <a:srgbClr val="7F85AB"/>
                </a:solidFill>
              </a:rPr>
              <a:t>:  No longer single use. Wipes are available in restrooms.</a:t>
            </a:r>
          </a:p>
          <a:p>
            <a:pPr marL="457200" indent="-457200">
              <a:lnSpc>
                <a:spcPct val="120000"/>
              </a:lnSpc>
              <a:buFont typeface="Arial" panose="020B0604020202020204" pitchFamily="34" charset="0"/>
              <a:buChar char="•"/>
            </a:pPr>
            <a:r>
              <a:rPr lang="en-US" sz="2400" dirty="0">
                <a:solidFill>
                  <a:srgbClr val="7F85AB"/>
                </a:solidFill>
              </a:rPr>
              <a:t>Touchless faucets, soap and paper towel dispensers are in some restrooms. </a:t>
            </a: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22863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6" y="541606"/>
            <a:ext cx="4626613" cy="1423719"/>
          </a:xfrm>
        </p:spPr>
        <p:txBody>
          <a:bodyPr>
            <a:normAutofit/>
          </a:bodyPr>
          <a:lstStyle/>
          <a:p>
            <a:r>
              <a:rPr lang="en-US" sz="4400" dirty="0"/>
              <a:t>Elevators</a:t>
            </a:r>
          </a:p>
        </p:txBody>
      </p:sp>
      <p:sp>
        <p:nvSpPr>
          <p:cNvPr id="13" name="Text Placeholder 12"/>
          <p:cNvSpPr>
            <a:spLocks noGrp="1"/>
          </p:cNvSpPr>
          <p:nvPr>
            <p:ph type="body" sz="half" idx="2"/>
          </p:nvPr>
        </p:nvSpPr>
        <p:spPr>
          <a:xfrm>
            <a:off x="979379" y="2223656"/>
            <a:ext cx="7532001" cy="4239490"/>
          </a:xfrm>
        </p:spPr>
        <p:txBody>
          <a:bodyPr>
            <a:noAutofit/>
          </a:bodyPr>
          <a:lstStyle/>
          <a:p>
            <a:pPr marL="457200" indent="-457200">
              <a:lnSpc>
                <a:spcPct val="120000"/>
              </a:lnSpc>
              <a:buFont typeface="Arial" panose="020B0604020202020204" pitchFamily="34" charset="0"/>
              <a:buChar char="•"/>
            </a:pPr>
            <a:r>
              <a:rPr lang="en-US" sz="2200" u="sng" dirty="0">
                <a:solidFill>
                  <a:srgbClr val="7F85AB"/>
                </a:solidFill>
              </a:rPr>
              <a:t>160 Concord</a:t>
            </a:r>
            <a:r>
              <a:rPr lang="en-US" sz="2200" dirty="0">
                <a:solidFill>
                  <a:srgbClr val="7F85AB"/>
                </a:solidFill>
              </a:rPr>
              <a:t>: One person allowed at a time. </a:t>
            </a:r>
          </a:p>
          <a:p>
            <a:pPr marL="457200" indent="-457200">
              <a:lnSpc>
                <a:spcPct val="120000"/>
              </a:lnSpc>
              <a:buFont typeface="Arial" panose="020B0604020202020204" pitchFamily="34" charset="0"/>
              <a:buChar char="•"/>
            </a:pPr>
            <a:r>
              <a:rPr lang="en-US" sz="2200" u="sng" dirty="0">
                <a:solidFill>
                  <a:srgbClr val="7F85AB"/>
                </a:solidFill>
              </a:rPr>
              <a:t>60 Garden</a:t>
            </a:r>
            <a:r>
              <a:rPr lang="en-US" sz="2200" dirty="0">
                <a:solidFill>
                  <a:srgbClr val="7F85AB"/>
                </a:solidFill>
              </a:rPr>
              <a:t>: No longer one person at a time.</a:t>
            </a:r>
          </a:p>
          <a:p>
            <a:pPr marL="457200" indent="-457200">
              <a:lnSpc>
                <a:spcPct val="120000"/>
              </a:lnSpc>
              <a:buFont typeface="Arial" panose="020B0604020202020204" pitchFamily="34" charset="0"/>
              <a:buChar char="•"/>
            </a:pPr>
            <a:r>
              <a:rPr lang="en-US" sz="2200" u="sng" dirty="0">
                <a:solidFill>
                  <a:srgbClr val="7F85AB"/>
                </a:solidFill>
              </a:rPr>
              <a:t>CDP:</a:t>
            </a:r>
            <a:r>
              <a:rPr lang="en-US" sz="2200" dirty="0">
                <a:solidFill>
                  <a:srgbClr val="7F85AB"/>
                </a:solidFill>
              </a:rPr>
              <a:t>  Two people are allowed by the landlord.</a:t>
            </a:r>
          </a:p>
          <a:p>
            <a:pPr marL="457200" indent="-457200">
              <a:lnSpc>
                <a:spcPct val="120000"/>
              </a:lnSpc>
              <a:buFont typeface="Arial" panose="020B0604020202020204" pitchFamily="34" charset="0"/>
              <a:buChar char="•"/>
            </a:pPr>
            <a:r>
              <a:rPr lang="en-US" sz="2200" dirty="0">
                <a:solidFill>
                  <a:srgbClr val="7F85AB"/>
                </a:solidFill>
              </a:rPr>
              <a:t>SI guidelines of one person at a time is encouraged. Or, if you have the option and are able, avoid the elevator and take the stairs. If not, wait until the elevator is less busy.</a:t>
            </a:r>
          </a:p>
          <a:p>
            <a:pPr marL="457200" indent="-457200">
              <a:lnSpc>
                <a:spcPct val="120000"/>
              </a:lnSpc>
              <a:buFont typeface="Arial" panose="020B0604020202020204" pitchFamily="34" charset="0"/>
              <a:buChar char="•"/>
            </a:pPr>
            <a:r>
              <a:rPr lang="en-US" sz="2200" dirty="0">
                <a:solidFill>
                  <a:srgbClr val="7F85AB"/>
                </a:solidFill>
              </a:rPr>
              <a:t>Touchless disinfectant dispensers are outside some elevators at CDP and in the lobby on all 3 floors at 160. </a:t>
            </a: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682679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6" y="541606"/>
            <a:ext cx="4626613" cy="1472545"/>
          </a:xfrm>
        </p:spPr>
        <p:txBody>
          <a:bodyPr>
            <a:normAutofit/>
          </a:bodyPr>
          <a:lstStyle/>
          <a:p>
            <a:r>
              <a:rPr lang="en-US" sz="4400" dirty="0"/>
              <a:t>Stairways</a:t>
            </a:r>
          </a:p>
        </p:txBody>
      </p:sp>
      <p:sp>
        <p:nvSpPr>
          <p:cNvPr id="13" name="Text Placeholder 12"/>
          <p:cNvSpPr>
            <a:spLocks noGrp="1"/>
          </p:cNvSpPr>
          <p:nvPr>
            <p:ph type="body" sz="half" idx="2"/>
          </p:nvPr>
        </p:nvSpPr>
        <p:spPr>
          <a:xfrm>
            <a:off x="979379" y="2462644"/>
            <a:ext cx="7156701" cy="4000501"/>
          </a:xfrm>
        </p:spPr>
        <p:txBody>
          <a:bodyPr>
            <a:normAutofit fontScale="47500" lnSpcReduction="20000"/>
          </a:bodyPr>
          <a:lstStyle/>
          <a:p>
            <a:pPr marL="457200" indent="-457200">
              <a:lnSpc>
                <a:spcPct val="120000"/>
              </a:lnSpc>
              <a:buFont typeface="Arial" panose="020B0604020202020204" pitchFamily="34" charset="0"/>
              <a:buChar char="•"/>
            </a:pPr>
            <a:r>
              <a:rPr lang="en-US" sz="5900" u="sng" dirty="0">
                <a:solidFill>
                  <a:srgbClr val="7F85AB"/>
                </a:solidFill>
              </a:rPr>
              <a:t>CDP:</a:t>
            </a:r>
            <a:r>
              <a:rPr lang="en-US" sz="5900" dirty="0">
                <a:solidFill>
                  <a:srgbClr val="7F85AB"/>
                </a:solidFill>
              </a:rPr>
              <a:t>  Stairways are one way. </a:t>
            </a:r>
          </a:p>
          <a:p>
            <a:pPr marL="457200" indent="-457200">
              <a:lnSpc>
                <a:spcPct val="120000"/>
              </a:lnSpc>
              <a:buFont typeface="Arial" panose="020B0604020202020204" pitchFamily="34" charset="0"/>
              <a:buChar char="•"/>
            </a:pPr>
            <a:r>
              <a:rPr lang="en-US" sz="5900" u="sng" dirty="0">
                <a:solidFill>
                  <a:srgbClr val="7F85AB"/>
                </a:solidFill>
              </a:rPr>
              <a:t>160</a:t>
            </a:r>
            <a:r>
              <a:rPr lang="en-US" sz="5900" dirty="0">
                <a:solidFill>
                  <a:srgbClr val="7F85AB"/>
                </a:solidFill>
              </a:rPr>
              <a:t>: Stairways are now two way. The stairway door and other internal doors are blocked open so door handles do not have to be touched and for increased air circulation in these areas.</a:t>
            </a:r>
          </a:p>
          <a:p>
            <a:pPr marL="457200" indent="-457200">
              <a:lnSpc>
                <a:spcPct val="120000"/>
              </a:lnSpc>
              <a:buFont typeface="Arial" panose="020B0604020202020204" pitchFamily="34" charset="0"/>
              <a:buChar char="•"/>
            </a:pPr>
            <a:r>
              <a:rPr lang="en-US" sz="5900" u="sng" dirty="0">
                <a:solidFill>
                  <a:srgbClr val="7F85AB"/>
                </a:solidFill>
              </a:rPr>
              <a:t>60</a:t>
            </a:r>
            <a:r>
              <a:rPr lang="en-US" sz="5900" dirty="0">
                <a:solidFill>
                  <a:srgbClr val="7F85AB"/>
                </a:solidFill>
              </a:rPr>
              <a:t>:  Stairways are two way.</a:t>
            </a:r>
          </a:p>
          <a:p>
            <a:pPr marL="457200" indent="-457200">
              <a:lnSpc>
                <a:spcPct val="120000"/>
              </a:lnSpc>
              <a:buFont typeface="Arial" panose="020B0604020202020204" pitchFamily="34" charset="0"/>
              <a:buChar char="•"/>
            </a:pPr>
            <a:endParaRPr lang="en-US" sz="2600" dirty="0">
              <a:solidFill>
                <a:srgbClr val="7F85AB"/>
              </a:solidFill>
            </a:endParaRP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440629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6" y="541606"/>
            <a:ext cx="4626613" cy="1801896"/>
          </a:xfrm>
        </p:spPr>
        <p:txBody>
          <a:bodyPr>
            <a:normAutofit/>
          </a:bodyPr>
          <a:lstStyle/>
          <a:p>
            <a:r>
              <a:rPr lang="en-US" sz="4400" dirty="0"/>
              <a:t>Other/60 Garden Street</a:t>
            </a:r>
          </a:p>
        </p:txBody>
      </p:sp>
      <p:sp>
        <p:nvSpPr>
          <p:cNvPr id="13" name="Text Placeholder 12"/>
          <p:cNvSpPr>
            <a:spLocks noGrp="1"/>
          </p:cNvSpPr>
          <p:nvPr>
            <p:ph type="body" sz="half" idx="2"/>
          </p:nvPr>
        </p:nvSpPr>
        <p:spPr>
          <a:xfrm>
            <a:off x="979380" y="2343501"/>
            <a:ext cx="6770314" cy="4296289"/>
          </a:xfrm>
        </p:spPr>
        <p:txBody>
          <a:bodyPr>
            <a:normAutofit fontScale="32500" lnSpcReduction="20000"/>
          </a:bodyPr>
          <a:lstStyle/>
          <a:p>
            <a:pPr marL="457200" indent="-457200">
              <a:lnSpc>
                <a:spcPct val="120000"/>
              </a:lnSpc>
              <a:buFont typeface="Arial" panose="020B0604020202020204" pitchFamily="34" charset="0"/>
              <a:buChar char="•"/>
            </a:pPr>
            <a:r>
              <a:rPr lang="en-US" sz="6800" dirty="0">
                <a:solidFill>
                  <a:srgbClr val="7F85AB"/>
                </a:solidFill>
              </a:rPr>
              <a:t>Entry into 60 Garden Street is restricted to three locations:</a:t>
            </a:r>
          </a:p>
          <a:p>
            <a:pPr marL="914400" lvl="1" indent="-457200">
              <a:lnSpc>
                <a:spcPct val="120000"/>
              </a:lnSpc>
              <a:buFont typeface="Arial" panose="020B0604020202020204" pitchFamily="34" charset="0"/>
              <a:buChar char="•"/>
            </a:pPr>
            <a:r>
              <a:rPr lang="en-US" sz="6200" dirty="0">
                <a:solidFill>
                  <a:srgbClr val="7F85AB"/>
                </a:solidFill>
              </a:rPr>
              <a:t>Main lobby</a:t>
            </a:r>
          </a:p>
          <a:p>
            <a:pPr marL="914400" lvl="1" indent="-457200">
              <a:lnSpc>
                <a:spcPct val="120000"/>
              </a:lnSpc>
              <a:buFont typeface="Arial" panose="020B0604020202020204" pitchFamily="34" charset="0"/>
              <a:buChar char="•"/>
            </a:pPr>
            <a:r>
              <a:rPr lang="en-US" sz="6200" dirty="0">
                <a:solidFill>
                  <a:srgbClr val="7F85AB"/>
                </a:solidFill>
              </a:rPr>
              <a:t>Bond Street</a:t>
            </a:r>
          </a:p>
          <a:p>
            <a:pPr marL="914400" lvl="1" indent="-457200">
              <a:lnSpc>
                <a:spcPct val="120000"/>
              </a:lnSpc>
              <a:buFont typeface="Arial" panose="020B0604020202020204" pitchFamily="34" charset="0"/>
              <a:buChar char="•"/>
            </a:pPr>
            <a:r>
              <a:rPr lang="en-US" sz="6200" dirty="0">
                <a:solidFill>
                  <a:srgbClr val="7F85AB"/>
                </a:solidFill>
              </a:rPr>
              <a:t>Red deck B building</a:t>
            </a:r>
          </a:p>
          <a:p>
            <a:pPr marL="457200" indent="-457200">
              <a:lnSpc>
                <a:spcPct val="120000"/>
              </a:lnSpc>
              <a:buFont typeface="Arial" panose="020B0604020202020204" pitchFamily="34" charset="0"/>
              <a:buChar char="•"/>
            </a:pPr>
            <a:r>
              <a:rPr lang="en-US" sz="6800" dirty="0">
                <a:solidFill>
                  <a:srgbClr val="7F85AB"/>
                </a:solidFill>
              </a:rPr>
              <a:t>Card readers at other locations remain active but will only allow entry for emergency personnel.</a:t>
            </a:r>
          </a:p>
          <a:p>
            <a:pPr marL="457200" indent="-457200">
              <a:lnSpc>
                <a:spcPct val="120000"/>
              </a:lnSpc>
              <a:buFont typeface="Arial" panose="020B0604020202020204" pitchFamily="34" charset="0"/>
              <a:buChar char="•"/>
            </a:pPr>
            <a:r>
              <a:rPr lang="en-US" sz="6800" dirty="0">
                <a:solidFill>
                  <a:srgbClr val="7F85AB"/>
                </a:solidFill>
              </a:rPr>
              <a:t>Kim wipes are available close to corridors or doors with handles throughout the facility.</a:t>
            </a:r>
          </a:p>
          <a:p>
            <a:pPr marL="457200" indent="-457200">
              <a:lnSpc>
                <a:spcPct val="120000"/>
              </a:lnSpc>
              <a:buFont typeface="Arial" panose="020B0604020202020204" pitchFamily="34" charset="0"/>
              <a:buChar char="•"/>
            </a:pPr>
            <a:endParaRPr lang="en-US" sz="2600" dirty="0">
              <a:solidFill>
                <a:srgbClr val="7F85AB"/>
              </a:solidFill>
            </a:endParaRP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023523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90238" y="845734"/>
            <a:ext cx="7463337" cy="1286999"/>
          </a:xfrm>
        </p:spPr>
        <p:txBody>
          <a:bodyPr>
            <a:noAutofit/>
          </a:bodyPr>
          <a:lstStyle/>
          <a:p>
            <a:r>
              <a:rPr lang="en-US" sz="6000" dirty="0"/>
              <a:t>Face Coverings</a:t>
            </a:r>
          </a:p>
        </p:txBody>
      </p:sp>
      <p:sp>
        <p:nvSpPr>
          <p:cNvPr id="13" name="Text Placeholder 12"/>
          <p:cNvSpPr>
            <a:spLocks noGrp="1"/>
          </p:cNvSpPr>
          <p:nvPr>
            <p:ph type="body" sz="half" idx="2"/>
          </p:nvPr>
        </p:nvSpPr>
        <p:spPr>
          <a:xfrm>
            <a:off x="690238" y="2132733"/>
            <a:ext cx="7107561" cy="2286867"/>
          </a:xfrm>
        </p:spPr>
        <p:txBody>
          <a:bodyPr/>
          <a:lstStyle/>
          <a:p>
            <a:pPr>
              <a:lnSpc>
                <a:spcPct val="120000"/>
              </a:lnSpc>
            </a:pPr>
            <a:r>
              <a:rPr lang="en-US" sz="2200" b="1" dirty="0">
                <a:solidFill>
                  <a:srgbClr val="7F85AB"/>
                </a:solidFill>
              </a:rPr>
              <a:t>Community Protective Equipment (CPE)/Personal Protective Equipment (PPE)</a:t>
            </a: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spTree>
    <p:extLst>
      <p:ext uri="{BB962C8B-B14F-4D97-AF65-F5344CB8AC3E}">
        <p14:creationId xmlns:p14="http://schemas.microsoft.com/office/powerpoint/2010/main" val="33487455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501647"/>
            <a:ext cx="7739735" cy="824233"/>
          </a:xfrm>
        </p:spPr>
        <p:txBody>
          <a:bodyPr>
            <a:normAutofit/>
          </a:bodyPr>
          <a:lstStyle/>
          <a:p>
            <a:r>
              <a:rPr lang="en-US" sz="4400" dirty="0"/>
              <a:t>Masks/Respirators - CDC</a:t>
            </a:r>
          </a:p>
        </p:txBody>
      </p:sp>
      <p:sp>
        <p:nvSpPr>
          <p:cNvPr id="13" name="Text Placeholder 12"/>
          <p:cNvSpPr>
            <a:spLocks noGrp="1"/>
          </p:cNvSpPr>
          <p:nvPr>
            <p:ph type="body" sz="half" idx="2"/>
          </p:nvPr>
        </p:nvSpPr>
        <p:spPr>
          <a:xfrm>
            <a:off x="857252" y="1485901"/>
            <a:ext cx="7514467" cy="4870452"/>
          </a:xfrm>
        </p:spPr>
        <p:txBody>
          <a:bodyPr>
            <a:noAutofit/>
          </a:bodyPr>
          <a:lstStyle/>
          <a:p>
            <a:pPr marL="457200" indent="-457200">
              <a:lnSpc>
                <a:spcPct val="120000"/>
              </a:lnSpc>
              <a:buFont typeface="Arial" panose="020B0604020202020204" pitchFamily="34" charset="0"/>
              <a:buChar char="•"/>
            </a:pPr>
            <a:r>
              <a:rPr lang="en-US" sz="2000" u="sng" dirty="0">
                <a:solidFill>
                  <a:srgbClr val="7F85AB"/>
                </a:solidFill>
              </a:rPr>
              <a:t>Masks</a:t>
            </a:r>
            <a:r>
              <a:rPr lang="en-US" sz="2000" dirty="0">
                <a:solidFill>
                  <a:srgbClr val="7F85AB"/>
                </a:solidFill>
              </a:rPr>
              <a:t> (CPE):</a:t>
            </a:r>
          </a:p>
          <a:p>
            <a:pPr marL="914400" lvl="1" indent="-457200">
              <a:lnSpc>
                <a:spcPct val="120000"/>
              </a:lnSpc>
              <a:buFont typeface="Arial" panose="020B0604020202020204" pitchFamily="34" charset="0"/>
              <a:buChar char="•"/>
            </a:pPr>
            <a:r>
              <a:rPr lang="en-US" sz="2000" dirty="0">
                <a:solidFill>
                  <a:srgbClr val="7F85AB"/>
                </a:solidFill>
              </a:rPr>
              <a:t>Contain droplets and particles you breathe, cough, or sneeze out. </a:t>
            </a:r>
          </a:p>
          <a:p>
            <a:pPr marL="914400" lvl="1" indent="-457200">
              <a:lnSpc>
                <a:spcPct val="120000"/>
              </a:lnSpc>
              <a:buFont typeface="Arial" panose="020B0604020202020204" pitchFamily="34" charset="0"/>
              <a:buChar char="•"/>
            </a:pPr>
            <a:r>
              <a:rPr lang="en-US" sz="2000" dirty="0">
                <a:solidFill>
                  <a:srgbClr val="7F85AB"/>
                </a:solidFill>
              </a:rPr>
              <a:t>If they fit closely to the face, they can also provide you some protection from particles spread by others, including the virus that causes COVID-19.</a:t>
            </a:r>
          </a:p>
          <a:p>
            <a:pPr marL="457200" indent="-457200">
              <a:lnSpc>
                <a:spcPct val="120000"/>
              </a:lnSpc>
              <a:buFont typeface="Arial" panose="020B0604020202020204" pitchFamily="34" charset="0"/>
              <a:buChar char="•"/>
            </a:pPr>
            <a:r>
              <a:rPr lang="en-US" sz="2200" u="sng" dirty="0">
                <a:solidFill>
                  <a:srgbClr val="7F85AB"/>
                </a:solidFill>
              </a:rPr>
              <a:t>Respirators</a:t>
            </a:r>
            <a:r>
              <a:rPr lang="en-US" sz="2200" dirty="0">
                <a:solidFill>
                  <a:srgbClr val="7F85AB"/>
                </a:solidFill>
              </a:rPr>
              <a:t> (PPE):</a:t>
            </a:r>
          </a:p>
          <a:p>
            <a:pPr marL="914400" lvl="1" indent="-457200">
              <a:lnSpc>
                <a:spcPct val="120000"/>
              </a:lnSpc>
              <a:buFont typeface="Arial" panose="020B0604020202020204" pitchFamily="34" charset="0"/>
              <a:buChar char="•"/>
            </a:pPr>
            <a:r>
              <a:rPr lang="en-US" sz="2000" dirty="0">
                <a:solidFill>
                  <a:srgbClr val="7F85AB"/>
                </a:solidFill>
              </a:rPr>
              <a:t>Protect you by filtering the air and fitting closely on the face to filter out particles, including the virus that causes COVID-19. </a:t>
            </a:r>
          </a:p>
          <a:p>
            <a:pPr marL="914400" lvl="1" indent="-457200">
              <a:lnSpc>
                <a:spcPct val="120000"/>
              </a:lnSpc>
              <a:buFont typeface="Arial" panose="020B0604020202020204" pitchFamily="34" charset="0"/>
              <a:buChar char="•"/>
            </a:pPr>
            <a:r>
              <a:rPr lang="en-US" sz="2000" dirty="0">
                <a:solidFill>
                  <a:srgbClr val="7F85AB"/>
                </a:solidFill>
              </a:rPr>
              <a:t>Can also contain droplets and particles you breath, cough, or sneeze out so you do not spread them to others.</a:t>
            </a: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995521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531995"/>
            <a:ext cx="7739735" cy="1216796"/>
          </a:xfrm>
        </p:spPr>
        <p:txBody>
          <a:bodyPr>
            <a:normAutofit/>
          </a:bodyPr>
          <a:lstStyle/>
          <a:p>
            <a:r>
              <a:rPr lang="en-US" sz="4400" dirty="0"/>
              <a:t>Masks</a:t>
            </a:r>
          </a:p>
        </p:txBody>
      </p:sp>
      <p:sp>
        <p:nvSpPr>
          <p:cNvPr id="13" name="Text Placeholder 12"/>
          <p:cNvSpPr>
            <a:spLocks noGrp="1"/>
          </p:cNvSpPr>
          <p:nvPr>
            <p:ph type="body" sz="half" idx="2"/>
          </p:nvPr>
        </p:nvSpPr>
        <p:spPr>
          <a:xfrm>
            <a:off x="979379" y="1880755"/>
            <a:ext cx="7532002" cy="4475597"/>
          </a:xfrm>
        </p:spPr>
        <p:txBody>
          <a:bodyPr>
            <a:noAutofit/>
          </a:bodyPr>
          <a:lstStyle/>
          <a:p>
            <a:pPr marL="457200" indent="-457200">
              <a:lnSpc>
                <a:spcPct val="120000"/>
              </a:lnSpc>
              <a:buFont typeface="Arial" panose="020B0604020202020204" pitchFamily="34" charset="0"/>
              <a:buChar char="•"/>
            </a:pPr>
            <a:r>
              <a:rPr lang="en-US" sz="2200" dirty="0">
                <a:solidFill>
                  <a:srgbClr val="7F85AB"/>
                </a:solidFill>
              </a:rPr>
              <a:t>Masks include:</a:t>
            </a:r>
          </a:p>
          <a:p>
            <a:pPr marL="914400" lvl="1" indent="-457200">
              <a:lnSpc>
                <a:spcPct val="120000"/>
              </a:lnSpc>
              <a:buFont typeface="Arial" panose="020B0604020202020204" pitchFamily="34" charset="0"/>
              <a:buChar char="•"/>
            </a:pPr>
            <a:r>
              <a:rPr lang="en-US" sz="2000" dirty="0">
                <a:solidFill>
                  <a:srgbClr val="7F85AB"/>
                </a:solidFill>
              </a:rPr>
              <a:t>Disposable </a:t>
            </a:r>
            <a:r>
              <a:rPr lang="en-US" sz="2000" u="sng" dirty="0">
                <a:solidFill>
                  <a:srgbClr val="7F85AB"/>
                </a:solidFill>
              </a:rPr>
              <a:t>surgical mask </a:t>
            </a:r>
            <a:r>
              <a:rPr lang="en-US" sz="2000" dirty="0">
                <a:solidFill>
                  <a:srgbClr val="7F85AB"/>
                </a:solidFill>
              </a:rPr>
              <a:t>made of </a:t>
            </a:r>
            <a:r>
              <a:rPr lang="en-US" sz="2000" u="sng" dirty="0">
                <a:solidFill>
                  <a:srgbClr val="7F85AB"/>
                </a:solidFill>
              </a:rPr>
              <a:t>multiple layers </a:t>
            </a:r>
            <a:r>
              <a:rPr lang="en-US" sz="2000" dirty="0">
                <a:solidFill>
                  <a:srgbClr val="7F85AB"/>
                </a:solidFill>
              </a:rPr>
              <a:t>of non-woven material; or </a:t>
            </a:r>
          </a:p>
          <a:p>
            <a:pPr marL="914400" lvl="1" indent="-457200">
              <a:lnSpc>
                <a:spcPct val="120000"/>
              </a:lnSpc>
              <a:buFont typeface="Arial" panose="020B0604020202020204" pitchFamily="34" charset="0"/>
              <a:buChar char="•"/>
            </a:pPr>
            <a:r>
              <a:rPr lang="en-US" sz="2000" dirty="0">
                <a:solidFill>
                  <a:srgbClr val="7F85AB"/>
                </a:solidFill>
              </a:rPr>
              <a:t>A </a:t>
            </a:r>
            <a:r>
              <a:rPr lang="en-US" sz="2000" u="sng" dirty="0">
                <a:solidFill>
                  <a:srgbClr val="7F85AB"/>
                </a:solidFill>
              </a:rPr>
              <a:t>cloth mask </a:t>
            </a:r>
            <a:r>
              <a:rPr lang="en-US" sz="2000" dirty="0">
                <a:solidFill>
                  <a:srgbClr val="7F85AB"/>
                </a:solidFill>
              </a:rPr>
              <a:t>made of </a:t>
            </a:r>
            <a:r>
              <a:rPr lang="en-US" sz="2000" u="sng" dirty="0">
                <a:solidFill>
                  <a:srgbClr val="7F85AB"/>
                </a:solidFill>
              </a:rPr>
              <a:t>multiple layers </a:t>
            </a:r>
            <a:r>
              <a:rPr lang="en-US" sz="2000" dirty="0">
                <a:solidFill>
                  <a:srgbClr val="7F85AB"/>
                </a:solidFill>
              </a:rPr>
              <a:t>of finely woven, breathable fabric.</a:t>
            </a:r>
          </a:p>
          <a:p>
            <a:pPr marL="457200" indent="-457200">
              <a:lnSpc>
                <a:spcPct val="120000"/>
              </a:lnSpc>
              <a:buFont typeface="Arial" panose="020B0604020202020204" pitchFamily="34" charset="0"/>
              <a:buChar char="•"/>
            </a:pPr>
            <a:r>
              <a:rPr lang="en-US" sz="2200" dirty="0">
                <a:solidFill>
                  <a:srgbClr val="7F85AB"/>
                </a:solidFill>
              </a:rPr>
              <a:t>A mask with layers will stop more respiratory droplets getting inside your mask or escaping from your mask.</a:t>
            </a:r>
          </a:p>
          <a:p>
            <a:pPr marL="457200" indent="-457200">
              <a:lnSpc>
                <a:spcPct val="120000"/>
              </a:lnSpc>
              <a:buFont typeface="Arial" panose="020B0604020202020204" pitchFamily="34" charset="0"/>
              <a:buChar char="•"/>
            </a:pPr>
            <a:r>
              <a:rPr lang="en-US" sz="2200" dirty="0">
                <a:solidFill>
                  <a:srgbClr val="7F85AB"/>
                </a:solidFill>
              </a:rPr>
              <a:t>A mask should fit snugly to your face, covering your mouth and nose, without any gaps. A nose wire prevents air from leaking out of the top of the mask.</a:t>
            </a: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190762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531994"/>
            <a:ext cx="4258557" cy="1801896"/>
          </a:xfrm>
        </p:spPr>
        <p:txBody>
          <a:bodyPr>
            <a:normAutofit/>
          </a:bodyPr>
          <a:lstStyle/>
          <a:p>
            <a:r>
              <a:rPr lang="en-US" sz="4400" dirty="0"/>
              <a:t>COVID-19 Training</a:t>
            </a:r>
          </a:p>
        </p:txBody>
      </p:sp>
      <p:sp>
        <p:nvSpPr>
          <p:cNvPr id="13" name="Text Placeholder 12"/>
          <p:cNvSpPr>
            <a:spLocks noGrp="1"/>
          </p:cNvSpPr>
          <p:nvPr>
            <p:ph type="body" sz="half" idx="2"/>
          </p:nvPr>
        </p:nvSpPr>
        <p:spPr>
          <a:xfrm>
            <a:off x="979379" y="2483427"/>
            <a:ext cx="6824191" cy="3647210"/>
          </a:xfrm>
        </p:spPr>
        <p:txBody>
          <a:bodyPr>
            <a:normAutofit fontScale="70000" lnSpcReduction="20000"/>
          </a:bodyPr>
          <a:lstStyle/>
          <a:p>
            <a:pPr marL="457200" indent="-457200">
              <a:lnSpc>
                <a:spcPct val="120000"/>
              </a:lnSpc>
              <a:buFont typeface="Arial" panose="020B0604020202020204" pitchFamily="34" charset="0"/>
              <a:buChar char="•"/>
            </a:pPr>
            <a:r>
              <a:rPr lang="en-US" sz="3500" dirty="0">
                <a:solidFill>
                  <a:srgbClr val="7F85AB"/>
                </a:solidFill>
              </a:rPr>
              <a:t>Provides SAO staff and affiliates with information regarding mitigation strategies at SAO for the protection against COVID-19.</a:t>
            </a:r>
          </a:p>
          <a:p>
            <a:pPr marL="457200" indent="-457200">
              <a:lnSpc>
                <a:spcPct val="120000"/>
              </a:lnSpc>
              <a:buFont typeface="Arial" panose="020B0604020202020204" pitchFamily="34" charset="0"/>
              <a:buChar char="•"/>
            </a:pPr>
            <a:r>
              <a:rPr lang="en-US" sz="3500" dirty="0">
                <a:solidFill>
                  <a:srgbClr val="7F85AB"/>
                </a:solidFill>
              </a:rPr>
              <a:t>Is a mandatory requirement for return to work in the SAO facilities.</a:t>
            </a:r>
          </a:p>
          <a:p>
            <a:pPr marL="457200" indent="-457200">
              <a:lnSpc>
                <a:spcPct val="120000"/>
              </a:lnSpc>
              <a:buFont typeface="Arial" panose="020B0604020202020204" pitchFamily="34" charset="0"/>
              <a:buChar char="•"/>
            </a:pPr>
            <a:r>
              <a:rPr lang="en-US" sz="3500" dirty="0">
                <a:solidFill>
                  <a:srgbClr val="7F85AB"/>
                </a:solidFill>
              </a:rPr>
              <a:t>Those at 60/160 must also complete Harvard’s online COVID-19 Awareness training.</a:t>
            </a: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850469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531994"/>
            <a:ext cx="4258557" cy="964297"/>
          </a:xfrm>
        </p:spPr>
        <p:txBody>
          <a:bodyPr>
            <a:normAutofit/>
          </a:bodyPr>
          <a:lstStyle/>
          <a:p>
            <a:r>
              <a:rPr lang="en-US" sz="4400" dirty="0"/>
              <a:t>NIST Video</a:t>
            </a:r>
          </a:p>
        </p:txBody>
      </p:sp>
      <p:sp>
        <p:nvSpPr>
          <p:cNvPr id="13" name="Text Placeholder 12"/>
          <p:cNvSpPr>
            <a:spLocks noGrp="1"/>
          </p:cNvSpPr>
          <p:nvPr>
            <p:ph type="body" sz="half" idx="2"/>
          </p:nvPr>
        </p:nvSpPr>
        <p:spPr>
          <a:xfrm>
            <a:off x="979380" y="1496291"/>
            <a:ext cx="6770314" cy="4447310"/>
          </a:xfrm>
        </p:spPr>
        <p:txBody>
          <a:bodyPr>
            <a:normAutofit/>
          </a:bodyPr>
          <a:lstStyle/>
          <a:p>
            <a:pPr marL="457200" indent="-457200">
              <a:lnSpc>
                <a:spcPct val="120000"/>
              </a:lnSpc>
              <a:buFont typeface="Arial" panose="020B0604020202020204" pitchFamily="34" charset="0"/>
              <a:buChar char="•"/>
            </a:pPr>
            <a:r>
              <a:rPr lang="en-US" sz="1800" dirty="0">
                <a:solidFill>
                  <a:srgbClr val="7F85AB"/>
                </a:solidFill>
                <a:latin typeface="Roboto" panose="02000000000000000000" pitchFamily="2" charset="0"/>
                <a:ea typeface="Roboto" panose="02000000000000000000" pitchFamily="2" charset="0"/>
              </a:rPr>
              <a:t>This National Institute of Standards and Technology (NIST) video illustrates airflow from breathing and coughing with and without a face covering:</a:t>
            </a:r>
          </a:p>
          <a:p>
            <a:pPr marL="914400" lvl="1" indent="-457200">
              <a:lnSpc>
                <a:spcPct val="120000"/>
              </a:lnSpc>
              <a:buFont typeface="Arial" panose="020B0604020202020204" pitchFamily="34" charset="0"/>
              <a:buChar char="•"/>
            </a:pPr>
            <a:endParaRPr lang="en-US" sz="2200" dirty="0">
              <a:solidFill>
                <a:srgbClr val="7F85AB"/>
              </a:solidFill>
              <a:latin typeface="Roboto" panose="02000000000000000000" pitchFamily="2" charset="0"/>
              <a:ea typeface="Roboto" panose="02000000000000000000" pitchFamily="2" charset="0"/>
            </a:endParaRP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pic>
        <p:nvPicPr>
          <p:cNvPr id="2" name="Online Media 1" title="Cover smart. Do your part. Slow the spread.">
            <a:hlinkClick r:id="" action="ppaction://media"/>
            <a:extLst>
              <a:ext uri="{FF2B5EF4-FFF2-40B4-BE49-F238E27FC236}">
                <a16:creationId xmlns:a16="http://schemas.microsoft.com/office/drawing/2014/main" id="{2FE5F458-7482-44F7-9EE1-B1FBD337D4FD}"/>
              </a:ext>
            </a:extLst>
          </p:cNvPr>
          <p:cNvPicPr>
            <a:picLocks noRot="1" noChangeAspect="1"/>
          </p:cNvPicPr>
          <p:nvPr>
            <a:videoFile r:link="rId1"/>
          </p:nvPr>
        </p:nvPicPr>
        <p:blipFill>
          <a:blip r:embed="rId3"/>
          <a:stretch>
            <a:fillRect/>
          </a:stretch>
        </p:blipFill>
        <p:spPr>
          <a:xfrm>
            <a:off x="1324704" y="2618509"/>
            <a:ext cx="6645053" cy="3737843"/>
          </a:xfrm>
          <a:prstGeom prst="rect">
            <a:avLst/>
          </a:prstGeom>
        </p:spPr>
      </p:pic>
    </p:spTree>
    <p:extLst>
      <p:ext uri="{BB962C8B-B14F-4D97-AF65-F5344CB8AC3E}">
        <p14:creationId xmlns:p14="http://schemas.microsoft.com/office/powerpoint/2010/main" val="31642264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531995"/>
            <a:ext cx="7739735" cy="839605"/>
          </a:xfrm>
        </p:spPr>
        <p:txBody>
          <a:bodyPr>
            <a:normAutofit/>
          </a:bodyPr>
          <a:lstStyle/>
          <a:p>
            <a:r>
              <a:rPr lang="en-US" sz="4400" dirty="0"/>
              <a:t>Respirators for COVID-19</a:t>
            </a:r>
          </a:p>
        </p:txBody>
      </p:sp>
      <p:sp>
        <p:nvSpPr>
          <p:cNvPr id="13" name="Text Placeholder 12"/>
          <p:cNvSpPr>
            <a:spLocks noGrp="1"/>
          </p:cNvSpPr>
          <p:nvPr>
            <p:ph type="body" sz="half" idx="2"/>
          </p:nvPr>
        </p:nvSpPr>
        <p:spPr>
          <a:xfrm>
            <a:off x="857250" y="1371600"/>
            <a:ext cx="8058149" cy="4984753"/>
          </a:xfrm>
        </p:spPr>
        <p:txBody>
          <a:bodyPr>
            <a:noAutofit/>
          </a:bodyPr>
          <a:lstStyle/>
          <a:p>
            <a:pPr marL="457200" indent="-457200">
              <a:lnSpc>
                <a:spcPct val="120000"/>
              </a:lnSpc>
              <a:buFont typeface="Arial" panose="020B0604020202020204" pitchFamily="34" charset="0"/>
              <a:buChar char="•"/>
            </a:pPr>
            <a:r>
              <a:rPr lang="en-US" sz="1900" u="sng" dirty="0">
                <a:solidFill>
                  <a:srgbClr val="7F85AB"/>
                </a:solidFill>
              </a:rPr>
              <a:t>N95</a:t>
            </a:r>
            <a:r>
              <a:rPr lang="en-US" sz="1900" dirty="0">
                <a:solidFill>
                  <a:srgbClr val="7F85AB"/>
                </a:solidFill>
              </a:rPr>
              <a:t> respirators (95% efficient against particles of the most penetrating size) are approved by the National Institute of Occupational Safety &amp; Health (NIOSH).</a:t>
            </a:r>
          </a:p>
          <a:p>
            <a:pPr marL="457200" indent="-457200">
              <a:lnSpc>
                <a:spcPct val="120000"/>
              </a:lnSpc>
              <a:buFont typeface="Arial" panose="020B0604020202020204" pitchFamily="34" charset="0"/>
              <a:buChar char="•"/>
            </a:pPr>
            <a:r>
              <a:rPr lang="en-US" sz="1900" u="sng" dirty="0">
                <a:solidFill>
                  <a:srgbClr val="7F85AB"/>
                </a:solidFill>
              </a:rPr>
              <a:t>KN95’s</a:t>
            </a:r>
            <a:r>
              <a:rPr lang="en-US" sz="1900" dirty="0">
                <a:solidFill>
                  <a:srgbClr val="7F85AB"/>
                </a:solidFill>
              </a:rPr>
              <a:t> are respirators made in China. However, since they are not approved by NIOSH, they are not considered respirators in the U.S. FDA has allowed respirators made in other countries to be used during the COVID-19 pandemic. It is important to note that there are many KN95s on the market that do not perform as advertised and/or are counterfeit.</a:t>
            </a:r>
          </a:p>
          <a:p>
            <a:pPr marL="457200" indent="-457200">
              <a:lnSpc>
                <a:spcPct val="120000"/>
              </a:lnSpc>
              <a:buFont typeface="Arial" panose="020B0604020202020204" pitchFamily="34" charset="0"/>
              <a:buChar char="•"/>
            </a:pPr>
            <a:r>
              <a:rPr lang="en-US" sz="1900" dirty="0">
                <a:solidFill>
                  <a:srgbClr val="7F85AB"/>
                </a:solidFill>
              </a:rPr>
              <a:t>N95’s &amp; KN95’s are not reusable in the same way that cloth face coverings are. Although designed to be disposable, guidance during the pandemic is that these may be worn up to 40 hours of use or until they become wet, soiled, or damaged. Store it in a paper bag.</a:t>
            </a: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086710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531995"/>
            <a:ext cx="7739735" cy="1216796"/>
          </a:xfrm>
        </p:spPr>
        <p:txBody>
          <a:bodyPr>
            <a:normAutofit fontScale="90000"/>
          </a:bodyPr>
          <a:lstStyle/>
          <a:p>
            <a:r>
              <a:rPr lang="en-US" sz="4400" dirty="0"/>
              <a:t>Mask Guidance/Requirements 2021</a:t>
            </a:r>
          </a:p>
        </p:txBody>
      </p:sp>
      <p:sp>
        <p:nvSpPr>
          <p:cNvPr id="13" name="Text Placeholder 12"/>
          <p:cNvSpPr>
            <a:spLocks noGrp="1"/>
          </p:cNvSpPr>
          <p:nvPr>
            <p:ph type="body" sz="half" idx="2"/>
          </p:nvPr>
        </p:nvSpPr>
        <p:spPr>
          <a:xfrm>
            <a:off x="979379" y="1880755"/>
            <a:ext cx="7198263" cy="4475597"/>
          </a:xfrm>
        </p:spPr>
        <p:txBody>
          <a:bodyPr>
            <a:noAutofit/>
          </a:bodyPr>
          <a:lstStyle/>
          <a:p>
            <a:pPr marL="457200" indent="-457200">
              <a:lnSpc>
                <a:spcPct val="120000"/>
              </a:lnSpc>
              <a:buFont typeface="Arial" panose="020B0604020202020204" pitchFamily="34" charset="0"/>
              <a:buChar char="•"/>
            </a:pPr>
            <a:r>
              <a:rPr lang="en-US" sz="2000" dirty="0">
                <a:solidFill>
                  <a:srgbClr val="7F85AB"/>
                </a:solidFill>
              </a:rPr>
              <a:t>Throughout 2021, CDC and government masking guidance/requirements changed based on high transmission rates, vaccination status, and the health status of the individual.</a:t>
            </a:r>
          </a:p>
          <a:p>
            <a:pPr marL="457200" indent="-457200">
              <a:lnSpc>
                <a:spcPct val="120000"/>
              </a:lnSpc>
              <a:buFont typeface="Arial" panose="020B0604020202020204" pitchFamily="34" charset="0"/>
              <a:buChar char="•"/>
            </a:pPr>
            <a:r>
              <a:rPr lang="en-US" sz="2000" dirty="0">
                <a:solidFill>
                  <a:srgbClr val="7F85AB"/>
                </a:solidFill>
              </a:rPr>
              <a:t>SI</a:t>
            </a:r>
            <a:r>
              <a:rPr lang="en-US" sz="2000" u="sng" dirty="0">
                <a:solidFill>
                  <a:srgbClr val="7F85AB"/>
                </a:solidFill>
              </a:rPr>
              <a:t> </a:t>
            </a:r>
            <a:r>
              <a:rPr lang="en-US" sz="2000" dirty="0">
                <a:solidFill>
                  <a:srgbClr val="7F85AB"/>
                </a:solidFill>
              </a:rPr>
              <a:t>policy remained the same:  Employees &amp; visitors must wear a face covering in SI buildings and leased spaces.</a:t>
            </a:r>
          </a:p>
          <a:p>
            <a:pPr marL="457200" indent="-457200">
              <a:lnSpc>
                <a:spcPct val="120000"/>
              </a:lnSpc>
              <a:buFont typeface="Arial" panose="020B0604020202020204" pitchFamily="34" charset="0"/>
              <a:buChar char="•"/>
            </a:pPr>
            <a:r>
              <a:rPr lang="en-US" sz="2000" dirty="0">
                <a:solidFill>
                  <a:srgbClr val="7F85AB"/>
                </a:solidFill>
              </a:rPr>
              <a:t>Surgical masks were provided to staff each day they entered the facility.</a:t>
            </a:r>
          </a:p>
          <a:p>
            <a:pPr marL="457200" indent="-457200">
              <a:lnSpc>
                <a:spcPct val="120000"/>
              </a:lnSpc>
              <a:buFont typeface="Arial" panose="020B0604020202020204" pitchFamily="34" charset="0"/>
              <a:buChar char="•"/>
            </a:pPr>
            <a:r>
              <a:rPr lang="en-US" sz="2000" dirty="0">
                <a:solidFill>
                  <a:srgbClr val="7F85AB"/>
                </a:solidFill>
              </a:rPr>
              <a:t>In January 2022, CDC updated their mask guidance. SI followed.</a:t>
            </a: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551513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3" y="531994"/>
            <a:ext cx="7671157" cy="942476"/>
          </a:xfrm>
        </p:spPr>
        <p:txBody>
          <a:bodyPr>
            <a:normAutofit fontScale="90000"/>
          </a:bodyPr>
          <a:lstStyle/>
          <a:p>
            <a:pPr>
              <a:tabLst>
                <a:tab pos="4343400" algn="l"/>
              </a:tabLst>
            </a:pPr>
            <a:r>
              <a:rPr lang="en-US" sz="4400" dirty="0"/>
              <a:t>Updated CDC Mask Guidance/ </a:t>
            </a:r>
            <a:br>
              <a:rPr lang="en-US" sz="4400" dirty="0"/>
            </a:br>
            <a:r>
              <a:rPr lang="en-US" sz="4400" dirty="0"/>
              <a:t>SI Mask Policy 2022</a:t>
            </a:r>
          </a:p>
        </p:txBody>
      </p:sp>
      <p:sp>
        <p:nvSpPr>
          <p:cNvPr id="13" name="Text Placeholder 12"/>
          <p:cNvSpPr>
            <a:spLocks noGrp="1"/>
          </p:cNvSpPr>
          <p:nvPr>
            <p:ph type="body" sz="half" idx="2"/>
          </p:nvPr>
        </p:nvSpPr>
        <p:spPr>
          <a:xfrm>
            <a:off x="800100" y="1474470"/>
            <a:ext cx="7850435" cy="4881883"/>
          </a:xfrm>
        </p:spPr>
        <p:txBody>
          <a:bodyPr>
            <a:noAutofit/>
          </a:bodyPr>
          <a:lstStyle/>
          <a:p>
            <a:pPr marL="457200" indent="-457200">
              <a:lnSpc>
                <a:spcPct val="120000"/>
              </a:lnSpc>
              <a:buFont typeface="Arial" panose="020B0604020202020204" pitchFamily="34" charset="0"/>
              <a:buChar char="•"/>
            </a:pPr>
            <a:r>
              <a:rPr lang="en-US" sz="2200" dirty="0">
                <a:solidFill>
                  <a:srgbClr val="7F85AB"/>
                </a:solidFill>
              </a:rPr>
              <a:t>CDC:  Individuals should select the highest level of protection they can properly, comfortably, and reliably wear.</a:t>
            </a:r>
          </a:p>
          <a:p>
            <a:pPr marL="457200" indent="-457200">
              <a:lnSpc>
                <a:spcPct val="120000"/>
              </a:lnSpc>
              <a:buFont typeface="Arial" panose="020B0604020202020204" pitchFamily="34" charset="0"/>
              <a:buChar char="•"/>
            </a:pPr>
            <a:r>
              <a:rPr lang="en-US" sz="2200" dirty="0">
                <a:solidFill>
                  <a:srgbClr val="7F85AB"/>
                </a:solidFill>
              </a:rPr>
              <a:t>SI requires all staff and visitors to wear a multi-layer face covering, that fit snugly, which can include a multi-layer cloth face covering, surgical mask, KN95 mask, or an N95 respirator.</a:t>
            </a:r>
          </a:p>
          <a:p>
            <a:pPr marL="457200" indent="-457200">
              <a:lnSpc>
                <a:spcPct val="120000"/>
              </a:lnSpc>
              <a:buFont typeface="Arial" panose="020B0604020202020204" pitchFamily="34" charset="0"/>
              <a:buChar char="•"/>
            </a:pPr>
            <a:r>
              <a:rPr lang="en-US" sz="2200" dirty="0">
                <a:solidFill>
                  <a:srgbClr val="7F85AB"/>
                </a:solidFill>
              </a:rPr>
              <a:t>On-site SAO staff may wear a:</a:t>
            </a:r>
          </a:p>
          <a:p>
            <a:pPr marL="914400" lvl="1" indent="-457200">
              <a:lnSpc>
                <a:spcPct val="120000"/>
              </a:lnSpc>
              <a:buFont typeface="Arial" panose="020B0604020202020204" pitchFamily="34" charset="0"/>
              <a:buChar char="•"/>
            </a:pPr>
            <a:r>
              <a:rPr lang="en-US" sz="2000" dirty="0">
                <a:solidFill>
                  <a:srgbClr val="7F85AB"/>
                </a:solidFill>
              </a:rPr>
              <a:t>Multi-layer surgical mask or cloth face covering</a:t>
            </a:r>
          </a:p>
          <a:p>
            <a:pPr marL="914400" lvl="1" indent="-457200">
              <a:lnSpc>
                <a:spcPct val="120000"/>
              </a:lnSpc>
              <a:buFont typeface="Arial" panose="020B0604020202020204" pitchFamily="34" charset="0"/>
              <a:buChar char="•"/>
            </a:pPr>
            <a:r>
              <a:rPr lang="en-US" sz="2000" dirty="0">
                <a:solidFill>
                  <a:srgbClr val="7F85AB"/>
                </a:solidFill>
              </a:rPr>
              <a:t>KN95 mask</a:t>
            </a:r>
          </a:p>
          <a:p>
            <a:pPr marL="914400" lvl="1" indent="-457200">
              <a:lnSpc>
                <a:spcPct val="120000"/>
              </a:lnSpc>
              <a:buFont typeface="Arial" panose="020B0604020202020204" pitchFamily="34" charset="0"/>
              <a:buChar char="•"/>
            </a:pPr>
            <a:r>
              <a:rPr lang="en-US" sz="2000" dirty="0">
                <a:solidFill>
                  <a:srgbClr val="7F85AB"/>
                </a:solidFill>
              </a:rPr>
              <a:t>N95 respirator. SI “voluntary use” respirator training required.</a:t>
            </a:r>
          </a:p>
          <a:p>
            <a:pPr marL="1371600" lvl="2" indent="-457200">
              <a:lnSpc>
                <a:spcPct val="120000"/>
              </a:lnSpc>
              <a:buFont typeface="Arial" panose="020B0604020202020204" pitchFamily="34" charset="0"/>
              <a:buChar char="•"/>
            </a:pPr>
            <a:endParaRPr lang="en-US" sz="1300" dirty="0">
              <a:solidFill>
                <a:srgbClr val="7F85AB"/>
              </a:solidFill>
            </a:endParaRPr>
          </a:p>
          <a:p>
            <a:pPr marL="914400" lvl="1" indent="-457200">
              <a:lnSpc>
                <a:spcPct val="120000"/>
              </a:lnSpc>
              <a:buFont typeface="Arial" panose="020B0604020202020204" pitchFamily="34" charset="0"/>
              <a:buChar char="•"/>
            </a:pPr>
            <a:endParaRPr lang="en-US" sz="1500" dirty="0">
              <a:solidFill>
                <a:srgbClr val="7F85AB"/>
              </a:solidFill>
            </a:endParaRPr>
          </a:p>
          <a:p>
            <a:pPr marL="457200" indent="-457200">
              <a:lnSpc>
                <a:spcPct val="120000"/>
              </a:lnSpc>
              <a:buFont typeface="Arial" panose="020B0604020202020204" pitchFamily="34" charset="0"/>
              <a:buChar char="•"/>
            </a:pPr>
            <a:endParaRPr lang="en-US" sz="1800" u="sng" dirty="0">
              <a:solidFill>
                <a:srgbClr val="7F85AB"/>
              </a:solidFill>
            </a:endParaRP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72215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531995"/>
            <a:ext cx="5236565" cy="1119544"/>
          </a:xfrm>
        </p:spPr>
        <p:txBody>
          <a:bodyPr>
            <a:normAutofit fontScale="90000"/>
          </a:bodyPr>
          <a:lstStyle/>
          <a:p>
            <a:r>
              <a:rPr lang="en-US" sz="4400" dirty="0"/>
              <a:t>How to Obtain Your Face Covering</a:t>
            </a:r>
          </a:p>
        </p:txBody>
      </p:sp>
      <p:sp>
        <p:nvSpPr>
          <p:cNvPr id="13" name="Text Placeholder 12"/>
          <p:cNvSpPr>
            <a:spLocks noGrp="1"/>
          </p:cNvSpPr>
          <p:nvPr>
            <p:ph type="body" sz="half" idx="2"/>
          </p:nvPr>
        </p:nvSpPr>
        <p:spPr>
          <a:xfrm>
            <a:off x="979379" y="1760221"/>
            <a:ext cx="7281389" cy="4729566"/>
          </a:xfrm>
        </p:spPr>
        <p:txBody>
          <a:bodyPr>
            <a:normAutofit lnSpcReduction="10000"/>
          </a:bodyPr>
          <a:lstStyle/>
          <a:p>
            <a:pPr marL="457200" indent="-457200">
              <a:lnSpc>
                <a:spcPct val="120000"/>
              </a:lnSpc>
              <a:buFont typeface="Arial" panose="020B0604020202020204" pitchFamily="34" charset="0"/>
              <a:buChar char="•"/>
            </a:pPr>
            <a:r>
              <a:rPr lang="en-US" sz="2200" dirty="0">
                <a:solidFill>
                  <a:srgbClr val="7F85AB"/>
                </a:solidFill>
              </a:rPr>
              <a:t>Surgical masks:</a:t>
            </a:r>
          </a:p>
          <a:p>
            <a:pPr marL="914400" lvl="1" indent="-457200">
              <a:lnSpc>
                <a:spcPct val="120000"/>
              </a:lnSpc>
              <a:buFont typeface="Arial" panose="020B0604020202020204" pitchFamily="34" charset="0"/>
              <a:buChar char="•"/>
            </a:pPr>
            <a:r>
              <a:rPr lang="en-US" sz="2000" dirty="0">
                <a:solidFill>
                  <a:srgbClr val="7F85AB"/>
                </a:solidFill>
              </a:rPr>
              <a:t>Instructions for pick-up of your masks is included in your confirmation e-mail for building access.</a:t>
            </a:r>
          </a:p>
          <a:p>
            <a:pPr marL="914400" lvl="1" indent="-457200">
              <a:lnSpc>
                <a:spcPct val="120000"/>
              </a:lnSpc>
              <a:buFont typeface="Arial" panose="020B0604020202020204" pitchFamily="34" charset="0"/>
              <a:buChar char="•"/>
            </a:pPr>
            <a:r>
              <a:rPr lang="en-US" sz="2000" dirty="0">
                <a:solidFill>
                  <a:srgbClr val="7F85AB"/>
                </a:solidFill>
              </a:rPr>
              <a:t>Requests for additional masks should be sent, with sufficient time, to:</a:t>
            </a:r>
          </a:p>
          <a:p>
            <a:pPr marL="1371600" lvl="2" indent="-457200">
              <a:lnSpc>
                <a:spcPct val="120000"/>
              </a:lnSpc>
              <a:buFont typeface="Arial" panose="020B0604020202020204" pitchFamily="34" charset="0"/>
              <a:buChar char="•"/>
            </a:pPr>
            <a:r>
              <a:rPr lang="en-US" sz="1800" dirty="0">
                <a:solidFill>
                  <a:srgbClr val="7F85AB"/>
                </a:solidFill>
              </a:rPr>
              <a:t>CDP:  </a:t>
            </a:r>
            <a:r>
              <a:rPr lang="en-US" sz="1800" dirty="0">
                <a:solidFill>
                  <a:srgbClr val="7F85AB"/>
                </a:solidFill>
                <a:hlinkClick r:id="rId2"/>
              </a:rPr>
              <a:t>safety@cfa.harvard.edu</a:t>
            </a:r>
            <a:endParaRPr lang="en-US" sz="1800" dirty="0">
              <a:solidFill>
                <a:srgbClr val="7F85AB"/>
              </a:solidFill>
            </a:endParaRPr>
          </a:p>
          <a:p>
            <a:pPr marL="1371600" lvl="2" indent="-457200">
              <a:lnSpc>
                <a:spcPct val="120000"/>
              </a:lnSpc>
              <a:buFont typeface="Arial" panose="020B0604020202020204" pitchFamily="34" charset="0"/>
              <a:buChar char="•"/>
            </a:pPr>
            <a:r>
              <a:rPr lang="en-US" sz="1800" dirty="0">
                <a:solidFill>
                  <a:srgbClr val="7F85AB"/>
                </a:solidFill>
              </a:rPr>
              <a:t>160 Concord:  email Muriel Hodges</a:t>
            </a:r>
          </a:p>
          <a:p>
            <a:pPr marL="1371600" lvl="2" indent="-457200">
              <a:lnSpc>
                <a:spcPct val="120000"/>
              </a:lnSpc>
              <a:buFont typeface="Arial" panose="020B0604020202020204" pitchFamily="34" charset="0"/>
              <a:buChar char="•"/>
            </a:pPr>
            <a:r>
              <a:rPr lang="en-US" sz="1800" dirty="0">
                <a:solidFill>
                  <a:srgbClr val="7F85AB"/>
                </a:solidFill>
              </a:rPr>
              <a:t>60 Garden:  email Margaret Carroll</a:t>
            </a:r>
          </a:p>
          <a:p>
            <a:pPr marL="457200" indent="-457200">
              <a:lnSpc>
                <a:spcPct val="120000"/>
              </a:lnSpc>
              <a:buFont typeface="Arial" panose="020B0604020202020204" pitchFamily="34" charset="0"/>
              <a:buChar char="•"/>
            </a:pPr>
            <a:r>
              <a:rPr lang="en-US" sz="2000" dirty="0">
                <a:solidFill>
                  <a:srgbClr val="7F85AB"/>
                </a:solidFill>
              </a:rPr>
              <a:t>SAO-provided cloth face masks, KN95 masks, or </a:t>
            </a:r>
            <a:r>
              <a:rPr lang="en-US" sz="2200" dirty="0">
                <a:solidFill>
                  <a:srgbClr val="7F85AB"/>
                </a:solidFill>
              </a:rPr>
              <a:t>N95 respirators:  Contact </a:t>
            </a:r>
            <a:r>
              <a:rPr lang="en-US" sz="2200" dirty="0">
                <a:solidFill>
                  <a:srgbClr val="7F85AB"/>
                </a:solidFill>
                <a:hlinkClick r:id="rId3"/>
              </a:rPr>
              <a:t>safety@cfa.harvard.edu</a:t>
            </a:r>
            <a:r>
              <a:rPr lang="en-US" sz="2200" dirty="0">
                <a:solidFill>
                  <a:srgbClr val="7F85AB"/>
                </a:solidFill>
              </a:rPr>
              <a:t>. Arrangements for respirator training for N95 use can be made through this address.</a:t>
            </a: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142262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531995"/>
            <a:ext cx="5236565" cy="1119544"/>
          </a:xfrm>
        </p:spPr>
        <p:txBody>
          <a:bodyPr>
            <a:normAutofit fontScale="90000"/>
          </a:bodyPr>
          <a:lstStyle/>
          <a:p>
            <a:r>
              <a:rPr lang="en-US" sz="4400" dirty="0"/>
              <a:t>Use of Your Face Covering</a:t>
            </a:r>
          </a:p>
        </p:txBody>
      </p:sp>
      <p:sp>
        <p:nvSpPr>
          <p:cNvPr id="13" name="Text Placeholder 12"/>
          <p:cNvSpPr>
            <a:spLocks noGrp="1"/>
          </p:cNvSpPr>
          <p:nvPr>
            <p:ph type="body" sz="half" idx="2"/>
          </p:nvPr>
        </p:nvSpPr>
        <p:spPr>
          <a:xfrm>
            <a:off x="979379" y="1760221"/>
            <a:ext cx="7281389" cy="4729566"/>
          </a:xfrm>
        </p:spPr>
        <p:txBody>
          <a:bodyPr>
            <a:normAutofit lnSpcReduction="10000"/>
          </a:bodyPr>
          <a:lstStyle/>
          <a:p>
            <a:pPr marL="457200" indent="-457200">
              <a:lnSpc>
                <a:spcPct val="120000"/>
              </a:lnSpc>
              <a:buFont typeface="Arial" panose="020B0604020202020204" pitchFamily="34" charset="0"/>
              <a:buChar char="•"/>
            </a:pPr>
            <a:r>
              <a:rPr lang="en-US" sz="2200" dirty="0">
                <a:solidFill>
                  <a:srgbClr val="7F85AB"/>
                </a:solidFill>
              </a:rPr>
              <a:t>Come to work with your own face mask (required by building landlords).</a:t>
            </a:r>
          </a:p>
          <a:p>
            <a:pPr marL="457200" indent="-457200">
              <a:lnSpc>
                <a:spcPct val="120000"/>
              </a:lnSpc>
              <a:buFont typeface="Arial" panose="020B0604020202020204" pitchFamily="34" charset="0"/>
              <a:buChar char="•"/>
            </a:pPr>
            <a:r>
              <a:rPr lang="en-US" sz="2200" dirty="0">
                <a:solidFill>
                  <a:srgbClr val="7F85AB"/>
                </a:solidFill>
              </a:rPr>
              <a:t>Replace your own face mask with the SAO provided  mask/respirator in your closed office. Keep your personal mask in a clean location (e.g., in a sealed bag placed in your purse, pocket or office).</a:t>
            </a:r>
          </a:p>
          <a:p>
            <a:pPr marL="457200" indent="-457200">
              <a:lnSpc>
                <a:spcPct val="120000"/>
              </a:lnSpc>
              <a:buFont typeface="Arial" panose="020B0604020202020204" pitchFamily="34" charset="0"/>
              <a:buChar char="•"/>
            </a:pPr>
            <a:r>
              <a:rPr lang="en-US" sz="2200" dirty="0">
                <a:solidFill>
                  <a:srgbClr val="7F85AB"/>
                </a:solidFill>
              </a:rPr>
              <a:t>The mask/respirator must remain on throughout the workday. Exceptions:</a:t>
            </a:r>
          </a:p>
          <a:p>
            <a:pPr marL="914400" lvl="1" indent="-457200">
              <a:lnSpc>
                <a:spcPct val="120000"/>
              </a:lnSpc>
              <a:buFont typeface="Arial" panose="020B0604020202020204" pitchFamily="34" charset="0"/>
              <a:buChar char="•"/>
            </a:pPr>
            <a:r>
              <a:rPr lang="en-US" sz="2000" dirty="0">
                <a:solidFill>
                  <a:srgbClr val="7F85AB"/>
                </a:solidFill>
                <a:latin typeface="Roboto" panose="02000000000000000000" pitchFamily="2" charset="0"/>
                <a:ea typeface="Roboto" panose="02000000000000000000" pitchFamily="2" charset="0"/>
              </a:rPr>
              <a:t>When eating. Maintain 6 feet distance from all individuals.</a:t>
            </a:r>
          </a:p>
          <a:p>
            <a:pPr marL="914400" lvl="1" indent="-457200">
              <a:lnSpc>
                <a:spcPct val="120000"/>
              </a:lnSpc>
              <a:buFont typeface="Arial" panose="020B0604020202020204" pitchFamily="34" charset="0"/>
              <a:buChar char="•"/>
            </a:pPr>
            <a:r>
              <a:rPr lang="en-US" sz="2000" dirty="0">
                <a:solidFill>
                  <a:srgbClr val="7F85AB"/>
                </a:solidFill>
                <a:latin typeface="Roboto" panose="02000000000000000000" pitchFamily="2" charset="0"/>
                <a:ea typeface="Roboto" panose="02000000000000000000" pitchFamily="2" charset="0"/>
              </a:rPr>
              <a:t>When in your closed office.</a:t>
            </a: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146453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90238" y="845734"/>
            <a:ext cx="7463337" cy="1286999"/>
          </a:xfrm>
        </p:spPr>
        <p:txBody>
          <a:bodyPr>
            <a:noAutofit/>
          </a:bodyPr>
          <a:lstStyle/>
          <a:p>
            <a:r>
              <a:rPr lang="en-US" sz="6000" dirty="0"/>
              <a:t>Hygiene Protocols</a:t>
            </a:r>
          </a:p>
        </p:txBody>
      </p:sp>
      <p:sp>
        <p:nvSpPr>
          <p:cNvPr id="13" name="Text Placeholder 12"/>
          <p:cNvSpPr>
            <a:spLocks noGrp="1"/>
          </p:cNvSpPr>
          <p:nvPr>
            <p:ph type="body" sz="half" idx="2"/>
          </p:nvPr>
        </p:nvSpPr>
        <p:spPr>
          <a:xfrm>
            <a:off x="690238" y="2132733"/>
            <a:ext cx="7107561" cy="2286867"/>
          </a:xfrm>
        </p:spPr>
        <p:txBody>
          <a:bodyPr/>
          <a:lstStyle/>
          <a:p>
            <a:pPr>
              <a:lnSpc>
                <a:spcPct val="120000"/>
              </a:lnSpc>
            </a:pPr>
            <a:r>
              <a:rPr lang="en-US" sz="2200" b="1" dirty="0">
                <a:solidFill>
                  <a:srgbClr val="7F85AB"/>
                </a:solidFill>
              </a:rPr>
              <a:t>Hand washing is one of the best ways to keep you and your family from getting sick.</a:t>
            </a: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spTree>
    <p:extLst>
      <p:ext uri="{BB962C8B-B14F-4D97-AF65-F5344CB8AC3E}">
        <p14:creationId xmlns:p14="http://schemas.microsoft.com/office/powerpoint/2010/main" val="125929414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6" y="531994"/>
            <a:ext cx="3899254" cy="1413991"/>
          </a:xfrm>
        </p:spPr>
        <p:txBody>
          <a:bodyPr>
            <a:normAutofit/>
          </a:bodyPr>
          <a:lstStyle/>
          <a:p>
            <a:r>
              <a:rPr lang="en-US" sz="4400" dirty="0"/>
              <a:t>Hand Washing</a:t>
            </a: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graphicFrame>
        <p:nvGraphicFramePr>
          <p:cNvPr id="17" name="Text Placeholder 12">
            <a:extLst>
              <a:ext uri="{FF2B5EF4-FFF2-40B4-BE49-F238E27FC236}">
                <a16:creationId xmlns:a16="http://schemas.microsoft.com/office/drawing/2014/main" id="{17AF76DC-8AC3-4C6D-89BC-95270FE33908}"/>
              </a:ext>
            </a:extLst>
          </p:cNvPr>
          <p:cNvGraphicFramePr/>
          <p:nvPr>
            <p:extLst>
              <p:ext uri="{D42A27DB-BD31-4B8C-83A1-F6EECF244321}">
                <p14:modId xmlns:p14="http://schemas.microsoft.com/office/powerpoint/2010/main" val="2252014266"/>
              </p:ext>
            </p:extLst>
          </p:nvPr>
        </p:nvGraphicFramePr>
        <p:xfrm>
          <a:off x="979379" y="2183534"/>
          <a:ext cx="7392337" cy="4142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450805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531994"/>
            <a:ext cx="4258557" cy="1801896"/>
          </a:xfrm>
        </p:spPr>
        <p:txBody>
          <a:bodyPr>
            <a:normAutofit/>
          </a:bodyPr>
          <a:lstStyle/>
          <a:p>
            <a:r>
              <a:rPr lang="en-US" sz="4400" dirty="0"/>
              <a:t>Coughing and Sneezing</a:t>
            </a: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pic>
        <p:nvPicPr>
          <p:cNvPr id="3074" name="Picture 2" descr="Another sick day with a woman sneezing">
            <a:extLst>
              <a:ext uri="{FF2B5EF4-FFF2-40B4-BE49-F238E27FC236}">
                <a16:creationId xmlns:a16="http://schemas.microsoft.com/office/drawing/2014/main" id="{5413EC06-FA00-4A00-9DDB-591AA757DF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7597" y="269053"/>
            <a:ext cx="2997024" cy="21520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76" name="Text Placeholder 12">
            <a:extLst>
              <a:ext uri="{FF2B5EF4-FFF2-40B4-BE49-F238E27FC236}">
                <a16:creationId xmlns:a16="http://schemas.microsoft.com/office/drawing/2014/main" id="{1A18D682-5F9E-40A0-966D-67FCF56516E1}"/>
              </a:ext>
            </a:extLst>
          </p:cNvPr>
          <p:cNvGraphicFramePr/>
          <p:nvPr>
            <p:extLst>
              <p:ext uri="{D42A27DB-BD31-4B8C-83A1-F6EECF244321}">
                <p14:modId xmlns:p14="http://schemas.microsoft.com/office/powerpoint/2010/main" val="380510405"/>
              </p:ext>
            </p:extLst>
          </p:nvPr>
        </p:nvGraphicFramePr>
        <p:xfrm>
          <a:off x="979379" y="2421083"/>
          <a:ext cx="7392337" cy="3935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130398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90238" y="845734"/>
            <a:ext cx="7463337" cy="1286999"/>
          </a:xfrm>
        </p:spPr>
        <p:txBody>
          <a:bodyPr>
            <a:noAutofit/>
          </a:bodyPr>
          <a:lstStyle/>
          <a:p>
            <a:r>
              <a:rPr lang="en-US" sz="6000" dirty="0"/>
              <a:t>Cleaning &amp; Disinfection</a:t>
            </a:r>
          </a:p>
        </p:txBody>
      </p:sp>
      <p:sp>
        <p:nvSpPr>
          <p:cNvPr id="13" name="Text Placeholder 12"/>
          <p:cNvSpPr>
            <a:spLocks noGrp="1"/>
          </p:cNvSpPr>
          <p:nvPr>
            <p:ph type="body" sz="half" idx="2"/>
          </p:nvPr>
        </p:nvSpPr>
        <p:spPr>
          <a:xfrm>
            <a:off x="690238" y="2132733"/>
            <a:ext cx="7107561" cy="2286867"/>
          </a:xfrm>
        </p:spPr>
        <p:txBody>
          <a:bodyPr/>
          <a:lstStyle/>
          <a:p>
            <a:pPr>
              <a:lnSpc>
                <a:spcPct val="120000"/>
              </a:lnSpc>
            </a:pPr>
            <a:r>
              <a:rPr lang="en-US" sz="2200" b="1" dirty="0">
                <a:solidFill>
                  <a:srgbClr val="7F85AB"/>
                </a:solidFill>
              </a:rPr>
              <a:t>Disinfection &amp; Disinfectants Used at SAO</a:t>
            </a: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spTree>
    <p:extLst>
      <p:ext uri="{BB962C8B-B14F-4D97-AF65-F5344CB8AC3E}">
        <p14:creationId xmlns:p14="http://schemas.microsoft.com/office/powerpoint/2010/main" val="361262456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531994"/>
            <a:ext cx="7234736" cy="1801896"/>
          </a:xfrm>
        </p:spPr>
        <p:txBody>
          <a:bodyPr>
            <a:normAutofit fontScale="90000"/>
          </a:bodyPr>
          <a:lstStyle/>
          <a:p>
            <a:r>
              <a:rPr lang="en-US" sz="4400" dirty="0"/>
              <a:t>SAO’s Commitment to a Safe Working Environment</a:t>
            </a:r>
          </a:p>
        </p:txBody>
      </p:sp>
      <p:sp>
        <p:nvSpPr>
          <p:cNvPr id="13" name="Text Placeholder 12"/>
          <p:cNvSpPr>
            <a:spLocks noGrp="1"/>
          </p:cNvSpPr>
          <p:nvPr>
            <p:ph type="body" sz="half" idx="2"/>
          </p:nvPr>
        </p:nvSpPr>
        <p:spPr>
          <a:xfrm>
            <a:off x="989771" y="2582724"/>
            <a:ext cx="6770314" cy="3225794"/>
          </a:xfrm>
        </p:spPr>
        <p:txBody>
          <a:bodyPr>
            <a:normAutofit lnSpcReduction="10000"/>
          </a:bodyPr>
          <a:lstStyle/>
          <a:p>
            <a:pPr>
              <a:lnSpc>
                <a:spcPct val="120000"/>
              </a:lnSpc>
            </a:pPr>
            <a:r>
              <a:rPr lang="en-US" sz="2600" dirty="0">
                <a:solidFill>
                  <a:srgbClr val="7F85AB"/>
                </a:solidFill>
              </a:rPr>
              <a:t>COVID-19 has created many challenges for research centers such as SAO. Throughout the pandemic, revised practices have been put into place at SAO for a safe workplace to protect the health and well-being of our staff and associated personnel – our most important and valuable assets.</a:t>
            </a: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131112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531994"/>
            <a:ext cx="4258557" cy="1801896"/>
          </a:xfrm>
        </p:spPr>
        <p:txBody>
          <a:bodyPr>
            <a:normAutofit/>
          </a:bodyPr>
          <a:lstStyle/>
          <a:p>
            <a:r>
              <a:rPr lang="en-US" sz="4400" dirty="0"/>
              <a:t>Surface Contamination</a:t>
            </a: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graphicFrame>
        <p:nvGraphicFramePr>
          <p:cNvPr id="19" name="Text Placeholder 12">
            <a:extLst>
              <a:ext uri="{FF2B5EF4-FFF2-40B4-BE49-F238E27FC236}">
                <a16:creationId xmlns:a16="http://schemas.microsoft.com/office/drawing/2014/main" id="{C555BB1C-C534-4B80-BD37-A4B4392C7984}"/>
              </a:ext>
            </a:extLst>
          </p:cNvPr>
          <p:cNvGraphicFramePr/>
          <p:nvPr>
            <p:extLst>
              <p:ext uri="{D42A27DB-BD31-4B8C-83A1-F6EECF244321}">
                <p14:modId xmlns:p14="http://schemas.microsoft.com/office/powerpoint/2010/main" val="1304549484"/>
              </p:ext>
            </p:extLst>
          </p:nvPr>
        </p:nvGraphicFramePr>
        <p:xfrm>
          <a:off x="979379" y="2242457"/>
          <a:ext cx="6967191" cy="4223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079872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6" y="531994"/>
            <a:ext cx="3545964" cy="1801896"/>
          </a:xfrm>
        </p:spPr>
        <p:txBody>
          <a:bodyPr>
            <a:normAutofit/>
          </a:bodyPr>
          <a:lstStyle/>
          <a:p>
            <a:r>
              <a:rPr lang="en-US" sz="4400" dirty="0"/>
              <a:t>Disinfection</a:t>
            </a:r>
          </a:p>
        </p:txBody>
      </p:sp>
      <p:sp>
        <p:nvSpPr>
          <p:cNvPr id="13" name="Text Placeholder 12"/>
          <p:cNvSpPr>
            <a:spLocks noGrp="1"/>
          </p:cNvSpPr>
          <p:nvPr>
            <p:ph type="body" sz="half" idx="2"/>
          </p:nvPr>
        </p:nvSpPr>
        <p:spPr>
          <a:xfrm>
            <a:off x="979379" y="2333890"/>
            <a:ext cx="7392337" cy="4139646"/>
          </a:xfrm>
        </p:spPr>
        <p:txBody>
          <a:bodyPr>
            <a:normAutofit fontScale="92500"/>
          </a:bodyPr>
          <a:lstStyle/>
          <a:p>
            <a:pPr marL="457200" indent="-457200">
              <a:lnSpc>
                <a:spcPct val="120000"/>
              </a:lnSpc>
              <a:buFont typeface="Arial" panose="020B0604020202020204" pitchFamily="34" charset="0"/>
              <a:buChar char="•"/>
            </a:pPr>
            <a:r>
              <a:rPr lang="en-US" sz="3000" dirty="0">
                <a:solidFill>
                  <a:srgbClr val="7F85AB"/>
                </a:solidFill>
              </a:rPr>
              <a:t>Many people think that when a surface is cleaned it is also disinfected, however, that is not the case.</a:t>
            </a:r>
          </a:p>
          <a:p>
            <a:pPr marL="457200" indent="-457200">
              <a:lnSpc>
                <a:spcPct val="120000"/>
              </a:lnSpc>
              <a:buFont typeface="Arial" panose="020B0604020202020204" pitchFamily="34" charset="0"/>
              <a:buChar char="•"/>
            </a:pPr>
            <a:r>
              <a:rPr lang="en-US" sz="3000" dirty="0">
                <a:solidFill>
                  <a:srgbClr val="7F85AB"/>
                </a:solidFill>
              </a:rPr>
              <a:t>Disinfection involves the use of a disinfectant that has been proven to inactivate the pathogen(s) of concern. The specific surface application time varies.</a:t>
            </a:r>
            <a:endParaRPr lang="en-US" altLang="en-US" sz="3000" dirty="0"/>
          </a:p>
          <a:p>
            <a:pPr marL="914400" lvl="1" indent="-457200">
              <a:lnSpc>
                <a:spcPct val="120000"/>
              </a:lnSpc>
              <a:buFont typeface="Arial" panose="020B0604020202020204" pitchFamily="34" charset="0"/>
              <a:buChar char="•"/>
            </a:pPr>
            <a:endParaRPr lang="en-US" sz="2600" dirty="0">
              <a:solidFill>
                <a:srgbClr val="7F85AB"/>
              </a:solidFill>
            </a:endParaRPr>
          </a:p>
          <a:p>
            <a:pPr marL="457200" indent="-457200">
              <a:lnSpc>
                <a:spcPct val="120000"/>
              </a:lnSpc>
              <a:buFont typeface="Arial" panose="020B0604020202020204" pitchFamily="34" charset="0"/>
              <a:buChar char="•"/>
            </a:pPr>
            <a:endParaRPr lang="en-US" sz="2600" dirty="0">
              <a:solidFill>
                <a:srgbClr val="7F85AB"/>
              </a:solidFill>
            </a:endParaRP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747335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32619" y="552776"/>
            <a:ext cx="4012118" cy="1483842"/>
          </a:xfrm>
        </p:spPr>
        <p:txBody>
          <a:bodyPr>
            <a:normAutofit/>
          </a:bodyPr>
          <a:lstStyle/>
          <a:p>
            <a:r>
              <a:rPr lang="en-US" sz="4400" dirty="0"/>
              <a:t>Disinfectants For COVID-19</a:t>
            </a:r>
          </a:p>
        </p:txBody>
      </p:sp>
      <p:sp>
        <p:nvSpPr>
          <p:cNvPr id="13" name="Text Placeholder 12"/>
          <p:cNvSpPr>
            <a:spLocks noGrp="1"/>
          </p:cNvSpPr>
          <p:nvPr>
            <p:ph type="body" sz="half" idx="2"/>
          </p:nvPr>
        </p:nvSpPr>
        <p:spPr>
          <a:xfrm>
            <a:off x="988257" y="2144485"/>
            <a:ext cx="7116652" cy="4300703"/>
          </a:xfrm>
        </p:spPr>
        <p:txBody>
          <a:bodyPr>
            <a:normAutofit lnSpcReduction="10000"/>
          </a:bodyPr>
          <a:lstStyle/>
          <a:p>
            <a:pPr marL="457200" indent="-457200">
              <a:lnSpc>
                <a:spcPct val="120000"/>
              </a:lnSpc>
              <a:buFont typeface="Arial" panose="020B0604020202020204" pitchFamily="34" charset="0"/>
              <a:buChar char="•"/>
            </a:pPr>
            <a:r>
              <a:rPr lang="en-US" sz="2600" dirty="0">
                <a:solidFill>
                  <a:srgbClr val="7F85AB"/>
                </a:solidFill>
              </a:rPr>
              <a:t>EPA lists certain disinfectants that will inactivate the SARS-CoV-2 virus and a specified amount of time for the disinfectant to remain on the surface.</a:t>
            </a:r>
          </a:p>
          <a:p>
            <a:pPr marL="457200" indent="-457200">
              <a:lnSpc>
                <a:spcPct val="120000"/>
              </a:lnSpc>
              <a:buFont typeface="Arial" panose="020B0604020202020204" pitchFamily="34" charset="0"/>
              <a:buChar char="•"/>
            </a:pPr>
            <a:r>
              <a:rPr lang="en-US" sz="2600" dirty="0">
                <a:solidFill>
                  <a:srgbClr val="7F85AB"/>
                </a:solidFill>
              </a:rPr>
              <a:t>Disinfectants used by SAO landlords and purchased for use by SAO staff &amp; associates are on EPA’s list.  The specific contact time for these are on the following slides.</a:t>
            </a:r>
            <a:endParaRPr lang="en-US" sz="2600" dirty="0"/>
          </a:p>
          <a:p>
            <a:pPr marL="457200" indent="-457200">
              <a:lnSpc>
                <a:spcPct val="120000"/>
              </a:lnSpc>
              <a:buFont typeface="Arial" panose="020B0604020202020204" pitchFamily="34" charset="0"/>
              <a:buChar char="•"/>
            </a:pPr>
            <a:endParaRPr lang="en-US" sz="2900" dirty="0">
              <a:solidFill>
                <a:srgbClr val="7F85AB"/>
              </a:solidFill>
            </a:endParaRP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814914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6" y="531994"/>
            <a:ext cx="4792872" cy="1801896"/>
          </a:xfrm>
        </p:spPr>
        <p:txBody>
          <a:bodyPr>
            <a:normAutofit/>
          </a:bodyPr>
          <a:lstStyle/>
          <a:p>
            <a:r>
              <a:rPr lang="en-US" sz="4400" dirty="0"/>
              <a:t>Disinfectants at SAO</a:t>
            </a: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graphicFrame>
        <p:nvGraphicFramePr>
          <p:cNvPr id="15" name="Text Placeholder 12">
            <a:extLst>
              <a:ext uri="{FF2B5EF4-FFF2-40B4-BE49-F238E27FC236}">
                <a16:creationId xmlns:a16="http://schemas.microsoft.com/office/drawing/2014/main" id="{1DEBEF2C-E0FC-4704-91AE-F505F7E1CFA5}"/>
              </a:ext>
            </a:extLst>
          </p:cNvPr>
          <p:cNvGraphicFramePr/>
          <p:nvPr>
            <p:extLst>
              <p:ext uri="{D42A27DB-BD31-4B8C-83A1-F6EECF244321}">
                <p14:modId xmlns:p14="http://schemas.microsoft.com/office/powerpoint/2010/main" val="3384754416"/>
              </p:ext>
            </p:extLst>
          </p:nvPr>
        </p:nvGraphicFramePr>
        <p:xfrm>
          <a:off x="979379" y="2210938"/>
          <a:ext cx="7083959" cy="4272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868211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6" y="531994"/>
            <a:ext cx="4273328" cy="1801896"/>
          </a:xfrm>
        </p:spPr>
        <p:txBody>
          <a:bodyPr>
            <a:normAutofit/>
          </a:bodyPr>
          <a:lstStyle/>
          <a:p>
            <a:r>
              <a:rPr lang="en-US" sz="4400" dirty="0"/>
              <a:t>Disinfection in SAO Facilities</a:t>
            </a:r>
          </a:p>
        </p:txBody>
      </p:sp>
      <p:sp>
        <p:nvSpPr>
          <p:cNvPr id="13" name="Text Placeholder 12"/>
          <p:cNvSpPr>
            <a:spLocks noGrp="1"/>
          </p:cNvSpPr>
          <p:nvPr>
            <p:ph type="body" sz="half" idx="2"/>
          </p:nvPr>
        </p:nvSpPr>
        <p:spPr>
          <a:xfrm>
            <a:off x="979379" y="2421082"/>
            <a:ext cx="7083965" cy="3935271"/>
          </a:xfrm>
        </p:spPr>
        <p:txBody>
          <a:bodyPr>
            <a:normAutofit fontScale="92500" lnSpcReduction="10000"/>
          </a:bodyPr>
          <a:lstStyle/>
          <a:p>
            <a:pPr marL="457200" indent="-457200">
              <a:lnSpc>
                <a:spcPct val="120000"/>
              </a:lnSpc>
              <a:buFont typeface="Arial" panose="020B0604020202020204" pitchFamily="34" charset="0"/>
              <a:buChar char="•"/>
            </a:pPr>
            <a:r>
              <a:rPr lang="en-US" sz="2000" dirty="0">
                <a:solidFill>
                  <a:srgbClr val="7F85AB"/>
                </a:solidFill>
              </a:rPr>
              <a:t>Disinfection of facility surfaces, such as, common door handles, switches, railings, elevator touch surfaces, etc., is done daily by the cleaning contractor hired by the landlord.</a:t>
            </a:r>
          </a:p>
          <a:p>
            <a:pPr marL="457200" indent="-457200">
              <a:lnSpc>
                <a:spcPct val="120000"/>
              </a:lnSpc>
              <a:buFont typeface="Arial" panose="020B0604020202020204" pitchFamily="34" charset="0"/>
              <a:buChar char="•"/>
            </a:pPr>
            <a:r>
              <a:rPr lang="en-US" sz="2000" dirty="0">
                <a:solidFill>
                  <a:srgbClr val="7F85AB"/>
                </a:solidFill>
              </a:rPr>
              <a:t>Disinfection of equipment and doorknobs in individual offices, shared equipment and surfaces, conference room tables and chairs, handles of shared refrigerators and vending machines, and copy machines is the responsibility of SAO staff &amp; associates as used.</a:t>
            </a:r>
          </a:p>
          <a:p>
            <a:pPr marL="457200" indent="-457200">
              <a:lnSpc>
                <a:spcPct val="120000"/>
              </a:lnSpc>
              <a:buFont typeface="Arial" panose="020B0604020202020204" pitchFamily="34" charset="0"/>
              <a:buChar char="•"/>
            </a:pPr>
            <a:r>
              <a:rPr lang="en-US" sz="2000" dirty="0">
                <a:solidFill>
                  <a:srgbClr val="7F85AB"/>
                </a:solidFill>
              </a:rPr>
              <a:t>At the completion of the day, tie up the trash and place the closed bag and empty barrel outside your office door for cleaning staff to pick up.</a:t>
            </a:r>
          </a:p>
          <a:p>
            <a:pPr marL="457200" indent="-457200">
              <a:lnSpc>
                <a:spcPct val="120000"/>
              </a:lnSpc>
              <a:buFont typeface="Arial" panose="020B0604020202020204" pitchFamily="34" charset="0"/>
              <a:buChar char="•"/>
            </a:pPr>
            <a:endParaRPr lang="en-US" sz="2400" dirty="0">
              <a:solidFill>
                <a:srgbClr val="7F85AB"/>
              </a:solidFill>
            </a:endParaRPr>
          </a:p>
          <a:p>
            <a:pPr marL="457200" indent="-457200">
              <a:lnSpc>
                <a:spcPct val="120000"/>
              </a:lnSpc>
              <a:buFont typeface="Arial" panose="020B0604020202020204" pitchFamily="34" charset="0"/>
              <a:buChar char="•"/>
            </a:pPr>
            <a:endParaRPr lang="en-US" sz="2600" dirty="0">
              <a:solidFill>
                <a:srgbClr val="7F85AB"/>
              </a:solidFill>
            </a:endParaRP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009462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531994"/>
            <a:ext cx="4258557" cy="1801896"/>
          </a:xfrm>
        </p:spPr>
        <p:txBody>
          <a:bodyPr>
            <a:normAutofit/>
          </a:bodyPr>
          <a:lstStyle/>
          <a:p>
            <a:r>
              <a:rPr lang="en-US" sz="4400" dirty="0"/>
              <a:t>Disposable Gloves</a:t>
            </a:r>
          </a:p>
        </p:txBody>
      </p:sp>
      <p:sp>
        <p:nvSpPr>
          <p:cNvPr id="13" name="Text Placeholder 12"/>
          <p:cNvSpPr>
            <a:spLocks noGrp="1"/>
          </p:cNvSpPr>
          <p:nvPr>
            <p:ph type="body" sz="half" idx="2"/>
          </p:nvPr>
        </p:nvSpPr>
        <p:spPr>
          <a:xfrm>
            <a:off x="979379" y="2333889"/>
            <a:ext cx="7392337" cy="4387587"/>
          </a:xfrm>
        </p:spPr>
        <p:txBody>
          <a:bodyPr>
            <a:normAutofit fontScale="70000" lnSpcReduction="20000"/>
          </a:bodyPr>
          <a:lstStyle/>
          <a:p>
            <a:pPr marL="457200" indent="-457200">
              <a:lnSpc>
                <a:spcPct val="120000"/>
              </a:lnSpc>
              <a:buFont typeface="Arial" panose="020B0604020202020204" pitchFamily="34" charset="0"/>
              <a:buChar char="•"/>
            </a:pPr>
            <a:r>
              <a:rPr lang="en-US" sz="3400" dirty="0">
                <a:solidFill>
                  <a:srgbClr val="7F85AB"/>
                </a:solidFill>
              </a:rPr>
              <a:t>Disposable gloves are available for disinfecting surfaces and handling shared equipment.</a:t>
            </a:r>
          </a:p>
          <a:p>
            <a:pPr marL="457200" indent="-457200">
              <a:lnSpc>
                <a:spcPct val="120000"/>
              </a:lnSpc>
              <a:buFont typeface="Arial" panose="020B0604020202020204" pitchFamily="34" charset="0"/>
              <a:buChar char="•"/>
            </a:pPr>
            <a:r>
              <a:rPr lang="en-US" sz="3400" dirty="0">
                <a:solidFill>
                  <a:srgbClr val="7F85AB"/>
                </a:solidFill>
              </a:rPr>
              <a:t>Consult your Department Administrator where these are kept for your department.</a:t>
            </a:r>
          </a:p>
          <a:p>
            <a:pPr marL="457200" indent="-457200">
              <a:lnSpc>
                <a:spcPct val="120000"/>
              </a:lnSpc>
              <a:buFont typeface="Arial" panose="020B0604020202020204" pitchFamily="34" charset="0"/>
              <a:buChar char="•"/>
            </a:pPr>
            <a:r>
              <a:rPr lang="en-US" sz="3400" dirty="0">
                <a:solidFill>
                  <a:srgbClr val="7F85AB"/>
                </a:solidFill>
              </a:rPr>
              <a:t>Immediately place disposable gloves in the trash after use using procedures in the next slide.</a:t>
            </a:r>
          </a:p>
          <a:p>
            <a:pPr marL="457200" indent="-457200">
              <a:lnSpc>
                <a:spcPct val="120000"/>
              </a:lnSpc>
              <a:buFont typeface="Arial" panose="020B0604020202020204" pitchFamily="34" charset="0"/>
              <a:buChar char="•"/>
            </a:pPr>
            <a:r>
              <a:rPr lang="en-US" sz="3400" dirty="0">
                <a:solidFill>
                  <a:srgbClr val="7F85AB"/>
                </a:solidFill>
              </a:rPr>
              <a:t>Do not wear gloves throughout the facility. This may provide a false sense of security.</a:t>
            </a:r>
            <a:endParaRPr lang="en-US" altLang="en-US" sz="3000" dirty="0"/>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380040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876299"/>
            <a:ext cx="7463337" cy="1286999"/>
          </a:xfrm>
        </p:spPr>
        <p:txBody>
          <a:bodyPr>
            <a:noAutofit/>
          </a:bodyPr>
          <a:lstStyle/>
          <a:p>
            <a:r>
              <a:rPr lang="en-US" sz="6000" dirty="0"/>
              <a:t>Additional Guidance</a:t>
            </a:r>
          </a:p>
        </p:txBody>
      </p:sp>
      <p:sp>
        <p:nvSpPr>
          <p:cNvPr id="13" name="Text Placeholder 12"/>
          <p:cNvSpPr>
            <a:spLocks noGrp="1"/>
          </p:cNvSpPr>
          <p:nvPr>
            <p:ph type="body" sz="half" idx="2"/>
          </p:nvPr>
        </p:nvSpPr>
        <p:spPr>
          <a:xfrm>
            <a:off x="690238" y="2132733"/>
            <a:ext cx="7107561" cy="2286867"/>
          </a:xfrm>
        </p:spPr>
        <p:txBody>
          <a:bodyPr/>
          <a:lstStyle/>
          <a:p>
            <a:pPr>
              <a:lnSpc>
                <a:spcPct val="120000"/>
              </a:lnSpc>
            </a:pPr>
            <a:r>
              <a:rPr lang="en-US" sz="2200" b="1" dirty="0">
                <a:solidFill>
                  <a:srgbClr val="7F85AB"/>
                </a:solidFill>
              </a:rPr>
              <a:t> Useful websites relating to COVID-19</a:t>
            </a: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spTree>
    <p:extLst>
      <p:ext uri="{BB962C8B-B14F-4D97-AF65-F5344CB8AC3E}">
        <p14:creationId xmlns:p14="http://schemas.microsoft.com/office/powerpoint/2010/main" val="27480184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531994"/>
            <a:ext cx="4258557" cy="1276024"/>
          </a:xfrm>
        </p:spPr>
        <p:txBody>
          <a:bodyPr>
            <a:normAutofit fontScale="90000"/>
          </a:bodyPr>
          <a:lstStyle/>
          <a:p>
            <a:r>
              <a:rPr lang="en-US" sz="4400" dirty="0"/>
              <a:t>Additional Guidance</a:t>
            </a:r>
          </a:p>
        </p:txBody>
      </p:sp>
      <p:sp>
        <p:nvSpPr>
          <p:cNvPr id="13" name="Text Placeholder 12"/>
          <p:cNvSpPr>
            <a:spLocks noGrp="1"/>
          </p:cNvSpPr>
          <p:nvPr>
            <p:ph type="body" sz="half" idx="2"/>
          </p:nvPr>
        </p:nvSpPr>
        <p:spPr>
          <a:xfrm>
            <a:off x="979380" y="1808018"/>
            <a:ext cx="6770314" cy="4810991"/>
          </a:xfrm>
        </p:spPr>
        <p:txBody>
          <a:bodyPr>
            <a:normAutofit fontScale="85000" lnSpcReduction="20000"/>
          </a:bodyPr>
          <a:lstStyle/>
          <a:p>
            <a:pPr marL="457200" indent="-457200">
              <a:lnSpc>
                <a:spcPct val="120000"/>
              </a:lnSpc>
              <a:buFont typeface="Arial" panose="020B0604020202020204" pitchFamily="34" charset="0"/>
              <a:buChar char="•"/>
            </a:pPr>
            <a:r>
              <a:rPr lang="en-US" sz="2300" dirty="0">
                <a:solidFill>
                  <a:srgbClr val="7F85AB"/>
                </a:solidFill>
              </a:rPr>
              <a:t>CfA COVID-19 webpage:  </a:t>
            </a:r>
          </a:p>
          <a:p>
            <a:pPr lvl="1">
              <a:lnSpc>
                <a:spcPct val="120000"/>
              </a:lnSpc>
            </a:pPr>
            <a:r>
              <a:rPr lang="en-US" sz="2100" u="sng" dirty="0">
                <a:hlinkClick r:id="rId2"/>
              </a:rPr>
              <a:t>https://www.cfa.harvard.edu/covid-19/information-and-response</a:t>
            </a:r>
            <a:endParaRPr lang="en-US" sz="2100" u="sng" dirty="0"/>
          </a:p>
          <a:p>
            <a:pPr marL="457200" indent="-457200">
              <a:lnSpc>
                <a:spcPct val="120000"/>
              </a:lnSpc>
              <a:buFont typeface="Arial" panose="020B0604020202020204" pitchFamily="34" charset="0"/>
              <a:buChar char="•"/>
            </a:pPr>
            <a:r>
              <a:rPr lang="en-US" sz="2300" dirty="0">
                <a:solidFill>
                  <a:srgbClr val="7F85AB"/>
                </a:solidFill>
              </a:rPr>
              <a:t>SI COVID-19 website: </a:t>
            </a:r>
          </a:p>
          <a:p>
            <a:pPr lvl="1">
              <a:lnSpc>
                <a:spcPct val="120000"/>
              </a:lnSpc>
            </a:pPr>
            <a:r>
              <a:rPr lang="en-US" sz="2100" u="sng" dirty="0">
                <a:hlinkClick r:id="rId3"/>
              </a:rPr>
              <a:t>https://sinet.sharepoint.com/sites/COVID-19/</a:t>
            </a:r>
            <a:endParaRPr lang="en-US" sz="2100" u="sng" dirty="0"/>
          </a:p>
          <a:p>
            <a:pPr marL="457200" indent="-457200">
              <a:lnSpc>
                <a:spcPct val="120000"/>
              </a:lnSpc>
              <a:buFont typeface="Arial" panose="020B0604020202020204" pitchFamily="34" charset="0"/>
              <a:buChar char="•"/>
            </a:pPr>
            <a:r>
              <a:rPr lang="en-US" sz="2300" dirty="0">
                <a:solidFill>
                  <a:srgbClr val="7F85AB"/>
                </a:solidFill>
              </a:rPr>
              <a:t>CDC COVID-19 website:</a:t>
            </a:r>
          </a:p>
          <a:p>
            <a:pPr lvl="1">
              <a:lnSpc>
                <a:spcPct val="120000"/>
              </a:lnSpc>
            </a:pPr>
            <a:r>
              <a:rPr lang="en-US" sz="2100" dirty="0">
                <a:solidFill>
                  <a:srgbClr val="7F85AB"/>
                </a:solidFill>
                <a:hlinkClick r:id="rId4"/>
              </a:rPr>
              <a:t>https://www.cdc.gov/coronavirus/2019-ncov/index.html</a:t>
            </a:r>
            <a:endParaRPr lang="en-US" sz="2100" dirty="0">
              <a:solidFill>
                <a:srgbClr val="7F85AB"/>
              </a:solidFill>
            </a:endParaRPr>
          </a:p>
          <a:p>
            <a:pPr marL="457200" indent="-457200">
              <a:lnSpc>
                <a:spcPct val="120000"/>
              </a:lnSpc>
              <a:buFont typeface="Arial" panose="020B0604020202020204" pitchFamily="34" charset="0"/>
              <a:buChar char="•"/>
            </a:pPr>
            <a:r>
              <a:rPr lang="en-US" sz="2300" dirty="0">
                <a:solidFill>
                  <a:srgbClr val="7F85AB"/>
                </a:solidFill>
              </a:rPr>
              <a:t>MA COVID-19 website:</a:t>
            </a:r>
          </a:p>
          <a:p>
            <a:pPr lvl="1">
              <a:lnSpc>
                <a:spcPct val="120000"/>
              </a:lnSpc>
            </a:pPr>
            <a:r>
              <a:rPr lang="en-US" sz="2100" dirty="0">
                <a:solidFill>
                  <a:srgbClr val="7F85AB"/>
                </a:solidFill>
                <a:hlinkClick r:id="rId5"/>
              </a:rPr>
              <a:t>https://www.mass.gov/info-details/covid-19-updates-and-information</a:t>
            </a:r>
            <a:endParaRPr lang="en-US" sz="2100" dirty="0">
              <a:solidFill>
                <a:srgbClr val="7F85AB"/>
              </a:solidFill>
            </a:endParaRPr>
          </a:p>
          <a:p>
            <a:pPr marL="342900" indent="-342900">
              <a:lnSpc>
                <a:spcPct val="120000"/>
              </a:lnSpc>
              <a:buFont typeface="Arial" panose="020B0604020202020204" pitchFamily="34" charset="0"/>
              <a:buChar char="•"/>
            </a:pPr>
            <a:r>
              <a:rPr lang="en-US" sz="2300" dirty="0">
                <a:solidFill>
                  <a:srgbClr val="7F85AB"/>
                </a:solidFill>
              </a:rPr>
              <a:t>Harvard Office/Lab Re-entry:</a:t>
            </a:r>
          </a:p>
          <a:p>
            <a:pPr lvl="1">
              <a:lnSpc>
                <a:spcPct val="120000"/>
              </a:lnSpc>
            </a:pPr>
            <a:r>
              <a:rPr lang="en-US" sz="2100" dirty="0">
                <a:solidFill>
                  <a:srgbClr val="7F85AB"/>
                </a:solidFill>
                <a:hlinkClick r:id="rId6"/>
              </a:rPr>
              <a:t>https://www.harvard.edu/coronavirus/planning-2020-21/steps-for-office-and-lab-reentry</a:t>
            </a:r>
            <a:endParaRPr lang="en-US" sz="2100" dirty="0">
              <a:solidFill>
                <a:srgbClr val="7F85AB"/>
              </a:solidFill>
            </a:endParaRPr>
          </a:p>
          <a:p>
            <a:pPr lvl="1">
              <a:lnSpc>
                <a:spcPct val="120000"/>
              </a:lnSpc>
            </a:pPr>
            <a:endParaRPr lang="en-US" sz="2100" dirty="0">
              <a:solidFill>
                <a:srgbClr val="7F85AB"/>
              </a:solidFill>
            </a:endParaRPr>
          </a:p>
          <a:p>
            <a:pPr>
              <a:lnSpc>
                <a:spcPct val="120000"/>
              </a:lnSpc>
            </a:pPr>
            <a:endParaRPr lang="en-US" sz="2300" dirty="0">
              <a:solidFill>
                <a:srgbClr val="7F85AB"/>
              </a:solidFill>
            </a:endParaRPr>
          </a:p>
          <a:p>
            <a:pPr marL="1371600" lvl="2" indent="-457200">
              <a:lnSpc>
                <a:spcPct val="120000"/>
              </a:lnSpc>
              <a:buFont typeface="Arial" panose="020B0604020202020204" pitchFamily="34" charset="0"/>
              <a:buChar char="•"/>
            </a:pPr>
            <a:endParaRPr lang="en-US" sz="1700" dirty="0">
              <a:solidFill>
                <a:srgbClr val="7F85AB"/>
              </a:solidFill>
            </a:endParaRPr>
          </a:p>
          <a:p>
            <a:pPr lvl="1">
              <a:lnSpc>
                <a:spcPct val="120000"/>
              </a:lnSpc>
            </a:pPr>
            <a:endParaRPr lang="en-US" sz="2400" dirty="0">
              <a:solidFill>
                <a:schemeClr val="tx1">
                  <a:alpha val="60000"/>
                </a:schemeClr>
              </a:solidFill>
              <a:ea typeface="Source Sans Pro" charset="0"/>
            </a:endParaRPr>
          </a:p>
          <a:p>
            <a:pPr marL="914400" lvl="1" indent="-457200">
              <a:lnSpc>
                <a:spcPct val="120000"/>
              </a:lnSpc>
              <a:buFont typeface="Arial" panose="020B0604020202020204" pitchFamily="34" charset="0"/>
              <a:buChar char="•"/>
            </a:pPr>
            <a:endParaRPr lang="en-US" sz="2400" dirty="0">
              <a:solidFill>
                <a:schemeClr val="tx1">
                  <a:alpha val="60000"/>
                </a:schemeClr>
              </a:solidFill>
              <a:ea typeface="Source Sans Pro" charset="0"/>
            </a:endParaRPr>
          </a:p>
          <a:p>
            <a:pPr marL="457200" indent="-457200">
              <a:lnSpc>
                <a:spcPct val="120000"/>
              </a:lnSpc>
              <a:buFont typeface="Arial" panose="020B0604020202020204" pitchFamily="34" charset="0"/>
              <a:buChar char="•"/>
            </a:pPr>
            <a:endParaRPr lang="en-US" sz="2600" dirty="0">
              <a:solidFill>
                <a:schemeClr val="tx1">
                  <a:alpha val="60000"/>
                </a:schemeClr>
              </a:solidFill>
              <a:ea typeface="Source Sans Pro" charset="0"/>
            </a:endParaRP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454123"/>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531994"/>
            <a:ext cx="4258557" cy="1801896"/>
          </a:xfrm>
        </p:spPr>
        <p:txBody>
          <a:bodyPr>
            <a:normAutofit/>
          </a:bodyPr>
          <a:lstStyle/>
          <a:p>
            <a:r>
              <a:rPr lang="en-US" sz="4400" dirty="0"/>
              <a:t>CfA Covid-19 Website</a:t>
            </a:r>
          </a:p>
        </p:txBody>
      </p:sp>
      <p:sp>
        <p:nvSpPr>
          <p:cNvPr id="13" name="Text Placeholder 12"/>
          <p:cNvSpPr>
            <a:spLocks noGrp="1"/>
          </p:cNvSpPr>
          <p:nvPr>
            <p:ph type="body" sz="half" idx="2"/>
          </p:nvPr>
        </p:nvSpPr>
        <p:spPr>
          <a:xfrm>
            <a:off x="979380" y="2462645"/>
            <a:ext cx="6770314" cy="3863361"/>
          </a:xfrm>
        </p:spPr>
        <p:txBody>
          <a:bodyPr>
            <a:normAutofit fontScale="92500" lnSpcReduction="10000"/>
          </a:bodyPr>
          <a:lstStyle/>
          <a:p>
            <a:pPr marL="457200" indent="-457200">
              <a:lnSpc>
                <a:spcPct val="120000"/>
              </a:lnSpc>
              <a:buFont typeface="Arial" panose="020B0604020202020204" pitchFamily="34" charset="0"/>
              <a:buChar char="•"/>
            </a:pPr>
            <a:r>
              <a:rPr lang="en-US" sz="2100" dirty="0">
                <a:solidFill>
                  <a:srgbClr val="7F85AB"/>
                </a:solidFill>
              </a:rPr>
              <a:t>What is on the CfA Covid-19 website?</a:t>
            </a:r>
            <a:r>
              <a:rPr lang="en-US" sz="2100" u="sng" dirty="0">
                <a:hlinkClick r:id="rId2"/>
              </a:rPr>
              <a:t> </a:t>
            </a:r>
            <a:r>
              <a:rPr lang="en-US" sz="2200" u="sng" dirty="0">
                <a:hlinkClick r:id="rId2"/>
              </a:rPr>
              <a:t>https://www.cfa.harvard.edu/covid-19/information-and-response</a:t>
            </a:r>
            <a:endParaRPr lang="en-US" sz="2200" u="sng" dirty="0">
              <a:solidFill>
                <a:srgbClr val="7F85AB"/>
              </a:solidFill>
            </a:endParaRPr>
          </a:p>
          <a:p>
            <a:pPr marL="914400" lvl="1" indent="-457200">
              <a:lnSpc>
                <a:spcPct val="120000"/>
              </a:lnSpc>
              <a:buFont typeface="Arial" panose="020B0604020202020204" pitchFamily="34" charset="0"/>
              <a:buChar char="•"/>
            </a:pPr>
            <a:r>
              <a:rPr lang="en-US" sz="1900" dirty="0">
                <a:solidFill>
                  <a:srgbClr val="7F85AB"/>
                </a:solidFill>
              </a:rPr>
              <a:t>These training slides</a:t>
            </a:r>
          </a:p>
          <a:p>
            <a:pPr marL="914400" lvl="1" indent="-457200">
              <a:lnSpc>
                <a:spcPct val="120000"/>
              </a:lnSpc>
              <a:buFont typeface="Arial" panose="020B0604020202020204" pitchFamily="34" charset="0"/>
              <a:buChar char="•"/>
            </a:pPr>
            <a:r>
              <a:rPr lang="en-US" sz="1900" dirty="0">
                <a:solidFill>
                  <a:srgbClr val="7F85AB"/>
                </a:solidFill>
              </a:rPr>
              <a:t>Harvard &amp; Smithsonian COVID policies</a:t>
            </a:r>
          </a:p>
          <a:p>
            <a:pPr marL="914400" lvl="1" indent="-457200">
              <a:lnSpc>
                <a:spcPct val="120000"/>
              </a:lnSpc>
              <a:buFont typeface="Arial" panose="020B0604020202020204" pitchFamily="34" charset="0"/>
              <a:buChar char="•"/>
            </a:pPr>
            <a:r>
              <a:rPr lang="en-US" sz="1900" dirty="0">
                <a:solidFill>
                  <a:srgbClr val="7F85AB"/>
                </a:solidFill>
              </a:rPr>
              <a:t>Building updates and access procedures</a:t>
            </a:r>
          </a:p>
          <a:p>
            <a:pPr marL="914400" lvl="1" indent="-457200">
              <a:lnSpc>
                <a:spcPct val="120000"/>
              </a:lnSpc>
              <a:buFont typeface="Arial" panose="020B0604020202020204" pitchFamily="34" charset="0"/>
              <a:buChar char="•"/>
            </a:pPr>
            <a:r>
              <a:rPr lang="en-US" sz="1900" dirty="0">
                <a:solidFill>
                  <a:srgbClr val="7F85AB"/>
                </a:solidFill>
              </a:rPr>
              <a:t>FAQs</a:t>
            </a:r>
          </a:p>
          <a:p>
            <a:pPr marL="914400" lvl="1" indent="-457200">
              <a:lnSpc>
                <a:spcPct val="120000"/>
              </a:lnSpc>
              <a:buFont typeface="Arial" panose="020B0604020202020204" pitchFamily="34" charset="0"/>
              <a:buChar char="•"/>
            </a:pPr>
            <a:r>
              <a:rPr lang="en-US" sz="1900" dirty="0">
                <a:solidFill>
                  <a:srgbClr val="7F85AB"/>
                </a:solidFill>
              </a:rPr>
              <a:t>Messages from the DO</a:t>
            </a:r>
          </a:p>
          <a:p>
            <a:pPr marL="914400" lvl="1" indent="-457200">
              <a:lnSpc>
                <a:spcPct val="120000"/>
              </a:lnSpc>
              <a:buFont typeface="Arial" panose="020B0604020202020204" pitchFamily="34" charset="0"/>
              <a:buChar char="•"/>
            </a:pPr>
            <a:r>
              <a:rPr lang="en-US" sz="1900" dirty="0">
                <a:solidFill>
                  <a:srgbClr val="7F85AB"/>
                </a:solidFill>
              </a:rPr>
              <a:t>Best practices</a:t>
            </a:r>
          </a:p>
          <a:p>
            <a:pPr marL="914400" lvl="1" indent="-457200">
              <a:lnSpc>
                <a:spcPct val="120000"/>
              </a:lnSpc>
              <a:buFont typeface="Arial" panose="020B0604020202020204" pitchFamily="34" charset="0"/>
              <a:buChar char="•"/>
            </a:pPr>
            <a:r>
              <a:rPr lang="en-US" sz="1900" dirty="0">
                <a:solidFill>
                  <a:srgbClr val="7F85AB"/>
                </a:solidFill>
              </a:rPr>
              <a:t>Useful links</a:t>
            </a:r>
          </a:p>
          <a:p>
            <a:pPr lvl="1">
              <a:lnSpc>
                <a:spcPct val="120000"/>
              </a:lnSpc>
            </a:pPr>
            <a:endParaRPr lang="en-US" sz="2400" dirty="0">
              <a:solidFill>
                <a:schemeClr val="tx1">
                  <a:alpha val="60000"/>
                </a:schemeClr>
              </a:solidFill>
              <a:ea typeface="Source Sans Pro" charset="0"/>
            </a:endParaRPr>
          </a:p>
          <a:p>
            <a:pPr marL="914400" lvl="1" indent="-457200">
              <a:lnSpc>
                <a:spcPct val="120000"/>
              </a:lnSpc>
              <a:buFont typeface="Arial" panose="020B0604020202020204" pitchFamily="34" charset="0"/>
              <a:buChar char="•"/>
            </a:pPr>
            <a:endParaRPr lang="en-US" sz="2400" dirty="0">
              <a:solidFill>
                <a:schemeClr val="tx1">
                  <a:alpha val="60000"/>
                </a:schemeClr>
              </a:solidFill>
              <a:ea typeface="Source Sans Pro" charset="0"/>
            </a:endParaRPr>
          </a:p>
          <a:p>
            <a:pPr marL="457200" indent="-457200">
              <a:lnSpc>
                <a:spcPct val="120000"/>
              </a:lnSpc>
              <a:buFont typeface="Arial" panose="020B0604020202020204" pitchFamily="34" charset="0"/>
              <a:buChar char="•"/>
            </a:pPr>
            <a:endParaRPr lang="en-US" sz="2600" dirty="0">
              <a:solidFill>
                <a:schemeClr val="tx1">
                  <a:alpha val="60000"/>
                </a:schemeClr>
              </a:solidFill>
              <a:ea typeface="Source Sans Pro" charset="0"/>
            </a:endParaRP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4133690"/>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531995"/>
            <a:ext cx="7889357" cy="1463060"/>
          </a:xfrm>
        </p:spPr>
        <p:txBody>
          <a:bodyPr>
            <a:normAutofit/>
          </a:bodyPr>
          <a:lstStyle/>
          <a:p>
            <a:r>
              <a:rPr lang="en-US" sz="4400" dirty="0"/>
              <a:t>Summary</a:t>
            </a:r>
          </a:p>
        </p:txBody>
      </p:sp>
      <p:sp>
        <p:nvSpPr>
          <p:cNvPr id="13" name="Text Placeholder 12"/>
          <p:cNvSpPr>
            <a:spLocks noGrp="1"/>
          </p:cNvSpPr>
          <p:nvPr>
            <p:ph type="body" sz="half" idx="2"/>
          </p:nvPr>
        </p:nvSpPr>
        <p:spPr>
          <a:xfrm>
            <a:off x="979378" y="2234045"/>
            <a:ext cx="7392341" cy="4281055"/>
          </a:xfrm>
        </p:spPr>
        <p:txBody>
          <a:bodyPr>
            <a:normAutofit fontScale="40000" lnSpcReduction="20000"/>
          </a:bodyPr>
          <a:lstStyle/>
          <a:p>
            <a:pPr marL="457200" indent="-457200">
              <a:lnSpc>
                <a:spcPct val="120000"/>
              </a:lnSpc>
              <a:buFont typeface="Arial" panose="020B0604020202020204" pitchFamily="34" charset="0"/>
              <a:buChar char="•"/>
            </a:pPr>
            <a:r>
              <a:rPr lang="en-US" sz="5000" dirty="0">
                <a:solidFill>
                  <a:srgbClr val="7F85AB"/>
                </a:solidFill>
              </a:rPr>
              <a:t>The health, safety, and well-being of SAO staff and associated personnel is paramount.</a:t>
            </a:r>
          </a:p>
          <a:p>
            <a:pPr marL="457200" indent="-457200">
              <a:lnSpc>
                <a:spcPct val="120000"/>
              </a:lnSpc>
              <a:buFont typeface="Arial" panose="020B0604020202020204" pitchFamily="34" charset="0"/>
              <a:buChar char="•"/>
            </a:pPr>
            <a:r>
              <a:rPr lang="en-US" sz="5000" dirty="0">
                <a:solidFill>
                  <a:srgbClr val="7F85AB"/>
                </a:solidFill>
              </a:rPr>
              <a:t>COVID-19 is a highly infectious disease with a high mortality rate.</a:t>
            </a:r>
          </a:p>
          <a:p>
            <a:pPr marL="457200" indent="-457200">
              <a:lnSpc>
                <a:spcPct val="120000"/>
              </a:lnSpc>
              <a:buFont typeface="Arial" panose="020B0604020202020204" pitchFamily="34" charset="0"/>
              <a:buChar char="•"/>
            </a:pPr>
            <a:r>
              <a:rPr lang="en-US" sz="5000" dirty="0">
                <a:solidFill>
                  <a:srgbClr val="7F85AB"/>
                </a:solidFill>
              </a:rPr>
              <a:t>As a result, it has been and continues to be necessary to rely on mitigation and containment strategies to reduce infection and transmission.</a:t>
            </a:r>
          </a:p>
          <a:p>
            <a:pPr marL="457200" indent="-457200">
              <a:lnSpc>
                <a:spcPct val="120000"/>
              </a:lnSpc>
              <a:buFont typeface="Arial" panose="020B0604020202020204" pitchFamily="34" charset="0"/>
              <a:buChar char="•"/>
            </a:pPr>
            <a:r>
              <a:rPr lang="en-US" sz="5000" dirty="0">
                <a:solidFill>
                  <a:srgbClr val="7F85AB"/>
                </a:solidFill>
              </a:rPr>
              <a:t>The effort to remain safe during this pandemic requires a partnership between SAO, it’s staff and associates, and SAO facility landlords. We can only be successful if this partnership is strong and all involved are committed to this effort.</a:t>
            </a:r>
          </a:p>
          <a:p>
            <a:pPr marL="457200" indent="-457200">
              <a:lnSpc>
                <a:spcPct val="120000"/>
              </a:lnSpc>
              <a:buFont typeface="Arial" panose="020B0604020202020204" pitchFamily="34" charset="0"/>
              <a:buChar char="•"/>
            </a:pPr>
            <a:endParaRPr lang="en-US" sz="3200" dirty="0">
              <a:solidFill>
                <a:srgbClr val="7F85AB"/>
              </a:solidFill>
            </a:endParaRPr>
          </a:p>
          <a:p>
            <a:pPr marL="457200" indent="-457200">
              <a:lnSpc>
                <a:spcPct val="120000"/>
              </a:lnSpc>
              <a:buFont typeface="Arial" panose="020B0604020202020204" pitchFamily="34" charset="0"/>
              <a:buChar char="•"/>
            </a:pPr>
            <a:endParaRPr lang="en-US" sz="2600" dirty="0">
              <a:solidFill>
                <a:srgbClr val="7F85AB"/>
              </a:solidFill>
            </a:endParaRP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0B647126-E950-4E4B-A87D-B3A674225AFF}"/>
              </a:ext>
            </a:extLst>
          </p:cNvPr>
          <p:cNvSpPr>
            <a:spLocks noChangeArrowheads="1"/>
          </p:cNvSpPr>
          <p:nvPr/>
        </p:nvSpPr>
        <p:spPr bwMode="auto">
          <a:xfrm>
            <a:off x="0" y="-184666"/>
            <a:ext cx="248786"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158232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6" y="531994"/>
            <a:ext cx="4553882" cy="1801896"/>
          </a:xfrm>
        </p:spPr>
        <p:txBody>
          <a:bodyPr>
            <a:normAutofit/>
          </a:bodyPr>
          <a:lstStyle/>
          <a:p>
            <a:r>
              <a:rPr lang="en-US" sz="4400" dirty="0"/>
              <a:t>Shared Partnership</a:t>
            </a:r>
          </a:p>
        </p:txBody>
      </p:sp>
      <p:sp>
        <p:nvSpPr>
          <p:cNvPr id="13" name="Text Placeholder 12"/>
          <p:cNvSpPr>
            <a:spLocks noGrp="1"/>
          </p:cNvSpPr>
          <p:nvPr>
            <p:ph type="body" sz="half" idx="2"/>
          </p:nvPr>
        </p:nvSpPr>
        <p:spPr>
          <a:xfrm>
            <a:off x="989771" y="2582724"/>
            <a:ext cx="6770314" cy="3225794"/>
          </a:xfrm>
        </p:spPr>
        <p:txBody>
          <a:bodyPr>
            <a:normAutofit/>
          </a:bodyPr>
          <a:lstStyle/>
          <a:p>
            <a:pPr marL="457200" indent="-457200">
              <a:lnSpc>
                <a:spcPct val="120000"/>
              </a:lnSpc>
              <a:buFont typeface="Arial" panose="020B0604020202020204" pitchFamily="34" charset="0"/>
              <a:buChar char="•"/>
            </a:pPr>
            <a:r>
              <a:rPr lang="en-US" sz="2600" dirty="0">
                <a:solidFill>
                  <a:srgbClr val="7F85AB"/>
                </a:solidFill>
              </a:rPr>
              <a:t>Maintaining a safe environment during this pandemic has required a culture of shared responsibility between SAO staff and associates and building landlords.</a:t>
            </a:r>
          </a:p>
          <a:p>
            <a:pPr marL="457200" indent="-457200">
              <a:lnSpc>
                <a:spcPct val="120000"/>
              </a:lnSpc>
              <a:buFont typeface="Arial" panose="020B0604020202020204" pitchFamily="34" charset="0"/>
              <a:buChar char="•"/>
            </a:pPr>
            <a:r>
              <a:rPr lang="en-US" sz="2600" dirty="0">
                <a:solidFill>
                  <a:srgbClr val="7F85AB"/>
                </a:solidFill>
              </a:rPr>
              <a:t>Communication has been key to success throughout the pandemic.</a:t>
            </a: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8504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6" y="531994"/>
            <a:ext cx="3971990" cy="1639706"/>
          </a:xfrm>
        </p:spPr>
        <p:txBody>
          <a:bodyPr>
            <a:normAutofit/>
          </a:bodyPr>
          <a:lstStyle/>
          <a:p>
            <a:r>
              <a:rPr lang="en-US" sz="4400" dirty="0"/>
              <a:t>Questions</a:t>
            </a:r>
          </a:p>
        </p:txBody>
      </p:sp>
      <p:sp>
        <p:nvSpPr>
          <p:cNvPr id="13" name="Text Placeholder 12"/>
          <p:cNvSpPr>
            <a:spLocks noGrp="1"/>
          </p:cNvSpPr>
          <p:nvPr>
            <p:ph type="body" sz="half" idx="2"/>
          </p:nvPr>
        </p:nvSpPr>
        <p:spPr>
          <a:xfrm>
            <a:off x="979380" y="2421082"/>
            <a:ext cx="6770314" cy="3935271"/>
          </a:xfrm>
        </p:spPr>
        <p:txBody>
          <a:bodyPr>
            <a:normAutofit fontScale="92500" lnSpcReduction="10000"/>
          </a:bodyPr>
          <a:lstStyle/>
          <a:p>
            <a:pPr>
              <a:lnSpc>
                <a:spcPct val="120000"/>
              </a:lnSpc>
            </a:pPr>
            <a:r>
              <a:rPr lang="en-US" sz="2800" dirty="0">
                <a:solidFill>
                  <a:srgbClr val="7F85AB"/>
                </a:solidFill>
              </a:rPr>
              <a:t>Any questions?</a:t>
            </a:r>
          </a:p>
          <a:p>
            <a:pPr>
              <a:lnSpc>
                <a:spcPct val="120000"/>
              </a:lnSpc>
            </a:pPr>
            <a:r>
              <a:rPr lang="en-US" sz="2800" dirty="0">
                <a:solidFill>
                  <a:srgbClr val="7F85AB"/>
                </a:solidFill>
              </a:rPr>
              <a:t>Questions can always be directed to:</a:t>
            </a:r>
          </a:p>
          <a:p>
            <a:pPr lvl="1">
              <a:lnSpc>
                <a:spcPct val="120000"/>
              </a:lnSpc>
            </a:pPr>
            <a:r>
              <a:rPr lang="en-US" sz="2600" dirty="0">
                <a:solidFill>
                  <a:srgbClr val="7F85AB"/>
                </a:solidFill>
                <a:hlinkClick r:id="rId2"/>
              </a:rPr>
              <a:t>safety@cfa.harvard.edu</a:t>
            </a:r>
            <a:r>
              <a:rPr lang="en-US" sz="2600" dirty="0">
                <a:solidFill>
                  <a:srgbClr val="7F85AB"/>
                </a:solidFill>
              </a:rPr>
              <a:t> or </a:t>
            </a:r>
            <a:r>
              <a:rPr lang="en-US" sz="2600" dirty="0">
                <a:solidFill>
                  <a:srgbClr val="7F85AB"/>
                </a:solidFill>
                <a:hlinkClick r:id="rId3"/>
              </a:rPr>
              <a:t>https://www.cfa.Harvard.edu/internal/covid-19-questions-reopen</a:t>
            </a:r>
            <a:endParaRPr lang="en-US" sz="2800" dirty="0">
              <a:solidFill>
                <a:srgbClr val="7F85AB"/>
              </a:solidFill>
            </a:endParaRPr>
          </a:p>
          <a:p>
            <a:pPr>
              <a:lnSpc>
                <a:spcPct val="120000"/>
              </a:lnSpc>
            </a:pPr>
            <a:r>
              <a:rPr lang="en-US" sz="2800" dirty="0">
                <a:solidFill>
                  <a:srgbClr val="7F85AB"/>
                </a:solidFill>
              </a:rPr>
              <a:t>Lab workers:  Please remain a few minutes longer to discuss procedures for laboratories.</a:t>
            </a:r>
          </a:p>
          <a:p>
            <a:pPr>
              <a:lnSpc>
                <a:spcPct val="120000"/>
              </a:lnSpc>
            </a:pPr>
            <a:endParaRPr lang="en-US" sz="2800" dirty="0">
              <a:solidFill>
                <a:srgbClr val="7F85AB"/>
              </a:solidFill>
            </a:endParaRPr>
          </a:p>
          <a:p>
            <a:pPr>
              <a:lnSpc>
                <a:spcPct val="120000"/>
              </a:lnSpc>
            </a:pPr>
            <a:endParaRPr lang="en-US" sz="2600" dirty="0">
              <a:solidFill>
                <a:srgbClr val="7F85AB"/>
              </a:solidFill>
            </a:endParaRP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777500"/>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90238" y="845734"/>
            <a:ext cx="7463337" cy="1286999"/>
          </a:xfrm>
        </p:spPr>
        <p:txBody>
          <a:bodyPr>
            <a:noAutofit/>
          </a:bodyPr>
          <a:lstStyle/>
          <a:p>
            <a:r>
              <a:rPr lang="en-US" sz="6000" dirty="0"/>
              <a:t>Labs</a:t>
            </a:r>
          </a:p>
        </p:txBody>
      </p:sp>
      <p:sp>
        <p:nvSpPr>
          <p:cNvPr id="13" name="Text Placeholder 12"/>
          <p:cNvSpPr>
            <a:spLocks noGrp="1"/>
          </p:cNvSpPr>
          <p:nvPr>
            <p:ph type="body" sz="half" idx="2"/>
          </p:nvPr>
        </p:nvSpPr>
        <p:spPr>
          <a:xfrm>
            <a:off x="690238" y="2132733"/>
            <a:ext cx="7107561" cy="2286867"/>
          </a:xfrm>
        </p:spPr>
        <p:txBody>
          <a:bodyPr/>
          <a:lstStyle/>
          <a:p>
            <a:pPr>
              <a:lnSpc>
                <a:spcPct val="120000"/>
              </a:lnSpc>
            </a:pPr>
            <a:r>
              <a:rPr lang="en-US" sz="2200" b="1" dirty="0">
                <a:solidFill>
                  <a:srgbClr val="7F85AB"/>
                </a:solidFill>
              </a:rPr>
              <a:t>COVID-19 procedures for work in SAO labs.</a:t>
            </a: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spTree>
    <p:extLst>
      <p:ext uri="{BB962C8B-B14F-4D97-AF65-F5344CB8AC3E}">
        <p14:creationId xmlns:p14="http://schemas.microsoft.com/office/powerpoint/2010/main" val="355021845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531994"/>
            <a:ext cx="4626613" cy="1801896"/>
          </a:xfrm>
        </p:spPr>
        <p:txBody>
          <a:bodyPr>
            <a:normAutofit fontScale="90000"/>
          </a:bodyPr>
          <a:lstStyle/>
          <a:p>
            <a:r>
              <a:rPr lang="en-US" sz="4400" dirty="0"/>
              <a:t>Approved Reopening Plans for Lab Entry</a:t>
            </a:r>
          </a:p>
        </p:txBody>
      </p:sp>
      <p:sp>
        <p:nvSpPr>
          <p:cNvPr id="13" name="Text Placeholder 12"/>
          <p:cNvSpPr>
            <a:spLocks noGrp="1"/>
          </p:cNvSpPr>
          <p:nvPr>
            <p:ph type="body" sz="half" idx="2"/>
          </p:nvPr>
        </p:nvSpPr>
        <p:spPr>
          <a:xfrm>
            <a:off x="979380" y="2223655"/>
            <a:ext cx="6770314" cy="3990109"/>
          </a:xfrm>
        </p:spPr>
        <p:txBody>
          <a:bodyPr>
            <a:normAutofit fontScale="92500" lnSpcReduction="20000"/>
          </a:bodyPr>
          <a:lstStyle/>
          <a:p>
            <a:pPr marL="457200" indent="-457200">
              <a:lnSpc>
                <a:spcPct val="120000"/>
              </a:lnSpc>
              <a:buFont typeface="Arial" panose="020B0604020202020204" pitchFamily="34" charset="0"/>
              <a:buChar char="•"/>
            </a:pPr>
            <a:r>
              <a:rPr lang="en-US" sz="2400" dirty="0">
                <a:solidFill>
                  <a:srgbClr val="7F85AB"/>
                </a:solidFill>
              </a:rPr>
              <a:t>During SAO Phase 1, some lab workers conducted critical operations in SAO labs after meeting certain entry criteria.</a:t>
            </a:r>
          </a:p>
          <a:p>
            <a:pPr marL="457200" indent="-457200">
              <a:lnSpc>
                <a:spcPct val="120000"/>
              </a:lnSpc>
              <a:buFont typeface="Arial" panose="020B0604020202020204" pitchFamily="34" charset="0"/>
              <a:buChar char="•"/>
            </a:pPr>
            <a:r>
              <a:rPr lang="en-US" sz="2400" dirty="0">
                <a:solidFill>
                  <a:srgbClr val="7F85AB"/>
                </a:solidFill>
              </a:rPr>
              <a:t>Reopening Plans were submitted by each department with specific procedures for social distancing and other mitigation strategies.</a:t>
            </a:r>
          </a:p>
          <a:p>
            <a:pPr marL="457200" indent="-457200">
              <a:lnSpc>
                <a:spcPct val="120000"/>
              </a:lnSpc>
              <a:buFont typeface="Arial" panose="020B0604020202020204" pitchFamily="34" charset="0"/>
              <a:buChar char="•"/>
            </a:pPr>
            <a:r>
              <a:rPr lang="en-US" sz="2400" dirty="0">
                <a:solidFill>
                  <a:srgbClr val="7F85AB"/>
                </a:solidFill>
              </a:rPr>
              <a:t>Once approved, each of these plans were used to develop an overall work schedule for lab entry to allow for social distancing.</a:t>
            </a:r>
          </a:p>
          <a:p>
            <a:pPr marL="457200" indent="-457200">
              <a:lnSpc>
                <a:spcPct val="120000"/>
              </a:lnSpc>
              <a:buFont typeface="Arial" panose="020B0604020202020204" pitchFamily="34" charset="0"/>
              <a:buChar char="•"/>
            </a:pPr>
            <a:r>
              <a:rPr lang="en-US" sz="2400" dirty="0">
                <a:solidFill>
                  <a:srgbClr val="7F85AB"/>
                </a:solidFill>
              </a:rPr>
              <a:t>PPE and any additional training were provided.</a:t>
            </a:r>
          </a:p>
          <a:p>
            <a:pPr marL="457200" indent="-457200">
              <a:lnSpc>
                <a:spcPct val="120000"/>
              </a:lnSpc>
              <a:buFont typeface="Arial" panose="020B0604020202020204" pitchFamily="34" charset="0"/>
              <a:buChar char="•"/>
            </a:pPr>
            <a:endParaRPr lang="en-US" sz="2600" dirty="0">
              <a:solidFill>
                <a:srgbClr val="7F85AB"/>
              </a:solidFill>
            </a:endParaRP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0035748"/>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531994"/>
            <a:ext cx="4626613" cy="1801896"/>
          </a:xfrm>
        </p:spPr>
        <p:txBody>
          <a:bodyPr>
            <a:normAutofit fontScale="90000"/>
          </a:bodyPr>
          <a:lstStyle/>
          <a:p>
            <a:r>
              <a:rPr lang="en-US" sz="4400" dirty="0"/>
              <a:t>Lab Safety Plan (LSP)/COVID Plan</a:t>
            </a:r>
          </a:p>
        </p:txBody>
      </p:sp>
      <p:sp>
        <p:nvSpPr>
          <p:cNvPr id="13" name="Text Placeholder 12"/>
          <p:cNvSpPr>
            <a:spLocks noGrp="1"/>
          </p:cNvSpPr>
          <p:nvPr>
            <p:ph type="body" sz="half" idx="2"/>
          </p:nvPr>
        </p:nvSpPr>
        <p:spPr>
          <a:xfrm>
            <a:off x="979380" y="2223655"/>
            <a:ext cx="6770314" cy="3990109"/>
          </a:xfrm>
        </p:spPr>
        <p:txBody>
          <a:bodyPr>
            <a:normAutofit fontScale="77500" lnSpcReduction="20000"/>
          </a:bodyPr>
          <a:lstStyle/>
          <a:p>
            <a:pPr marL="457200" indent="-457200">
              <a:lnSpc>
                <a:spcPct val="120000"/>
              </a:lnSpc>
              <a:buFont typeface="Arial" panose="020B0604020202020204" pitchFamily="34" charset="0"/>
              <a:buChar char="•"/>
            </a:pPr>
            <a:r>
              <a:rPr lang="en-US" sz="2600" dirty="0">
                <a:solidFill>
                  <a:srgbClr val="7F85AB"/>
                </a:solidFill>
              </a:rPr>
              <a:t>CDP:</a:t>
            </a:r>
          </a:p>
          <a:p>
            <a:pPr marL="914400" lvl="1" indent="-457200">
              <a:lnSpc>
                <a:spcPct val="120000"/>
              </a:lnSpc>
              <a:buFont typeface="Arial" panose="020B0604020202020204" pitchFamily="34" charset="0"/>
              <a:buChar char="•"/>
            </a:pPr>
            <a:r>
              <a:rPr lang="en-US" sz="2400" dirty="0">
                <a:solidFill>
                  <a:srgbClr val="7F85AB"/>
                </a:solidFill>
              </a:rPr>
              <a:t>Each project-specific LSP was updated to include COVID-19 control and mitigation strategies. </a:t>
            </a:r>
          </a:p>
          <a:p>
            <a:pPr marL="914400" lvl="1" indent="-457200">
              <a:lnSpc>
                <a:spcPct val="120000"/>
              </a:lnSpc>
              <a:buFont typeface="Arial" panose="020B0604020202020204" pitchFamily="34" charset="0"/>
              <a:buChar char="•"/>
            </a:pPr>
            <a:r>
              <a:rPr lang="en-US" sz="2600" dirty="0">
                <a:solidFill>
                  <a:srgbClr val="7F85AB"/>
                </a:solidFill>
              </a:rPr>
              <a:t>All lab staff are required to read their  LSP and Reopening Plan prior to working in the lab.</a:t>
            </a:r>
          </a:p>
          <a:p>
            <a:pPr marL="914400" lvl="1" indent="-457200">
              <a:lnSpc>
                <a:spcPct val="120000"/>
              </a:lnSpc>
              <a:buFont typeface="Arial" panose="020B0604020202020204" pitchFamily="34" charset="0"/>
              <a:buChar char="•"/>
            </a:pPr>
            <a:r>
              <a:rPr lang="en-US" sz="2600" dirty="0">
                <a:solidFill>
                  <a:srgbClr val="7F85AB"/>
                </a:solidFill>
              </a:rPr>
              <a:t>Operations where it is not possible to socially distance have been identified in each LSP with control methods for each.</a:t>
            </a:r>
          </a:p>
          <a:p>
            <a:pPr marL="457200" indent="-457200">
              <a:lnSpc>
                <a:spcPct val="120000"/>
              </a:lnSpc>
              <a:buFont typeface="Arial" panose="020B0604020202020204" pitchFamily="34" charset="0"/>
              <a:buChar char="•"/>
            </a:pPr>
            <a:r>
              <a:rPr lang="en-US" sz="2800" dirty="0">
                <a:solidFill>
                  <a:srgbClr val="7F85AB"/>
                </a:solidFill>
              </a:rPr>
              <a:t>60/160:</a:t>
            </a:r>
          </a:p>
          <a:p>
            <a:pPr marL="914400" lvl="1" indent="-457200">
              <a:lnSpc>
                <a:spcPct val="120000"/>
              </a:lnSpc>
              <a:buFont typeface="Arial" panose="020B0604020202020204" pitchFamily="34" charset="0"/>
              <a:buChar char="•"/>
            </a:pPr>
            <a:r>
              <a:rPr lang="en-US" sz="2600" dirty="0">
                <a:solidFill>
                  <a:srgbClr val="7F85AB"/>
                </a:solidFill>
              </a:rPr>
              <a:t>Each lab created a COVID plan for review and approval by Harvard Faculty of Arts &amp; Sciences.</a:t>
            </a: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2875561"/>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531994"/>
            <a:ext cx="5135771" cy="1801896"/>
          </a:xfrm>
        </p:spPr>
        <p:txBody>
          <a:bodyPr>
            <a:normAutofit fontScale="90000"/>
          </a:bodyPr>
          <a:lstStyle/>
          <a:p>
            <a:r>
              <a:rPr lang="en-US" sz="4400" dirty="0"/>
              <a:t>Shared Lab Equipment/Surfaces</a:t>
            </a:r>
          </a:p>
        </p:txBody>
      </p:sp>
      <p:sp>
        <p:nvSpPr>
          <p:cNvPr id="13" name="Text Placeholder 12"/>
          <p:cNvSpPr>
            <a:spLocks noGrp="1"/>
          </p:cNvSpPr>
          <p:nvPr>
            <p:ph type="body" sz="half" idx="2"/>
          </p:nvPr>
        </p:nvSpPr>
        <p:spPr>
          <a:xfrm>
            <a:off x="979380" y="2223655"/>
            <a:ext cx="7021620" cy="3990109"/>
          </a:xfrm>
        </p:spPr>
        <p:txBody>
          <a:bodyPr>
            <a:normAutofit fontScale="85000" lnSpcReduction="20000"/>
          </a:bodyPr>
          <a:lstStyle/>
          <a:p>
            <a:pPr marL="457200" indent="-457200">
              <a:lnSpc>
                <a:spcPct val="120000"/>
              </a:lnSpc>
              <a:buFont typeface="Arial" panose="020B0604020202020204" pitchFamily="34" charset="0"/>
              <a:buChar char="•"/>
            </a:pPr>
            <a:r>
              <a:rPr lang="en-US" sz="2600" dirty="0">
                <a:solidFill>
                  <a:srgbClr val="7F85AB"/>
                </a:solidFill>
              </a:rPr>
              <a:t>Unless it is an emergency, do not use lab phones or other personnel’s phone, desk, tools or equipment.</a:t>
            </a:r>
          </a:p>
          <a:p>
            <a:pPr marL="457200" indent="-457200">
              <a:lnSpc>
                <a:spcPct val="120000"/>
              </a:lnSpc>
              <a:buFont typeface="Arial" panose="020B0604020202020204" pitchFamily="34" charset="0"/>
              <a:buChar char="•"/>
            </a:pPr>
            <a:r>
              <a:rPr lang="en-US" sz="2600" dirty="0">
                <a:solidFill>
                  <a:srgbClr val="7F85AB"/>
                </a:solidFill>
              </a:rPr>
              <a:t>Lab staff are responsible for disinfecting shared equipment and surfaces before and after use.</a:t>
            </a:r>
          </a:p>
          <a:p>
            <a:pPr marL="457200" indent="-457200">
              <a:lnSpc>
                <a:spcPct val="120000"/>
              </a:lnSpc>
              <a:buFont typeface="Arial" panose="020B0604020202020204" pitchFamily="34" charset="0"/>
              <a:buChar char="•"/>
            </a:pPr>
            <a:r>
              <a:rPr lang="en-US" sz="2600" dirty="0">
                <a:solidFill>
                  <a:srgbClr val="7F85AB"/>
                </a:solidFill>
              </a:rPr>
              <a:t>When disinfectants are low, email:</a:t>
            </a:r>
          </a:p>
          <a:p>
            <a:pPr marL="914400" lvl="1" indent="-457200">
              <a:lnSpc>
                <a:spcPct val="120000"/>
              </a:lnSpc>
              <a:buFont typeface="Arial" panose="020B0604020202020204" pitchFamily="34" charset="0"/>
              <a:buChar char="•"/>
            </a:pPr>
            <a:r>
              <a:rPr lang="en-US" sz="2300" dirty="0">
                <a:solidFill>
                  <a:srgbClr val="7F85AB"/>
                </a:solidFill>
              </a:rPr>
              <a:t>CDP:  </a:t>
            </a:r>
            <a:r>
              <a:rPr lang="en-US" sz="2300" dirty="0">
                <a:solidFill>
                  <a:srgbClr val="7F85AB"/>
                </a:solidFill>
                <a:hlinkClick r:id="rId2"/>
              </a:rPr>
              <a:t>safety@cfa.harvard.edu</a:t>
            </a:r>
            <a:endParaRPr lang="en-US" sz="2300" dirty="0">
              <a:solidFill>
                <a:srgbClr val="7F85AB"/>
              </a:solidFill>
            </a:endParaRPr>
          </a:p>
          <a:p>
            <a:pPr marL="914400" lvl="1" indent="-457200">
              <a:lnSpc>
                <a:spcPct val="120000"/>
              </a:lnSpc>
              <a:buFont typeface="Arial" panose="020B0604020202020204" pitchFamily="34" charset="0"/>
              <a:buChar char="•"/>
            </a:pPr>
            <a:r>
              <a:rPr lang="en-US" sz="2300" dirty="0">
                <a:solidFill>
                  <a:srgbClr val="7F85AB"/>
                </a:solidFill>
              </a:rPr>
              <a:t>160 Concord:  email Muriel Hodges.</a:t>
            </a:r>
          </a:p>
          <a:p>
            <a:pPr marL="457200" indent="-457200">
              <a:lnSpc>
                <a:spcPct val="120000"/>
              </a:lnSpc>
              <a:buFont typeface="Arial" panose="020B0604020202020204" pitchFamily="34" charset="0"/>
              <a:buChar char="•"/>
            </a:pPr>
            <a:r>
              <a:rPr lang="en-US" sz="2600" dirty="0">
                <a:solidFill>
                  <a:srgbClr val="7F85AB"/>
                </a:solidFill>
              </a:rPr>
              <a:t>Tie up the trash and place the closed bag and barrel outside the lab for pick-up by cleaning staff at the end of the day.</a:t>
            </a:r>
          </a:p>
          <a:p>
            <a:pPr marL="457200" indent="-457200">
              <a:lnSpc>
                <a:spcPct val="120000"/>
              </a:lnSpc>
              <a:buFont typeface="Arial" panose="020B0604020202020204" pitchFamily="34" charset="0"/>
              <a:buChar char="•"/>
            </a:pPr>
            <a:endParaRPr lang="en-US" sz="2600" dirty="0">
              <a:solidFill>
                <a:srgbClr val="7F85AB"/>
              </a:solidFill>
            </a:endParaRPr>
          </a:p>
          <a:p>
            <a:pPr marL="457200" indent="-457200">
              <a:lnSpc>
                <a:spcPct val="120000"/>
              </a:lnSpc>
              <a:buFont typeface="Arial" panose="020B0604020202020204" pitchFamily="34" charset="0"/>
              <a:buChar char="•"/>
            </a:pPr>
            <a:endParaRPr lang="en-US" sz="2600" dirty="0">
              <a:solidFill>
                <a:srgbClr val="7F85AB"/>
              </a:solidFill>
            </a:endParaRPr>
          </a:p>
          <a:p>
            <a:pPr marL="457200" indent="-457200">
              <a:lnSpc>
                <a:spcPct val="120000"/>
              </a:lnSpc>
              <a:buFont typeface="Arial" panose="020B0604020202020204" pitchFamily="34" charset="0"/>
              <a:buChar char="•"/>
            </a:pPr>
            <a:endParaRPr lang="en-US" sz="2600" dirty="0">
              <a:solidFill>
                <a:srgbClr val="7F85AB"/>
              </a:solidFill>
            </a:endParaRP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149906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90238" y="845734"/>
            <a:ext cx="7463337" cy="1286999"/>
          </a:xfrm>
        </p:spPr>
        <p:txBody>
          <a:bodyPr>
            <a:noAutofit/>
          </a:bodyPr>
          <a:lstStyle/>
          <a:p>
            <a:r>
              <a:rPr lang="en-US" sz="6000" dirty="0"/>
              <a:t>Personal Protective Equipment</a:t>
            </a:r>
          </a:p>
        </p:txBody>
      </p:sp>
      <p:sp>
        <p:nvSpPr>
          <p:cNvPr id="13" name="Text Placeholder 12"/>
          <p:cNvSpPr>
            <a:spLocks noGrp="1"/>
          </p:cNvSpPr>
          <p:nvPr>
            <p:ph type="body" sz="half" idx="2"/>
          </p:nvPr>
        </p:nvSpPr>
        <p:spPr>
          <a:xfrm>
            <a:off x="690238" y="2132733"/>
            <a:ext cx="7107561" cy="2286867"/>
          </a:xfrm>
        </p:spPr>
        <p:txBody>
          <a:bodyPr/>
          <a:lstStyle/>
          <a:p>
            <a:pPr>
              <a:lnSpc>
                <a:spcPct val="120000"/>
              </a:lnSpc>
            </a:pPr>
            <a:r>
              <a:rPr lang="en-US" sz="2200" b="1" dirty="0">
                <a:solidFill>
                  <a:srgbClr val="7F85AB"/>
                </a:solidFill>
              </a:rPr>
              <a:t>PPE</a:t>
            </a: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spTree>
    <p:extLst>
      <p:ext uri="{BB962C8B-B14F-4D97-AF65-F5344CB8AC3E}">
        <p14:creationId xmlns:p14="http://schemas.microsoft.com/office/powerpoint/2010/main" val="3618131856"/>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531994"/>
            <a:ext cx="4258557" cy="1629315"/>
          </a:xfrm>
        </p:spPr>
        <p:txBody>
          <a:bodyPr>
            <a:normAutofit/>
          </a:bodyPr>
          <a:lstStyle/>
          <a:p>
            <a:r>
              <a:rPr lang="en-US" sz="4400" dirty="0"/>
              <a:t>PPE</a:t>
            </a:r>
          </a:p>
        </p:txBody>
      </p:sp>
      <p:sp>
        <p:nvSpPr>
          <p:cNvPr id="13" name="Text Placeholder 12"/>
          <p:cNvSpPr>
            <a:spLocks noGrp="1"/>
          </p:cNvSpPr>
          <p:nvPr>
            <p:ph type="body" sz="half" idx="2"/>
          </p:nvPr>
        </p:nvSpPr>
        <p:spPr>
          <a:xfrm>
            <a:off x="979379" y="2333889"/>
            <a:ext cx="7392337" cy="4387587"/>
          </a:xfrm>
        </p:spPr>
        <p:txBody>
          <a:bodyPr>
            <a:noAutofit/>
          </a:bodyPr>
          <a:lstStyle/>
          <a:p>
            <a:pPr marL="457200" indent="-457200">
              <a:lnSpc>
                <a:spcPct val="120000"/>
              </a:lnSpc>
              <a:buFont typeface="Arial" panose="020B0604020202020204" pitchFamily="34" charset="0"/>
              <a:buChar char="•"/>
            </a:pPr>
            <a:r>
              <a:rPr lang="en-US" altLang="en-US" sz="2400" dirty="0">
                <a:solidFill>
                  <a:srgbClr val="7F85AB"/>
                </a:solidFill>
              </a:rPr>
              <a:t>A supply of COVID-related PPE has been purchased for labs and delivered to each project area.</a:t>
            </a:r>
          </a:p>
          <a:p>
            <a:pPr marL="457200" indent="-457200">
              <a:lnSpc>
                <a:spcPct val="120000"/>
              </a:lnSpc>
              <a:buFont typeface="Arial" panose="020B0604020202020204" pitchFamily="34" charset="0"/>
              <a:buChar char="•"/>
            </a:pPr>
            <a:r>
              <a:rPr lang="en-US" altLang="en-US" sz="2400" dirty="0">
                <a:solidFill>
                  <a:srgbClr val="7F85AB"/>
                </a:solidFill>
              </a:rPr>
              <a:t>Conduct regular inventories of PPE . When supplies are low, request additional PPE to </a:t>
            </a:r>
            <a:r>
              <a:rPr lang="en-US" altLang="en-US" sz="2400" dirty="0">
                <a:solidFill>
                  <a:srgbClr val="7F85AB"/>
                </a:solidFill>
                <a:hlinkClick r:id="rId2"/>
              </a:rPr>
              <a:t>safety@cfa.harvard.edu</a:t>
            </a:r>
            <a:r>
              <a:rPr lang="en-US" altLang="en-US" sz="2400" dirty="0">
                <a:solidFill>
                  <a:srgbClr val="7F85AB"/>
                </a:solidFill>
              </a:rPr>
              <a:t> (with sufficient time to get these to you).</a:t>
            </a:r>
            <a:endParaRPr lang="en-US" altLang="en-US" sz="2400" dirty="0"/>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2695807"/>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531994"/>
            <a:ext cx="4258557" cy="1494233"/>
          </a:xfrm>
        </p:spPr>
        <p:txBody>
          <a:bodyPr>
            <a:normAutofit/>
          </a:bodyPr>
          <a:lstStyle/>
          <a:p>
            <a:r>
              <a:rPr lang="en-US" sz="4400" dirty="0"/>
              <a:t>Gloves</a:t>
            </a:r>
          </a:p>
        </p:txBody>
      </p:sp>
      <p:sp>
        <p:nvSpPr>
          <p:cNvPr id="13" name="Text Placeholder 12"/>
          <p:cNvSpPr>
            <a:spLocks noGrp="1"/>
          </p:cNvSpPr>
          <p:nvPr>
            <p:ph type="body" sz="half" idx="2"/>
          </p:nvPr>
        </p:nvSpPr>
        <p:spPr>
          <a:xfrm>
            <a:off x="979379" y="2026227"/>
            <a:ext cx="7392337" cy="4613564"/>
          </a:xfrm>
        </p:spPr>
        <p:txBody>
          <a:bodyPr>
            <a:normAutofit fontScale="62500" lnSpcReduction="20000"/>
          </a:bodyPr>
          <a:lstStyle/>
          <a:p>
            <a:pPr marL="457200" indent="-457200">
              <a:lnSpc>
                <a:spcPct val="120000"/>
              </a:lnSpc>
              <a:buFont typeface="Arial" panose="020B0604020202020204" pitchFamily="34" charset="0"/>
              <a:buChar char="•"/>
            </a:pPr>
            <a:r>
              <a:rPr lang="en-US" sz="3400" dirty="0">
                <a:solidFill>
                  <a:srgbClr val="7F85AB"/>
                </a:solidFill>
              </a:rPr>
              <a:t>Wear disposable nitrile gloves when handling hazardous materials and shared equipment, disinfecting surfaces, and emptying the trash.</a:t>
            </a:r>
          </a:p>
          <a:p>
            <a:pPr marL="457200" indent="-457200">
              <a:lnSpc>
                <a:spcPct val="120000"/>
              </a:lnSpc>
              <a:buFont typeface="Arial" panose="020B0604020202020204" pitchFamily="34" charset="0"/>
              <a:buChar char="•"/>
            </a:pPr>
            <a:r>
              <a:rPr lang="en-US" sz="3400" dirty="0">
                <a:solidFill>
                  <a:srgbClr val="7F85AB"/>
                </a:solidFill>
              </a:rPr>
              <a:t>Immediately place disposable gloves in the trash after use.</a:t>
            </a:r>
          </a:p>
          <a:p>
            <a:pPr marL="457200" indent="-457200">
              <a:lnSpc>
                <a:spcPct val="120000"/>
              </a:lnSpc>
              <a:buFont typeface="Arial" panose="020B0604020202020204" pitchFamily="34" charset="0"/>
              <a:buChar char="•"/>
            </a:pPr>
            <a:r>
              <a:rPr lang="en-US" sz="3400" dirty="0">
                <a:solidFill>
                  <a:srgbClr val="7F85AB"/>
                </a:solidFill>
              </a:rPr>
              <a:t>Remove gloves and other PPE (not mask) for breaks and restroom use.</a:t>
            </a:r>
          </a:p>
          <a:p>
            <a:pPr marL="457200" indent="-457200">
              <a:lnSpc>
                <a:spcPct val="120000"/>
              </a:lnSpc>
              <a:buFont typeface="Arial" panose="020B0604020202020204" pitchFamily="34" charset="0"/>
              <a:buChar char="•"/>
            </a:pPr>
            <a:r>
              <a:rPr lang="en-US" sz="3400" dirty="0">
                <a:solidFill>
                  <a:srgbClr val="7F85AB"/>
                </a:solidFill>
              </a:rPr>
              <a:t>Wear disposable gloves underneath re-usable gloves, such as cryogenic, heat-resistant or cut-resistant gloves. Wash your hands before and after each use.</a:t>
            </a:r>
          </a:p>
          <a:p>
            <a:pPr marL="457200" indent="-457200">
              <a:lnSpc>
                <a:spcPct val="120000"/>
              </a:lnSpc>
              <a:buFont typeface="Arial" panose="020B0604020202020204" pitchFamily="34" charset="0"/>
              <a:buChar char="•"/>
            </a:pPr>
            <a:r>
              <a:rPr lang="en-US" sz="3400" dirty="0">
                <a:solidFill>
                  <a:srgbClr val="7F85AB"/>
                </a:solidFill>
              </a:rPr>
              <a:t>Do not wear gloves throughout the facility. This may provide a false sense of security.</a:t>
            </a:r>
            <a:endParaRPr lang="en-US" altLang="en-US" sz="3000" dirty="0"/>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0219292"/>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4" y="531994"/>
            <a:ext cx="4533087" cy="1801896"/>
          </a:xfrm>
        </p:spPr>
        <p:txBody>
          <a:bodyPr>
            <a:normAutofit fontScale="90000"/>
          </a:bodyPr>
          <a:lstStyle/>
          <a:p>
            <a:r>
              <a:rPr lang="en-US" sz="4400" dirty="0"/>
              <a:t>How to Remove Disposable Gloves</a:t>
            </a:r>
          </a:p>
        </p:txBody>
      </p:sp>
      <p:sp>
        <p:nvSpPr>
          <p:cNvPr id="13" name="Text Placeholder 12"/>
          <p:cNvSpPr>
            <a:spLocks noGrp="1"/>
          </p:cNvSpPr>
          <p:nvPr>
            <p:ph type="body" sz="half" idx="2"/>
          </p:nvPr>
        </p:nvSpPr>
        <p:spPr>
          <a:xfrm>
            <a:off x="979379" y="2333889"/>
            <a:ext cx="7392337" cy="4387587"/>
          </a:xfrm>
        </p:spPr>
        <p:txBody>
          <a:bodyPr>
            <a:normAutofit/>
          </a:bodyPr>
          <a:lstStyle/>
          <a:p>
            <a:pPr marL="457200" indent="-457200">
              <a:lnSpc>
                <a:spcPct val="120000"/>
              </a:lnSpc>
              <a:buFont typeface="Arial" panose="020B0604020202020204" pitchFamily="34" charset="0"/>
              <a:buChar char="•"/>
            </a:pPr>
            <a:endParaRPr lang="en-US" sz="3400" dirty="0">
              <a:solidFill>
                <a:srgbClr val="7F85AB"/>
              </a:solidFill>
            </a:endParaRP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pic>
        <p:nvPicPr>
          <p:cNvPr id="2" name="Online Media 1" title="How to Properly Remove Exam Gloves">
            <a:hlinkClick r:id="" action="ppaction://media"/>
            <a:extLst>
              <a:ext uri="{FF2B5EF4-FFF2-40B4-BE49-F238E27FC236}">
                <a16:creationId xmlns:a16="http://schemas.microsoft.com/office/drawing/2014/main" id="{D0A95F91-0F75-4CBA-911E-894F46FE2CA8}"/>
              </a:ext>
            </a:extLst>
          </p:cNvPr>
          <p:cNvPicPr>
            <a:picLocks noRot="1" noChangeAspect="1"/>
          </p:cNvPicPr>
          <p:nvPr>
            <a:videoFile r:link="rId1"/>
          </p:nvPr>
        </p:nvPicPr>
        <p:blipFill>
          <a:blip r:embed="rId3"/>
          <a:stretch>
            <a:fillRect/>
          </a:stretch>
        </p:blipFill>
        <p:spPr>
          <a:xfrm>
            <a:off x="772279" y="2333888"/>
            <a:ext cx="7097099" cy="3992118"/>
          </a:xfrm>
          <a:prstGeom prst="rect">
            <a:avLst/>
          </a:prstGeom>
        </p:spPr>
      </p:pic>
    </p:spTree>
    <p:extLst>
      <p:ext uri="{BB962C8B-B14F-4D97-AF65-F5344CB8AC3E}">
        <p14:creationId xmlns:p14="http://schemas.microsoft.com/office/powerpoint/2010/main" val="19421787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531994"/>
            <a:ext cx="4258557" cy="1553955"/>
          </a:xfrm>
        </p:spPr>
        <p:txBody>
          <a:bodyPr>
            <a:normAutofit/>
          </a:bodyPr>
          <a:lstStyle/>
          <a:p>
            <a:r>
              <a:rPr lang="en-US" sz="4400" dirty="0"/>
              <a:t>Eye Protection</a:t>
            </a:r>
          </a:p>
        </p:txBody>
      </p:sp>
      <p:sp>
        <p:nvSpPr>
          <p:cNvPr id="13" name="Text Placeholder 12"/>
          <p:cNvSpPr>
            <a:spLocks noGrp="1"/>
          </p:cNvSpPr>
          <p:nvPr>
            <p:ph type="body" sz="half" idx="2"/>
          </p:nvPr>
        </p:nvSpPr>
        <p:spPr>
          <a:xfrm>
            <a:off x="979379" y="2333890"/>
            <a:ext cx="7392337" cy="4139646"/>
          </a:xfrm>
        </p:spPr>
        <p:txBody>
          <a:bodyPr>
            <a:normAutofit fontScale="77500" lnSpcReduction="20000"/>
          </a:bodyPr>
          <a:lstStyle/>
          <a:p>
            <a:pPr marL="457200" indent="-457200">
              <a:lnSpc>
                <a:spcPct val="120000"/>
              </a:lnSpc>
              <a:buFont typeface="Arial" panose="020B0604020202020204" pitchFamily="34" charset="0"/>
              <a:buChar char="•"/>
            </a:pPr>
            <a:r>
              <a:rPr lang="en-US" sz="3400" dirty="0">
                <a:solidFill>
                  <a:srgbClr val="7F85AB"/>
                </a:solidFill>
              </a:rPr>
              <a:t>Safety glasses are worn in labs when sharing and disinfecting surfaces and equipment, as well as, when working with chemicals.</a:t>
            </a:r>
          </a:p>
          <a:p>
            <a:pPr marL="457200" indent="-457200">
              <a:lnSpc>
                <a:spcPct val="120000"/>
              </a:lnSpc>
              <a:buFont typeface="Arial" panose="020B0604020202020204" pitchFamily="34" charset="0"/>
              <a:buChar char="•"/>
            </a:pPr>
            <a:r>
              <a:rPr lang="en-US" sz="3400" dirty="0">
                <a:solidFill>
                  <a:srgbClr val="7F85AB"/>
                </a:solidFill>
              </a:rPr>
              <a:t>Do not share safety glasses. Use your own.</a:t>
            </a:r>
          </a:p>
          <a:p>
            <a:pPr marL="457200" indent="-457200">
              <a:lnSpc>
                <a:spcPct val="120000"/>
              </a:lnSpc>
              <a:buFont typeface="Arial" panose="020B0604020202020204" pitchFamily="34" charset="0"/>
              <a:buChar char="•"/>
            </a:pPr>
            <a:r>
              <a:rPr lang="en-US" sz="3400" dirty="0">
                <a:solidFill>
                  <a:srgbClr val="7F85AB"/>
                </a:solidFill>
              </a:rPr>
              <a:t>Do not share laser eyewear. If limited supply, clean laser eyewear with a mild detergent soap and lukewarm water.</a:t>
            </a:r>
          </a:p>
          <a:p>
            <a:pPr marL="457200" indent="-457200">
              <a:lnSpc>
                <a:spcPct val="120000"/>
              </a:lnSpc>
              <a:buFont typeface="Arial" panose="020B0604020202020204" pitchFamily="34" charset="0"/>
              <a:buChar char="•"/>
            </a:pPr>
            <a:r>
              <a:rPr lang="en-US" altLang="en-US" sz="3400" dirty="0">
                <a:solidFill>
                  <a:srgbClr val="7F85AB"/>
                </a:solidFill>
              </a:rPr>
              <a:t>Disinfect reusable face shields before &amp; after use.</a:t>
            </a:r>
            <a:endParaRPr lang="en-US" altLang="en-US" sz="3000" dirty="0"/>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738886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6" y="531994"/>
            <a:ext cx="5395546" cy="1801896"/>
          </a:xfrm>
        </p:spPr>
        <p:txBody>
          <a:bodyPr>
            <a:normAutofit/>
          </a:bodyPr>
          <a:lstStyle/>
          <a:p>
            <a:r>
              <a:rPr lang="en-US" sz="4400" dirty="0"/>
              <a:t>To Assist Our Staff, SAO…</a:t>
            </a:r>
          </a:p>
        </p:txBody>
      </p:sp>
      <p:sp>
        <p:nvSpPr>
          <p:cNvPr id="13" name="Text Placeholder 12"/>
          <p:cNvSpPr>
            <a:spLocks noGrp="1"/>
          </p:cNvSpPr>
          <p:nvPr>
            <p:ph type="body" sz="half" idx="2"/>
          </p:nvPr>
        </p:nvSpPr>
        <p:spPr>
          <a:xfrm>
            <a:off x="989771" y="2231571"/>
            <a:ext cx="6770314" cy="4267200"/>
          </a:xfrm>
        </p:spPr>
        <p:txBody>
          <a:bodyPr>
            <a:normAutofit fontScale="62500" lnSpcReduction="20000"/>
          </a:bodyPr>
          <a:lstStyle/>
          <a:p>
            <a:pPr marL="457200" indent="-457200">
              <a:lnSpc>
                <a:spcPct val="120000"/>
              </a:lnSpc>
              <a:buFont typeface="Arial" panose="020B0604020202020204" pitchFamily="34" charset="0"/>
              <a:buChar char="•"/>
            </a:pPr>
            <a:r>
              <a:rPr lang="en-US" sz="3600" u="sng" dirty="0">
                <a:solidFill>
                  <a:srgbClr val="7F85AB"/>
                </a:solidFill>
              </a:rPr>
              <a:t>Monitors</a:t>
            </a:r>
            <a:r>
              <a:rPr lang="en-US" sz="3600" dirty="0">
                <a:solidFill>
                  <a:srgbClr val="7F85AB"/>
                </a:solidFill>
              </a:rPr>
              <a:t> SAO facilities to make sure they are clean, disinfected and equipped with resources and protocols for safe conditions. Building managers work with staff to ensure landlords comply with commitments.</a:t>
            </a:r>
          </a:p>
          <a:p>
            <a:pPr marL="457200" indent="-457200">
              <a:lnSpc>
                <a:spcPct val="120000"/>
              </a:lnSpc>
              <a:buFont typeface="Arial" panose="020B0604020202020204" pitchFamily="34" charset="0"/>
              <a:buChar char="•"/>
            </a:pPr>
            <a:r>
              <a:rPr lang="en-US" sz="3600" u="sng" dirty="0">
                <a:solidFill>
                  <a:srgbClr val="7F85AB"/>
                </a:solidFill>
              </a:rPr>
              <a:t>Provides training</a:t>
            </a:r>
            <a:r>
              <a:rPr lang="en-US" sz="3600" dirty="0">
                <a:solidFill>
                  <a:srgbClr val="7F85AB"/>
                </a:solidFill>
              </a:rPr>
              <a:t> to staff regarding COVID-19 best practices so they have the knowledge and tools to return to the workplace in a safe manner.</a:t>
            </a:r>
          </a:p>
          <a:p>
            <a:pPr marL="457200" indent="-457200">
              <a:lnSpc>
                <a:spcPct val="120000"/>
              </a:lnSpc>
              <a:buFont typeface="Arial" panose="020B0604020202020204" pitchFamily="34" charset="0"/>
              <a:buChar char="•"/>
            </a:pPr>
            <a:r>
              <a:rPr lang="en-US" sz="3600" u="sng" dirty="0">
                <a:solidFill>
                  <a:srgbClr val="7F85AB"/>
                </a:solidFill>
              </a:rPr>
              <a:t>Protects</a:t>
            </a:r>
            <a:r>
              <a:rPr lang="en-US" sz="3600" dirty="0">
                <a:solidFill>
                  <a:srgbClr val="7F85AB"/>
                </a:solidFill>
              </a:rPr>
              <a:t> our staff by providing PPE and disinfecting supplies.</a:t>
            </a:r>
          </a:p>
          <a:p>
            <a:pPr marL="457200" indent="-457200">
              <a:lnSpc>
                <a:spcPct val="120000"/>
              </a:lnSpc>
              <a:buFont typeface="Arial" panose="020B0604020202020204" pitchFamily="34" charset="0"/>
              <a:buChar char="•"/>
            </a:pPr>
            <a:endParaRPr lang="en-US" sz="2600" dirty="0">
              <a:solidFill>
                <a:srgbClr val="7F85AB"/>
              </a:solidFill>
            </a:endParaRP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515482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531994"/>
            <a:ext cx="4258557" cy="1639706"/>
          </a:xfrm>
        </p:spPr>
        <p:txBody>
          <a:bodyPr>
            <a:normAutofit/>
          </a:bodyPr>
          <a:lstStyle/>
          <a:p>
            <a:r>
              <a:rPr lang="en-US" sz="4400" dirty="0"/>
              <a:t>Lab Coats</a:t>
            </a:r>
          </a:p>
        </p:txBody>
      </p:sp>
      <p:sp>
        <p:nvSpPr>
          <p:cNvPr id="13" name="Text Placeholder 12"/>
          <p:cNvSpPr>
            <a:spLocks noGrp="1"/>
          </p:cNvSpPr>
          <p:nvPr>
            <p:ph type="body" sz="half" idx="2"/>
          </p:nvPr>
        </p:nvSpPr>
        <p:spPr>
          <a:xfrm>
            <a:off x="979379" y="2333890"/>
            <a:ext cx="7392337" cy="4139646"/>
          </a:xfrm>
        </p:spPr>
        <p:txBody>
          <a:bodyPr>
            <a:normAutofit/>
          </a:bodyPr>
          <a:lstStyle/>
          <a:p>
            <a:pPr marL="457200" indent="-457200">
              <a:lnSpc>
                <a:spcPct val="120000"/>
              </a:lnSpc>
              <a:buFont typeface="Arial" panose="020B0604020202020204" pitchFamily="34" charset="0"/>
              <a:buChar char="•"/>
            </a:pPr>
            <a:r>
              <a:rPr lang="en-US" sz="2800" dirty="0">
                <a:solidFill>
                  <a:srgbClr val="7F85AB"/>
                </a:solidFill>
              </a:rPr>
              <a:t>Lab coats serve as splash and contaminant protection.</a:t>
            </a:r>
          </a:p>
          <a:p>
            <a:pPr marL="457200" indent="-457200">
              <a:lnSpc>
                <a:spcPct val="120000"/>
              </a:lnSpc>
              <a:buFont typeface="Arial" panose="020B0604020202020204" pitchFamily="34" charset="0"/>
              <a:buChar char="•"/>
            </a:pPr>
            <a:r>
              <a:rPr lang="en-US" sz="2800" dirty="0">
                <a:solidFill>
                  <a:srgbClr val="7F85AB"/>
                </a:solidFill>
              </a:rPr>
              <a:t>These should be worn in the labs only.</a:t>
            </a:r>
          </a:p>
          <a:p>
            <a:pPr marL="457200" indent="-457200">
              <a:lnSpc>
                <a:spcPct val="120000"/>
              </a:lnSpc>
              <a:buFont typeface="Arial" panose="020B0604020202020204" pitchFamily="34" charset="0"/>
              <a:buChar char="•"/>
            </a:pPr>
            <a:r>
              <a:rPr lang="en-US" sz="2800" dirty="0">
                <a:solidFill>
                  <a:srgbClr val="7F85AB"/>
                </a:solidFill>
              </a:rPr>
              <a:t>Whenever possible, do not share.</a:t>
            </a:r>
          </a:p>
          <a:p>
            <a:pPr marL="457200" indent="-457200">
              <a:lnSpc>
                <a:spcPct val="120000"/>
              </a:lnSpc>
              <a:buFont typeface="Arial" panose="020B0604020202020204" pitchFamily="34" charset="0"/>
              <a:buChar char="•"/>
            </a:pPr>
            <a:r>
              <a:rPr lang="en-US" sz="2800" dirty="0">
                <a:solidFill>
                  <a:srgbClr val="7F85AB"/>
                </a:solidFill>
              </a:rPr>
              <a:t>Store your lab coat away from other lab personnel’s coat or place it in the bin for laundering (CDP). </a:t>
            </a:r>
          </a:p>
          <a:p>
            <a:pPr marL="457200" indent="-457200">
              <a:lnSpc>
                <a:spcPct val="120000"/>
              </a:lnSpc>
              <a:buFont typeface="Arial" panose="020B0604020202020204" pitchFamily="34" charset="0"/>
              <a:buChar char="•"/>
            </a:pPr>
            <a:endParaRPr lang="en-US" altLang="en-US" sz="3000" dirty="0"/>
          </a:p>
          <a:p>
            <a:pPr marL="914400" lvl="1" indent="-457200">
              <a:lnSpc>
                <a:spcPct val="120000"/>
              </a:lnSpc>
              <a:buFont typeface="Arial" panose="020B0604020202020204" pitchFamily="34" charset="0"/>
              <a:buChar char="•"/>
            </a:pPr>
            <a:endParaRPr lang="en-US" sz="2600" dirty="0">
              <a:solidFill>
                <a:srgbClr val="7F85AB"/>
              </a:solidFill>
            </a:endParaRPr>
          </a:p>
          <a:p>
            <a:pPr marL="457200" indent="-457200">
              <a:lnSpc>
                <a:spcPct val="120000"/>
              </a:lnSpc>
              <a:buFont typeface="Arial" panose="020B0604020202020204" pitchFamily="34" charset="0"/>
              <a:buChar char="•"/>
            </a:pPr>
            <a:endParaRPr lang="en-US" sz="2600" dirty="0">
              <a:solidFill>
                <a:srgbClr val="7F85AB"/>
              </a:solidFill>
            </a:endParaRP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4228154"/>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5598460" y="1783959"/>
            <a:ext cx="3065480" cy="2889114"/>
          </a:xfrm>
        </p:spPr>
        <p:txBody>
          <a:bodyPr vert="horz" lIns="91440" tIns="45720" rIns="91440" bIns="45720" rtlCol="0" anchor="b">
            <a:normAutofit/>
          </a:bodyPr>
          <a:lstStyle/>
          <a:p>
            <a:r>
              <a:rPr lang="en-US" sz="4700" dirty="0">
                <a:solidFill>
                  <a:schemeClr val="tx1"/>
                </a:solidFill>
                <a:latin typeface="+mj-lt"/>
                <a:cs typeface="+mj-cs"/>
              </a:rPr>
              <a:t>Questions?</a:t>
            </a:r>
          </a:p>
        </p:txBody>
      </p:sp>
      <p:sp>
        <p:nvSpPr>
          <p:cNvPr id="23" name="Freeform: Shape 1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4" name="Picture 14" descr="Question mark on green pastel background">
            <a:extLst>
              <a:ext uri="{FF2B5EF4-FFF2-40B4-BE49-F238E27FC236}">
                <a16:creationId xmlns:a16="http://schemas.microsoft.com/office/drawing/2014/main" id="{44845D12-8A93-4C77-B636-40DAEB3A7667}"/>
              </a:ext>
            </a:extLst>
          </p:cNvPr>
          <p:cNvPicPr>
            <a:picLocks noChangeAspect="1"/>
          </p:cNvPicPr>
          <p:nvPr/>
        </p:nvPicPr>
        <p:blipFill rotWithShape="1">
          <a:blip r:embed="rId2"/>
          <a:srcRect l="41172" r="1180"/>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3" name="Footer Placeholder 2"/>
          <p:cNvSpPr>
            <a:spLocks noGrp="1"/>
          </p:cNvSpPr>
          <p:nvPr>
            <p:ph type="ftr" sz="quarter" idx="11"/>
          </p:nvPr>
        </p:nvSpPr>
        <p:spPr>
          <a:xfrm>
            <a:off x="5598459" y="6199631"/>
            <a:ext cx="3065478" cy="365760"/>
          </a:xfrm>
        </p:spPr>
        <p:txBody>
          <a:bodyPr vert="horz" lIns="91440" tIns="45720" rIns="91440" bIns="45720" rtlCol="0" anchor="ctr">
            <a:normAutofit/>
          </a:bodyPr>
          <a:lstStyle/>
          <a:p>
            <a:pPr>
              <a:spcAft>
                <a:spcPts val="600"/>
              </a:spcAft>
              <a:defRPr/>
            </a:pPr>
            <a:r>
              <a:rPr lang="en-US" kern="1200" dirty="0">
                <a:solidFill>
                  <a:schemeClr val="tx1">
                    <a:alpha val="80000"/>
                  </a:schemeClr>
                </a:solidFill>
                <a:latin typeface="Calibri" panose="020F0502020204030204"/>
                <a:ea typeface="+mn-ea"/>
                <a:cs typeface="+mn-cs"/>
              </a:rPr>
              <a:t>Center for Astrophysics | Harvard &amp; Smithsonian</a:t>
            </a:r>
          </a:p>
        </p:txBody>
      </p:sp>
    </p:spTree>
    <p:extLst>
      <p:ext uri="{BB962C8B-B14F-4D97-AF65-F5344CB8AC3E}">
        <p14:creationId xmlns:p14="http://schemas.microsoft.com/office/powerpoint/2010/main" val="161007990"/>
      </p:ext>
    </p:extLst>
  </p:cSld>
  <p:clrMapOvr>
    <a:overrideClrMapping bg1="dk1" tx1="lt1" bg2="dk2" tx2="lt2" accent1="accent1" accent2="accent2" accent3="accent3" accent4="accent4" accent5="accent5" accent6="accent6" hlink="hlink" folHlink="folHlink"/>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541606"/>
            <a:ext cx="4429183" cy="1250124"/>
          </a:xfrm>
        </p:spPr>
        <p:txBody>
          <a:bodyPr>
            <a:normAutofit fontScale="90000"/>
          </a:bodyPr>
          <a:lstStyle/>
          <a:p>
            <a:r>
              <a:rPr lang="en-US" sz="4400" dirty="0"/>
              <a:t>Phased Reopening</a:t>
            </a:r>
          </a:p>
        </p:txBody>
      </p:sp>
      <p:sp>
        <p:nvSpPr>
          <p:cNvPr id="13" name="Text Placeholder 12"/>
          <p:cNvSpPr>
            <a:spLocks noGrp="1"/>
          </p:cNvSpPr>
          <p:nvPr>
            <p:ph type="body" sz="half" idx="2"/>
          </p:nvPr>
        </p:nvSpPr>
        <p:spPr>
          <a:xfrm>
            <a:off x="979379" y="1791730"/>
            <a:ext cx="7011225" cy="4534275"/>
          </a:xfrm>
        </p:spPr>
        <p:txBody>
          <a:bodyPr>
            <a:noAutofit/>
          </a:bodyPr>
          <a:lstStyle/>
          <a:p>
            <a:pPr marL="457200" indent="-457200">
              <a:lnSpc>
                <a:spcPct val="120000"/>
              </a:lnSpc>
              <a:buFont typeface="Arial" panose="020B0604020202020204" pitchFamily="34" charset="0"/>
              <a:buChar char="•"/>
            </a:pPr>
            <a:r>
              <a:rPr lang="en-US" sz="2000" b="1" dirty="0">
                <a:solidFill>
                  <a:srgbClr val="7F85AB"/>
                </a:solidFill>
              </a:rPr>
              <a:t>MA:  </a:t>
            </a:r>
            <a:r>
              <a:rPr lang="en-US" sz="2000" dirty="0">
                <a:solidFill>
                  <a:srgbClr val="7F85AB"/>
                </a:solidFill>
              </a:rPr>
              <a:t>Proceeded through four reopening phases with requirements for all industries. </a:t>
            </a:r>
          </a:p>
          <a:p>
            <a:pPr marL="914400" lvl="1" indent="-457200">
              <a:lnSpc>
                <a:spcPct val="120000"/>
              </a:lnSpc>
              <a:buFont typeface="Arial" panose="020B0604020202020204" pitchFamily="34" charset="0"/>
              <a:buChar char="•"/>
            </a:pPr>
            <a:r>
              <a:rPr lang="en-US" sz="1800" dirty="0">
                <a:solidFill>
                  <a:srgbClr val="7F85AB"/>
                </a:solidFill>
              </a:rPr>
              <a:t>May 29, 2021:  COVID-19 restrictions lifted in MA, with the exception of face coverings in certain places. Mask guidance has changed several times since then.</a:t>
            </a:r>
          </a:p>
          <a:p>
            <a:pPr marL="914400" lvl="1" indent="-457200">
              <a:lnSpc>
                <a:spcPct val="120000"/>
              </a:lnSpc>
              <a:buFont typeface="Arial" panose="020B0604020202020204" pitchFamily="34" charset="0"/>
              <a:buChar char="•"/>
            </a:pPr>
            <a:r>
              <a:rPr lang="en-US" sz="1800" dirty="0">
                <a:solidFill>
                  <a:srgbClr val="7F85AB"/>
                </a:solidFill>
              </a:rPr>
              <a:t>Continue to encourage all industries to follow CDC guidance for cleaning and hygiene protocols. </a:t>
            </a:r>
          </a:p>
          <a:p>
            <a:pPr marL="457200" indent="-457200">
              <a:lnSpc>
                <a:spcPct val="120000"/>
              </a:lnSpc>
              <a:buFont typeface="Arial" panose="020B0604020202020204" pitchFamily="34" charset="0"/>
              <a:buChar char="•"/>
            </a:pPr>
            <a:r>
              <a:rPr lang="en-US" sz="2000" b="1" dirty="0">
                <a:solidFill>
                  <a:srgbClr val="7F85AB"/>
                </a:solidFill>
              </a:rPr>
              <a:t>SAO:</a:t>
            </a:r>
            <a:r>
              <a:rPr lang="en-US" sz="2000" dirty="0">
                <a:solidFill>
                  <a:srgbClr val="7F85AB"/>
                </a:solidFill>
              </a:rPr>
              <a:t>  Submitted reopening plans to SI for each phase and is presently in </a:t>
            </a:r>
            <a:r>
              <a:rPr lang="en-US" sz="2000" u="sng" dirty="0">
                <a:solidFill>
                  <a:srgbClr val="7F85AB"/>
                </a:solidFill>
              </a:rPr>
              <a:t>phase 3.</a:t>
            </a:r>
            <a:r>
              <a:rPr lang="en-US" sz="2000" dirty="0">
                <a:solidFill>
                  <a:srgbClr val="7F85AB"/>
                </a:solidFill>
              </a:rPr>
              <a:t> The emphasis during phases 1 - 3 is on teleworking; participation in on-site work has been voluntary. Otherwise, remote work continues.</a:t>
            </a: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Smithsonian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969268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72745" y="337458"/>
            <a:ext cx="4258557" cy="1055913"/>
          </a:xfrm>
        </p:spPr>
        <p:txBody>
          <a:bodyPr>
            <a:normAutofit fontScale="90000"/>
          </a:bodyPr>
          <a:lstStyle/>
          <a:p>
            <a:r>
              <a:rPr lang="en-US" sz="4400" dirty="0"/>
              <a:t>SAO Reopening Phases</a:t>
            </a:r>
          </a:p>
        </p:txBody>
      </p:sp>
      <p:sp>
        <p:nvSpPr>
          <p:cNvPr id="13" name="Text Placeholder 12"/>
          <p:cNvSpPr>
            <a:spLocks noGrp="1"/>
          </p:cNvSpPr>
          <p:nvPr>
            <p:ph type="body" sz="half" idx="2"/>
          </p:nvPr>
        </p:nvSpPr>
        <p:spPr>
          <a:xfrm>
            <a:off x="979379" y="1393371"/>
            <a:ext cx="7685650" cy="4932635"/>
          </a:xfrm>
        </p:spPr>
        <p:txBody>
          <a:bodyPr>
            <a:noAutofit/>
          </a:bodyPr>
          <a:lstStyle/>
          <a:p>
            <a:pPr marL="457200" indent="-457200">
              <a:lnSpc>
                <a:spcPct val="120000"/>
              </a:lnSpc>
              <a:buFont typeface="Arial" panose="020B0604020202020204" pitchFamily="34" charset="0"/>
              <a:buChar char="•"/>
            </a:pPr>
            <a:r>
              <a:rPr lang="en-US" sz="1800" dirty="0">
                <a:solidFill>
                  <a:srgbClr val="7F85AB"/>
                </a:solidFill>
              </a:rPr>
              <a:t>Phase 1:  Only mission critical lab staff came into the facilities.</a:t>
            </a:r>
          </a:p>
          <a:p>
            <a:pPr marL="457200" indent="-457200">
              <a:lnSpc>
                <a:spcPct val="120000"/>
              </a:lnSpc>
              <a:buFont typeface="Arial" panose="020B0604020202020204" pitchFamily="34" charset="0"/>
              <a:buChar char="•"/>
            </a:pPr>
            <a:r>
              <a:rPr lang="en-US" sz="1800" dirty="0">
                <a:solidFill>
                  <a:srgbClr val="7F85AB"/>
                </a:solidFill>
              </a:rPr>
              <a:t>Phase 2 (6/29/20):  Approved office workers at CDP and 60 Garden Street could return on-site voluntarily.</a:t>
            </a:r>
          </a:p>
          <a:p>
            <a:pPr marL="914400" lvl="1" indent="-457200">
              <a:lnSpc>
                <a:spcPct val="120000"/>
              </a:lnSpc>
              <a:buFont typeface="Arial" panose="020B0604020202020204" pitchFamily="34" charset="0"/>
              <a:buChar char="•"/>
            </a:pPr>
            <a:r>
              <a:rPr lang="en-US" sz="1600" dirty="0">
                <a:solidFill>
                  <a:srgbClr val="7F85AB"/>
                </a:solidFill>
              </a:rPr>
              <a:t>Because the HVAC system at 160 Concord Ave needs to be upgraded, occupancy was and still is limited to ad-hoc office and low-level lab access. SAO is working with SI and the building landlord to upgrade the ventilation system.</a:t>
            </a:r>
          </a:p>
          <a:p>
            <a:pPr marL="457200" indent="-457200">
              <a:lnSpc>
                <a:spcPct val="120000"/>
              </a:lnSpc>
              <a:buFont typeface="Arial" panose="020B0604020202020204" pitchFamily="34" charset="0"/>
              <a:buChar char="•"/>
            </a:pPr>
            <a:r>
              <a:rPr lang="en-US" sz="1800" dirty="0">
                <a:solidFill>
                  <a:srgbClr val="7F85AB"/>
                </a:solidFill>
              </a:rPr>
              <a:t>Phase 3 (6/3/2021):  Most protocols remained in place, including occupancy limits of 25 – 30%. Research associates and visiting graduate students were allowed back.</a:t>
            </a:r>
          </a:p>
          <a:p>
            <a:pPr marL="457200" indent="-457200">
              <a:lnSpc>
                <a:spcPct val="120000"/>
              </a:lnSpc>
              <a:buFont typeface="Arial" panose="020B0604020202020204" pitchFamily="34" charset="0"/>
              <a:buChar char="•"/>
            </a:pPr>
            <a:r>
              <a:rPr lang="en-US" sz="1800" dirty="0">
                <a:solidFill>
                  <a:srgbClr val="7F85AB"/>
                </a:solidFill>
              </a:rPr>
              <a:t>Phase 3 Updates: (July 2021):  Occupancy limits increased to 50% for all SAO locations except for 160 Concord Ave. (Nov 2021):  Attempts to accommodate 160 staff with offices on the 2cnd &amp; 3rd floors at 60 made. (Jan 2022): Controls tightened due to Omicron surge.</a:t>
            </a:r>
          </a:p>
          <a:p>
            <a:pPr marL="457200" indent="-457200">
              <a:lnSpc>
                <a:spcPct val="120000"/>
              </a:lnSpc>
              <a:buFont typeface="Arial" panose="020B0604020202020204" pitchFamily="34" charset="0"/>
              <a:buChar char="•"/>
            </a:pPr>
            <a:endParaRPr lang="en-US" dirty="0">
              <a:solidFill>
                <a:srgbClr val="7F85AB"/>
              </a:solidFill>
            </a:endParaRPr>
          </a:p>
        </p:txBody>
      </p:sp>
      <p:sp>
        <p:nvSpPr>
          <p:cNvPr id="3" name="Footer Placeholder 2"/>
          <p:cNvSpPr>
            <a:spLocks noGrp="1"/>
          </p:cNvSpPr>
          <p:nvPr>
            <p:ph type="ftr" sz="quarter" idx="11"/>
          </p:nvPr>
        </p:nvSpPr>
        <p:spPr>
          <a:xfrm>
            <a:off x="632619" y="6356352"/>
            <a:ext cx="3086100" cy="365125"/>
          </a:xfrm>
        </p:spPr>
        <p:txBody>
          <a:bodyPr/>
          <a:lstStyle/>
          <a:p>
            <a:r>
              <a:rPr lang="id-ID" dirty="0"/>
              <a:t>Center for Astrophysics | Harvard &amp; Sithsonian</a:t>
            </a:r>
          </a:p>
        </p:txBody>
      </p:sp>
      <p:cxnSp>
        <p:nvCxnSpPr>
          <p:cNvPr id="5" name="Straight Connector 4"/>
          <p:cNvCxnSpPr/>
          <p:nvPr/>
        </p:nvCxnSpPr>
        <p:spPr>
          <a:xfrm>
            <a:off x="772279" y="2748412"/>
            <a:ext cx="0" cy="1811508"/>
          </a:xfrm>
          <a:prstGeom prst="line">
            <a:avLst/>
          </a:prstGeom>
          <a:ln w="25400">
            <a:solidFill>
              <a:srgbClr val="7F85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4111296"/>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5400">
          <a:solidFill>
            <a:srgbClr val="903046"/>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27697</TotalTime>
  <Words>5066</Words>
  <Application>Microsoft Office PowerPoint</Application>
  <PresentationFormat>On-screen Show (4:3)</PresentationFormat>
  <Paragraphs>408</Paragraphs>
  <Slides>71</Slides>
  <Notes>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71</vt:i4>
      </vt:variant>
    </vt:vector>
  </HeadingPairs>
  <TitlesOfParts>
    <vt:vector size="78" baseType="lpstr">
      <vt:lpstr>Roboto</vt:lpstr>
      <vt:lpstr>Calibri</vt:lpstr>
      <vt:lpstr>Charis SIL</vt:lpstr>
      <vt:lpstr>Arial</vt:lpstr>
      <vt:lpstr>Roboto Light</vt:lpstr>
      <vt:lpstr>Calibri Light</vt:lpstr>
      <vt:lpstr>Office Theme</vt:lpstr>
      <vt:lpstr>COVID-19 Awareness</vt:lpstr>
      <vt:lpstr>Agenda</vt:lpstr>
      <vt:lpstr>Introduction</vt:lpstr>
      <vt:lpstr>COVID-19 Training</vt:lpstr>
      <vt:lpstr>SAO’s Commitment to a Safe Working Environment</vt:lpstr>
      <vt:lpstr>Shared Partnership</vt:lpstr>
      <vt:lpstr>To Assist Our Staff, SAO…</vt:lpstr>
      <vt:lpstr>Phased Reopening</vt:lpstr>
      <vt:lpstr>SAO Reopening Phases</vt:lpstr>
      <vt:lpstr>Updates Due to Surging Infection Rates – Jan 2022</vt:lpstr>
      <vt:lpstr>Travel: SI</vt:lpstr>
      <vt:lpstr>PowerPoint Presentation</vt:lpstr>
      <vt:lpstr>Travel Mandates</vt:lpstr>
      <vt:lpstr>Vaccination</vt:lpstr>
      <vt:lpstr>Building Access</vt:lpstr>
      <vt:lpstr>Requirements for Approval</vt:lpstr>
      <vt:lpstr>Regular Access</vt:lpstr>
      <vt:lpstr>Ad-hoc Access</vt:lpstr>
      <vt:lpstr>Harvard COVID-19 Testing Program</vt:lpstr>
      <vt:lpstr>Acknowledgement of No Symptoms</vt:lpstr>
      <vt:lpstr>SI Health Screening Questionnaire</vt:lpstr>
      <vt:lpstr>PowerPoint Presentation</vt:lpstr>
      <vt:lpstr>PowerPoint Presentation</vt:lpstr>
      <vt:lpstr>PowerPoint Presentation</vt:lpstr>
      <vt:lpstr>PowerPoint Presentation</vt:lpstr>
      <vt:lpstr>In Summary…</vt:lpstr>
      <vt:lpstr>Allergy Symptoms or COVID-19?</vt:lpstr>
      <vt:lpstr>Social Distancing</vt:lpstr>
      <vt:lpstr>What can we do to promote social distancing in workplace common areas?</vt:lpstr>
      <vt:lpstr>Staff Operations to Promote Social Distancing</vt:lpstr>
      <vt:lpstr>Breakrooms</vt:lpstr>
      <vt:lpstr>Breakrooms at SAO Facilities</vt:lpstr>
      <vt:lpstr>Restrooms</vt:lpstr>
      <vt:lpstr>Elevators</vt:lpstr>
      <vt:lpstr>Stairways</vt:lpstr>
      <vt:lpstr>Other/60 Garden Street</vt:lpstr>
      <vt:lpstr>Face Coverings</vt:lpstr>
      <vt:lpstr>Masks/Respirators - CDC</vt:lpstr>
      <vt:lpstr>Masks</vt:lpstr>
      <vt:lpstr>NIST Video</vt:lpstr>
      <vt:lpstr>Respirators for COVID-19</vt:lpstr>
      <vt:lpstr>Mask Guidance/Requirements 2021</vt:lpstr>
      <vt:lpstr>Updated CDC Mask Guidance/  SI Mask Policy 2022</vt:lpstr>
      <vt:lpstr>How to Obtain Your Face Covering</vt:lpstr>
      <vt:lpstr>Use of Your Face Covering</vt:lpstr>
      <vt:lpstr>Hygiene Protocols</vt:lpstr>
      <vt:lpstr>Hand Washing</vt:lpstr>
      <vt:lpstr>Coughing and Sneezing</vt:lpstr>
      <vt:lpstr>Cleaning &amp; Disinfection</vt:lpstr>
      <vt:lpstr>Surface Contamination</vt:lpstr>
      <vt:lpstr>Disinfection</vt:lpstr>
      <vt:lpstr>Disinfectants For COVID-19</vt:lpstr>
      <vt:lpstr>Disinfectants at SAO</vt:lpstr>
      <vt:lpstr>Disinfection in SAO Facilities</vt:lpstr>
      <vt:lpstr>Disposable Gloves</vt:lpstr>
      <vt:lpstr>Additional Guidance</vt:lpstr>
      <vt:lpstr>Additional Guidance</vt:lpstr>
      <vt:lpstr>CfA Covid-19 Website</vt:lpstr>
      <vt:lpstr>Summary</vt:lpstr>
      <vt:lpstr>Questions</vt:lpstr>
      <vt:lpstr>Labs</vt:lpstr>
      <vt:lpstr>Approved Reopening Plans for Lab Entry</vt:lpstr>
      <vt:lpstr>Lab Safety Plan (LSP)/COVID Plan</vt:lpstr>
      <vt:lpstr>Shared Lab Equipment/Surfaces</vt:lpstr>
      <vt:lpstr>Personal Protective Equipment</vt:lpstr>
      <vt:lpstr>PPE</vt:lpstr>
      <vt:lpstr>Gloves</vt:lpstr>
      <vt:lpstr>How to Remove Disposable Gloves</vt:lpstr>
      <vt:lpstr>Eye Protection</vt:lpstr>
      <vt:lpstr>Lab Coats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Awareness</dc:title>
  <dc:creator>Pacenka L. Janice</dc:creator>
  <cp:lastModifiedBy>Pacenka L. Janice</cp:lastModifiedBy>
  <cp:revision>645</cp:revision>
  <dcterms:created xsi:type="dcterms:W3CDTF">2020-05-26T21:15:03Z</dcterms:created>
  <dcterms:modified xsi:type="dcterms:W3CDTF">2022-02-09T12:29:03Z</dcterms:modified>
</cp:coreProperties>
</file>