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75" r:id="rId3"/>
    <p:sldId id="276" r:id="rId4"/>
    <p:sldId id="278" r:id="rId5"/>
    <p:sldId id="279" r:id="rId6"/>
    <p:sldId id="280" r:id="rId7"/>
    <p:sldId id="263" r:id="rId8"/>
    <p:sldId id="281" r:id="rId9"/>
    <p:sldId id="282" r:id="rId10"/>
    <p:sldId id="288" r:id="rId11"/>
    <p:sldId id="270" r:id="rId12"/>
    <p:sldId id="272" r:id="rId13"/>
    <p:sldId id="273" r:id="rId14"/>
    <p:sldId id="283" r:id="rId15"/>
    <p:sldId id="274" r:id="rId16"/>
    <p:sldId id="284" r:id="rId17"/>
    <p:sldId id="289" r:id="rId18"/>
    <p:sldId id="287" r:id="rId19"/>
    <p:sldId id="277" r:id="rId20"/>
    <p:sldId id="271" r:id="rId21"/>
    <p:sldId id="285" r:id="rId22"/>
    <p:sldId id="28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6E"/>
    <a:srgbClr val="C9006A"/>
    <a:srgbClr val="E27723"/>
    <a:srgbClr val="CD0921"/>
    <a:srgbClr val="008B3A"/>
    <a:srgbClr val="0093D3"/>
    <a:srgbClr val="CC0A21"/>
    <a:srgbClr val="2E5D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0929"/>
  </p:normalViewPr>
  <p:slideViewPr>
    <p:cSldViewPr snapToGrid="0">
      <p:cViewPr>
        <p:scale>
          <a:sx n="70" d="100"/>
          <a:sy n="70" d="100"/>
        </p:scale>
        <p:origin x="-1176" y="-996"/>
      </p:cViewPr>
      <p:guideLst>
        <p:guide orient="horz" pos="2160"/>
        <p:guide pos="34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48505EE-9610-400B-9445-29E6044A25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2404A-90ED-4400-AEA3-85C36999399D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505EE-9610-400B-9445-29E6044A25A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at bottom, reference and “tabulated data</a:t>
            </a:r>
            <a:r>
              <a:rPr lang="en-US" baseline="0" dirty="0" smtClean="0"/>
              <a:t> can be found…”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505EE-9610-400B-9445-29E6044A25A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505EE-9610-400B-9445-29E6044A25A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Ditch</a:t>
            </a:r>
            <a:r>
              <a:rPr lang="en-US" baseline="0" dirty="0" smtClean="0"/>
              <a:t>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8505EE-9610-400B-9445-29E6044A25A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5CECA9-3D84-4F54-862C-BD8242A94E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:\FUNCTIONS\Finance and Support\Repro and Graphic Services\Graphic Design\Graphic Designers\Alan\background blu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91188"/>
            <a:ext cx="91440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533400"/>
            <a:ext cx="7772400" cy="57943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3419475"/>
            <a:ext cx="6400800" cy="473075"/>
          </a:xfrm>
        </p:spPr>
        <p:txBody>
          <a:bodyPr anchor="ctr">
            <a:spAutoFit/>
          </a:bodyPr>
          <a:lstStyle>
            <a:lvl1pPr marL="0" indent="0" algn="ctr">
              <a:buFontTx/>
              <a:buNone/>
              <a:defRPr sz="25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33400" y="6477000"/>
            <a:ext cx="6553200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rgbClr val="003A6E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298F5-9E41-4546-97E6-931460A51836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6110-74F9-41AA-A182-F5C1915346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334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BE43A-4AFB-4921-82DF-CDE6BE6092AD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529D9-9CD2-4789-8AB5-24525176E3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B672C-1D9F-4884-A913-13966601BEB2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14F14-BACF-4DB3-8FBB-2D10399F34C1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408A0-0B7F-4ADD-9102-3DC986BF4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EE97C-E18A-4D4F-804E-33F0A748B2CA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D5CF-540A-454E-BC23-B412D4103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EC90-4236-4132-A67A-E136414FCA19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0C598-F719-4D37-9C9B-46D3F8AE7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DBD9-3BD8-4E1E-B53F-2EEE7A3A34BB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4F68A-AF9C-4FD1-A20E-6239665C3D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863D4-30E6-43A7-B51B-2150A6DCA46F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F0C0-BE2D-49B7-B645-0643835968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DB00-AD81-4DD0-A4A4-3D5EFCCEA0E7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C700A-228B-42B9-930F-8214CC046C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7AE43-11C6-41DD-9372-C9A22F89C56E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D12BA-B3F1-4FC6-9572-62E171124A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1524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A5A144-73C5-4EAD-9792-77B7F5122DB1}" type="datetime2">
              <a:rPr lang="en-GB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334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3A6E"/>
                </a:solidFill>
              </a:defRPr>
            </a:lvl1pPr>
          </a:lstStyle>
          <a:p>
            <a:pPr>
              <a:defRPr/>
            </a:pPr>
            <a:fld id="{7E0F30D0-BB85-458C-94B9-3C14BADB98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0" name="Picture 14" descr="T:\FUNCTIONS\Finance and Support\Repro and Graphic Services\Graphic Design\Graphic Designers\Alan\background blue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554663"/>
            <a:ext cx="91440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A6E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rgbClr val="003A6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A6E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3A6E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A6E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3A6E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A6E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A6E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A6E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A6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ira.naftaly@npl.co.uk" TargetMode="External"/><Relationship Id="rId2" Type="http://schemas.openxmlformats.org/officeDocument/2006/relationships/hyperlink" Target="mailto:wla24@drexel.edu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2062163"/>
          </a:xfrm>
        </p:spPr>
        <p:txBody>
          <a:bodyPr/>
          <a:lstStyle/>
          <a:p>
            <a:pPr eaLnBrk="1" hangingPunct="1"/>
            <a:r>
              <a:rPr lang="en-US" smtClean="0"/>
              <a:t>Line Strengths and Self-Broadening of Pure Rotational Lines of Carbon</a:t>
            </a:r>
            <a:br>
              <a:rPr lang="en-US" smtClean="0"/>
            </a:br>
            <a:r>
              <a:rPr lang="en-US" smtClean="0"/>
              <a:t>Monoxide and Nitrous Oxide Measured by Terahertz Time-Domain Spectroscopy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862013"/>
          </a:xfrm>
        </p:spPr>
        <p:txBody>
          <a:bodyPr/>
          <a:lstStyle/>
          <a:p>
            <a:pPr eaLnBrk="1" hangingPunct="1"/>
            <a:r>
              <a:rPr lang="en-US" smtClean="0"/>
              <a:t>Presentation to the 11</a:t>
            </a:r>
            <a:r>
              <a:rPr lang="en-US" baseline="30000" smtClean="0"/>
              <a:t>th</a:t>
            </a:r>
            <a:r>
              <a:rPr lang="en-US" smtClean="0"/>
              <a:t> HITRAN Database Conference, 2010, Cambridge, MA, USA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2590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3A6E"/>
                </a:solidFill>
              </a:rPr>
              <a:t>16 June, 2010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3429000"/>
            <a:ext cx="91440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2500" u="sng" kern="0" dirty="0">
                <a:solidFill>
                  <a:srgbClr val="003A6E"/>
                </a:solidFill>
                <a:latin typeface="+mn-lt"/>
                <a:ea typeface="+mn-ea"/>
              </a:rPr>
              <a:t>Weston Aenchbacher</a:t>
            </a:r>
            <a:r>
              <a:rPr lang="en-US" sz="2500" kern="0" baseline="30000" dirty="0">
                <a:solidFill>
                  <a:srgbClr val="003A6E"/>
                </a:solidFill>
                <a:latin typeface="+mn-lt"/>
                <a:ea typeface="+mn-ea"/>
              </a:rPr>
              <a:t>1</a:t>
            </a:r>
            <a:r>
              <a:rPr lang="en-US" sz="2500" kern="0" dirty="0">
                <a:solidFill>
                  <a:srgbClr val="003A6E"/>
                </a:solidFill>
                <a:latin typeface="+mn-lt"/>
                <a:ea typeface="+mn-ea"/>
              </a:rPr>
              <a:t>, Mira Naftaly</a:t>
            </a:r>
            <a:r>
              <a:rPr lang="en-US" sz="2500" kern="0" baseline="30000" dirty="0">
                <a:solidFill>
                  <a:srgbClr val="003A6E"/>
                </a:solidFill>
                <a:latin typeface="+mn-lt"/>
                <a:ea typeface="+mn-ea"/>
              </a:rPr>
              <a:t>2</a:t>
            </a:r>
            <a:r>
              <a:rPr lang="en-US" sz="2500" kern="0" dirty="0">
                <a:solidFill>
                  <a:srgbClr val="003A6E"/>
                </a:solidFill>
                <a:latin typeface="+mn-lt"/>
                <a:ea typeface="+mn-ea"/>
              </a:rPr>
              <a:t>, and Richard Dudley</a:t>
            </a:r>
            <a:r>
              <a:rPr lang="en-US" sz="2500" kern="0" baseline="30000" dirty="0">
                <a:solidFill>
                  <a:srgbClr val="003A6E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28600" y="5486400"/>
            <a:ext cx="64008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400" kern="0" baseline="30000" dirty="0">
                <a:solidFill>
                  <a:srgbClr val="003A6E"/>
                </a:solidFill>
                <a:latin typeface="+mn-lt"/>
                <a:ea typeface="+mn-ea"/>
              </a:rPr>
              <a:t>1</a:t>
            </a:r>
            <a:r>
              <a:rPr lang="en-US" sz="1400" kern="0" dirty="0">
                <a:solidFill>
                  <a:srgbClr val="003A6E"/>
                </a:solidFill>
                <a:latin typeface="+mn-lt"/>
                <a:ea typeface="+mn-ea"/>
              </a:rPr>
              <a:t>Currently with Drexel University, Department of Electrical and Computer Engineering, Philadelphia, PA, USA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sz="1400" kern="0" baseline="30000" dirty="0">
                <a:solidFill>
                  <a:srgbClr val="003A6E"/>
                </a:solidFill>
                <a:latin typeface="+mn-lt"/>
                <a:ea typeface="+mn-ea"/>
              </a:rPr>
              <a:t>2</a:t>
            </a:r>
            <a:r>
              <a:rPr lang="en-US" sz="1400" kern="0" dirty="0">
                <a:solidFill>
                  <a:srgbClr val="003A6E"/>
                </a:solidFill>
                <a:latin typeface="+mn-lt"/>
                <a:ea typeface="+mn-ea"/>
              </a:rPr>
              <a:t>National Physical Laboratory, Hampton </a:t>
            </a:r>
            <a:r>
              <a:rPr lang="en-US" sz="1400" kern="0" dirty="0" err="1">
                <a:solidFill>
                  <a:srgbClr val="003A6E"/>
                </a:solidFill>
                <a:latin typeface="+mn-lt"/>
                <a:ea typeface="+mn-ea"/>
              </a:rPr>
              <a:t>Road,Teddington</a:t>
            </a:r>
            <a:r>
              <a:rPr lang="en-US" sz="1400" kern="0" dirty="0">
                <a:solidFill>
                  <a:srgbClr val="003A6E"/>
                </a:solidFill>
                <a:latin typeface="+mn-lt"/>
                <a:ea typeface="+mn-ea"/>
              </a:rPr>
              <a:t>, Middlesex TW11 0LW,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 Line Center Frequencies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688911" y="1385694"/>
            <a:ext cx="5766179" cy="4086612"/>
            <a:chOff x="1887563" y="1524000"/>
            <a:chExt cx="6400800" cy="4536381"/>
          </a:xfrm>
        </p:grpSpPr>
        <p:graphicFrame>
          <p:nvGraphicFramePr>
            <p:cNvPr id="10" name="Object 1"/>
            <p:cNvGraphicFramePr>
              <a:graphicFrameLocks noChangeAspect="1"/>
            </p:cNvGraphicFramePr>
            <p:nvPr/>
          </p:nvGraphicFramePr>
          <p:xfrm>
            <a:off x="2009775" y="1524000"/>
            <a:ext cx="6057901" cy="4536381"/>
          </p:xfrm>
          <a:graphic>
            <a:graphicData uri="http://schemas.openxmlformats.org/presentationml/2006/ole">
              <p:oleObj spid="_x0000_s86018" r:id="rId3" imgW="4092854" imgH="3068726" progId="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887563" y="1600200"/>
              <a:ext cx="6400800" cy="44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3A6E"/>
                  </a:solidFill>
                </a:rPr>
                <a:t>peak frequency (minus HITRAN) for </a:t>
              </a:r>
              <a:r>
                <a:rPr lang="en-US" sz="2000" i="1" dirty="0" smtClean="0">
                  <a:solidFill>
                    <a:srgbClr val="003A6E"/>
                  </a:solidFill>
                </a:rPr>
                <a:t>J’</a:t>
              </a:r>
              <a:endParaRPr lang="en-US" sz="2000" i="1" dirty="0">
                <a:solidFill>
                  <a:srgbClr val="003A6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7687" y="5277135"/>
            <a:ext cx="5528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A6E"/>
                </a:solidFill>
              </a:rPr>
              <a:t>Peak frequencies are taken as average over all pressure measurements.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52400" y="1524000"/>
          <a:ext cx="4643438" cy="3390900"/>
        </p:xfrm>
        <a:graphic>
          <a:graphicData uri="http://schemas.openxmlformats.org/presentationml/2006/ole">
            <p:oleObj spid="_x0000_s45057" r:id="rId4" imgW="4196486" imgH="3069946" progId="">
              <p:embed/>
            </p:oleObj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4724400" y="1600200"/>
          <a:ext cx="4267200" cy="3392688"/>
        </p:xfrm>
        <a:graphic>
          <a:graphicData uri="http://schemas.openxmlformats.org/presentationml/2006/ole">
            <p:oleObj spid="_x0000_s45059" r:id="rId5" imgW="3857549" imgH="3069946" progId="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CO Results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119" y="14478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E"/>
                </a:solidFill>
              </a:rPr>
              <a:t>Line Intensity for J’</a:t>
            </a:r>
            <a:endParaRPr lang="en-US" sz="2000" dirty="0">
              <a:solidFill>
                <a:srgbClr val="003A6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1447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E"/>
                </a:solidFill>
              </a:rPr>
              <a:t>Self-Broadening coefficient for J’</a:t>
            </a:r>
            <a:endParaRPr lang="en-US" sz="2000" dirty="0">
              <a:solidFill>
                <a:srgbClr val="003A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759" y="4838131"/>
            <a:ext cx="6691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A6E"/>
                </a:solidFill>
              </a:rPr>
              <a:t>Tabulated data can be found:</a:t>
            </a:r>
          </a:p>
          <a:p>
            <a:r>
              <a:rPr lang="en-US" sz="1600" dirty="0" smtClean="0">
                <a:solidFill>
                  <a:srgbClr val="003A6E"/>
                </a:solidFill>
              </a:rPr>
              <a:t>W. </a:t>
            </a:r>
            <a:r>
              <a:rPr lang="en-US" sz="1600" dirty="0" err="1" smtClean="0">
                <a:solidFill>
                  <a:srgbClr val="003A6E"/>
                </a:solidFill>
              </a:rPr>
              <a:t>Aenchbacher</a:t>
            </a:r>
            <a:r>
              <a:rPr lang="en-US" sz="1600" dirty="0" smtClean="0">
                <a:solidFill>
                  <a:srgbClr val="003A6E"/>
                </a:solidFill>
              </a:rPr>
              <a:t>, M. </a:t>
            </a:r>
            <a:r>
              <a:rPr lang="en-US" sz="1600" dirty="0" err="1" smtClean="0">
                <a:solidFill>
                  <a:srgbClr val="003A6E"/>
                </a:solidFill>
              </a:rPr>
              <a:t>Naftaly</a:t>
            </a:r>
            <a:r>
              <a:rPr lang="en-US" sz="1600" dirty="0" smtClean="0">
                <a:solidFill>
                  <a:srgbClr val="003A6E"/>
                </a:solidFill>
              </a:rPr>
              <a:t>, and R. Dudley, “Line strengths and self-broadening of pure rotational lines of carbon monoxide measured by terahertz time-domain spectroscopy,” Applied Optics 43/13, pp. 2490, 2010.</a:t>
            </a:r>
          </a:p>
          <a:p>
            <a:r>
              <a:rPr lang="en-US" sz="2000" dirty="0" smtClean="0">
                <a:solidFill>
                  <a:srgbClr val="003A6E"/>
                </a:solidFill>
              </a:rPr>
              <a:t>error bars → standard deviation</a:t>
            </a:r>
            <a:endParaRPr lang="en-US" sz="2000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Sample N</a:t>
            </a:r>
            <a:r>
              <a:rPr lang="en-US" sz="3200" kern="0" baseline="-2500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O Absorption Spectrum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0" y="1331119"/>
          <a:ext cx="4625975" cy="3481388"/>
        </p:xfrm>
        <a:graphic>
          <a:graphicData uri="http://schemas.openxmlformats.org/presentationml/2006/ole">
            <p:oleObj spid="_x0000_s49153" r:id="rId3" imgW="3959962" imgH="3210154" progId="">
              <p:embed/>
            </p:oleObj>
          </a:graphicData>
        </a:graphic>
      </p:graphicFrame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419600" y="1330326"/>
          <a:ext cx="4606925" cy="3482975"/>
        </p:xfrm>
        <a:graphic>
          <a:graphicData uri="http://schemas.openxmlformats.org/presentationml/2006/ole">
            <p:oleObj spid="_x0000_s49155" r:id="rId4" imgW="3959962" imgH="3210154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4800600"/>
            <a:ext cx="5486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3A6E"/>
                </a:solidFill>
              </a:rPr>
              <a:t>(left) absorption spectrum at 1.2 bar</a:t>
            </a:r>
          </a:p>
          <a:p>
            <a:r>
              <a:rPr lang="en-US" dirty="0" smtClean="0">
                <a:solidFill>
                  <a:srgbClr val="003A6E"/>
                </a:solidFill>
              </a:rPr>
              <a:t>(right) section of sample fit at 1.2 bar</a:t>
            </a:r>
            <a:endParaRPr lang="en-US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1371600" y="914400"/>
          <a:ext cx="6014062" cy="4427203"/>
        </p:xfrm>
        <a:graphic>
          <a:graphicData uri="http://schemas.openxmlformats.org/presentationml/2006/ole">
            <p:oleObj spid="_x0000_s48129" r:id="rId3" imgW="4294022" imgH="3161386" progId="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3200" kern="0" baseline="-2500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O Sample Measurements, </a:t>
            </a:r>
            <a:r>
              <a:rPr lang="en-US" sz="3200" i="1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J’</a:t>
            </a: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 = 29 line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105400"/>
            <a:ext cx="67056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A6E"/>
                </a:solidFill>
              </a:rPr>
              <a:t>  (top) absorption fit amplitude vs. pressure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A6E"/>
                </a:solidFill>
              </a:rPr>
              <a:t>  (bottom) fit </a:t>
            </a:r>
            <a:r>
              <a:rPr lang="en-US" sz="1800" dirty="0" err="1" smtClean="0">
                <a:solidFill>
                  <a:srgbClr val="003A6E"/>
                </a:solidFill>
              </a:rPr>
              <a:t>linewidth</a:t>
            </a:r>
            <a:r>
              <a:rPr lang="en-US" sz="1800" dirty="0" smtClean="0">
                <a:solidFill>
                  <a:srgbClr val="003A6E"/>
                </a:solidFill>
              </a:rPr>
              <a:t> vs. pressure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3A6E"/>
                </a:solidFill>
              </a:rPr>
              <a:t> </a:t>
            </a:r>
            <a:r>
              <a:rPr lang="en-US" sz="1800" dirty="0" smtClean="0">
                <a:solidFill>
                  <a:srgbClr val="003A6E"/>
                </a:solidFill>
              </a:rPr>
              <a:t> vertical 95% confidence bars, horizontal pressure uncertainty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A6E"/>
                </a:solidFill>
              </a:rPr>
              <a:t>  zero point included to decrease fit uncertainty</a:t>
            </a:r>
            <a:endParaRPr lang="en-US" sz="1800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1485900" y="1074105"/>
          <a:ext cx="6172200" cy="4709791"/>
        </p:xfrm>
        <a:graphic>
          <a:graphicData uri="http://schemas.openxmlformats.org/presentationml/2006/ole">
            <p:oleObj spid="_x0000_s59394" r:id="rId3" imgW="4018483" imgH="3069946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5943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A6E"/>
                </a:solidFill>
              </a:rPr>
              <a:t>error bars → 95% confidence interval</a:t>
            </a:r>
            <a:endParaRPr lang="en-US" sz="2000" dirty="0">
              <a:solidFill>
                <a:srgbClr val="003A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1295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3A6E"/>
                </a:solidFill>
              </a:rPr>
              <a:t>center frequency (minus HITRAN) for </a:t>
            </a:r>
            <a:r>
              <a:rPr lang="en-US" sz="1800" i="1" dirty="0" smtClean="0">
                <a:solidFill>
                  <a:srgbClr val="003A6E"/>
                </a:solidFill>
              </a:rPr>
              <a:t>J”</a:t>
            </a:r>
            <a:endParaRPr lang="en-US" sz="1800" i="1" dirty="0">
              <a:solidFill>
                <a:srgbClr val="003A6E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lvl="0" eaLnBrk="1" hangingPunct="1"/>
            <a:r>
              <a:rPr lang="en-US" sz="3200" kern="0" dirty="0">
                <a:solidFill>
                  <a:srgbClr val="003A6E"/>
                </a:solidFill>
              </a:rPr>
              <a:t>N</a:t>
            </a:r>
            <a:r>
              <a:rPr lang="en-US" sz="3200" kern="0" baseline="-25000" dirty="0">
                <a:solidFill>
                  <a:srgbClr val="003A6E"/>
                </a:solidFill>
              </a:rPr>
              <a:t>2</a:t>
            </a:r>
            <a:r>
              <a:rPr lang="en-US" sz="3200" kern="0" dirty="0">
                <a:solidFill>
                  <a:srgbClr val="003A6E"/>
                </a:solidFill>
              </a:rPr>
              <a:t>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Line Center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5638800" y="914399"/>
          <a:ext cx="3153544" cy="2406259"/>
        </p:xfrm>
        <a:graphic>
          <a:graphicData uri="http://schemas.openxmlformats.org/presentationml/2006/ole">
            <p:oleObj spid="_x0000_s47105" r:id="rId3" imgW="4018483" imgH="3069946" progId="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lvl="0" eaLnBrk="1" hangingPunct="1"/>
            <a:r>
              <a:rPr lang="en-US" sz="3200" kern="0" dirty="0">
                <a:solidFill>
                  <a:srgbClr val="003A6E"/>
                </a:solidFill>
              </a:rPr>
              <a:t>N</a:t>
            </a:r>
            <a:r>
              <a:rPr lang="en-US" sz="3200" kern="0" baseline="-25000" dirty="0">
                <a:solidFill>
                  <a:srgbClr val="003A6E"/>
                </a:solidFill>
              </a:rPr>
              <a:t>2</a:t>
            </a:r>
            <a:r>
              <a:rPr lang="en-US" sz="3200" kern="0" dirty="0">
                <a:solidFill>
                  <a:srgbClr val="003A6E"/>
                </a:solidFill>
              </a:rPr>
              <a:t>O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Parameters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Calculated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304799" y="1828800"/>
          <a:ext cx="1539875" cy="381000"/>
        </p:xfrm>
        <a:graphic>
          <a:graphicData uri="http://schemas.openxmlformats.org/presentationml/2006/ole">
            <p:oleObj spid="_x0000_s47109" name="Equation" r:id="rId4" imgW="927100" imgH="228600" progId="Equation.3">
              <p:embed/>
            </p:oleObj>
          </a:graphicData>
        </a:graphic>
      </p:graphicFrame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04800" y="2667000"/>
          <a:ext cx="4049713" cy="384175"/>
        </p:xfrm>
        <a:graphic>
          <a:graphicData uri="http://schemas.openxmlformats.org/presentationml/2006/ole">
            <p:oleObj spid="_x0000_s47111" name="Equation" r:id="rId5" imgW="2501900" imgH="241300" progId="Equation.3">
              <p:embed/>
            </p:oleObj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1000" y="3352800"/>
          <a:ext cx="6544756" cy="1318694"/>
        </p:xfrm>
        <a:graphic>
          <a:graphicData uri="http://schemas.openxmlformats.org/drawingml/2006/table">
            <a:tbl>
              <a:tblPr/>
              <a:tblGrid>
                <a:gridCol w="394263"/>
                <a:gridCol w="2555486"/>
                <a:gridCol w="2212311"/>
                <a:gridCol w="1382696"/>
              </a:tblGrid>
              <a:tr h="232711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Parameter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This work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>
                          <a:latin typeface="Times New Roman"/>
                          <a:ea typeface="Times New Roman"/>
                          <a:cs typeface="Times New Roman"/>
                        </a:rPr>
                        <a:t>From literature</a:t>
                      </a:r>
                      <a:endParaRPr lang="en-US" sz="1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6"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b="1" i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i="1">
                          <a:latin typeface="Calibri"/>
                          <a:ea typeface="Times New Roman"/>
                          <a:cs typeface="Times New Roman"/>
                        </a:rPr>
                        <a:t>B</a:t>
                      </a:r>
                      <a:endParaRPr lang="en-US" sz="1300" b="1" i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From line frequencies &amp; Eq. </a:t>
                      </a:r>
                      <a:r>
                        <a:rPr lang="en-GB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smtClean="0">
                          <a:latin typeface="Calibri"/>
                          <a:ea typeface="Times New Roman"/>
                          <a:cs typeface="Times New Roman"/>
                        </a:rPr>
                        <a:t>12.53 ± 0.08 </a:t>
                      </a:r>
                      <a:r>
                        <a:rPr lang="en-US" sz="1300" b="1" i="0" dirty="0">
                          <a:latin typeface="Calibri"/>
                          <a:ea typeface="Times New Roman"/>
                          <a:cs typeface="Times New Roman"/>
                        </a:rPr>
                        <a:t>GHz</a:t>
                      </a:r>
                      <a:endParaRPr lang="en-US" sz="13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300" b="1" i="0" dirty="0" smtClean="0">
                          <a:latin typeface="Calibri"/>
                          <a:ea typeface="Times New Roman"/>
                          <a:cs typeface="Times New Roman"/>
                        </a:rPr>
                        <a:t>0.418 ± 0.03 </a:t>
                      </a:r>
                      <a:r>
                        <a:rPr lang="en-US" sz="1300" b="1" i="0" dirty="0"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300" b="1" i="0" baseline="30000" dirty="0"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3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0.419 cm</a:t>
                      </a:r>
                      <a:r>
                        <a:rPr lang="en-GB" sz="15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-1 </a:t>
                      </a:r>
                      <a:r>
                        <a:rPr lang="en-GB" sz="1500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a,b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6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From line intensities &amp; Eq. </a:t>
                      </a:r>
                      <a:r>
                        <a:rPr lang="en-GB" sz="15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smtClean="0">
                          <a:latin typeface="Calibri"/>
                          <a:ea typeface="Times New Roman"/>
                          <a:cs typeface="Times New Roman"/>
                        </a:rPr>
                        <a:t>12.3 ± 0.2 </a:t>
                      </a:r>
                      <a:r>
                        <a:rPr lang="en-US" sz="1300" b="1" i="0" dirty="0">
                          <a:latin typeface="Calibri"/>
                          <a:ea typeface="Times New Roman"/>
                          <a:cs typeface="Times New Roman"/>
                        </a:rPr>
                        <a:t>GHz</a:t>
                      </a:r>
                      <a:endParaRPr lang="en-US" sz="13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i="0" dirty="0" smtClean="0">
                          <a:latin typeface="Calibri"/>
                          <a:ea typeface="Times New Roman"/>
                          <a:cs typeface="Times New Roman"/>
                        </a:rPr>
                        <a:t>0.410 ± 0.008 </a:t>
                      </a:r>
                      <a:r>
                        <a:rPr lang="en-US" sz="1300" b="1" i="0" dirty="0">
                          <a:latin typeface="Calibri"/>
                          <a:ea typeface="Times New Roman"/>
                          <a:cs typeface="Times New Roman"/>
                        </a:rPr>
                        <a:t>cm</a:t>
                      </a:r>
                      <a:r>
                        <a:rPr lang="en-US" sz="1300" b="1" i="0" baseline="30000" dirty="0">
                          <a:latin typeface="Calibri"/>
                          <a:ea typeface="Times New Roman"/>
                          <a:cs typeface="Times New Roman"/>
                        </a:rPr>
                        <a:t>-1</a:t>
                      </a:r>
                      <a:endParaRPr lang="en-US" sz="1300" b="1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711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i="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Electric dipole</a:t>
                      </a:r>
                      <a:r>
                        <a:rPr lang="en-GB" sz="1500" i="0" baseline="0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moment </a:t>
                      </a:r>
                      <a:r>
                        <a:rPr lang="en-GB" sz="1500" i="1" dirty="0" smtClean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</a:t>
                      </a:r>
                      <a:r>
                        <a:rPr lang="en-GB" sz="1500" baseline="-25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–0.155±0.003 D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Times New Roman"/>
                          <a:ea typeface="Times New Roman"/>
                          <a:cs typeface="Times New Roman"/>
                        </a:rPr>
                        <a:t>-0.161 D </a:t>
                      </a:r>
                      <a:r>
                        <a:rPr lang="en-GB" sz="1500" baseline="30000" dirty="0" err="1">
                          <a:latin typeface="Times New Roman"/>
                          <a:ea typeface="Times New Roman"/>
                          <a:cs typeface="Times New Roman"/>
                        </a:rPr>
                        <a:t>b,c</a:t>
                      </a:r>
                      <a:endParaRPr lang="en-US" sz="1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87267" marR="87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14478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Eqn. 1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Eqn. 2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4800600"/>
            <a:ext cx="6019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lphaLcParenBoth"/>
            </a:pPr>
            <a:r>
              <a:rPr lang="en-US" sz="1200" dirty="0" smtClean="0">
                <a:solidFill>
                  <a:srgbClr val="003A6E"/>
                </a:solidFill>
              </a:rPr>
              <a:t>E.D</a:t>
            </a:r>
            <a:r>
              <a:rPr lang="en-US" sz="1200" dirty="0">
                <a:solidFill>
                  <a:srgbClr val="003A6E"/>
                </a:solidFill>
              </a:rPr>
              <a:t>. </a:t>
            </a:r>
            <a:r>
              <a:rPr lang="en-US" sz="1200" dirty="0" err="1">
                <a:solidFill>
                  <a:srgbClr val="003A6E"/>
                </a:solidFill>
              </a:rPr>
              <a:t>Palik</a:t>
            </a:r>
            <a:r>
              <a:rPr lang="en-US" sz="1200" dirty="0">
                <a:solidFill>
                  <a:srgbClr val="003A6E"/>
                </a:solidFill>
              </a:rPr>
              <a:t>, K.N. </a:t>
            </a:r>
            <a:r>
              <a:rPr lang="en-US" sz="1200" dirty="0" err="1">
                <a:solidFill>
                  <a:srgbClr val="003A6E"/>
                </a:solidFill>
              </a:rPr>
              <a:t>Rao</a:t>
            </a:r>
            <a:r>
              <a:rPr lang="en-US" sz="1200" dirty="0">
                <a:solidFill>
                  <a:srgbClr val="003A6E"/>
                </a:solidFill>
              </a:rPr>
              <a:t>, “Pure rotational spectra of CO, NO, and N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O between 100 and 600 microns”, </a:t>
            </a:r>
            <a:r>
              <a:rPr lang="en-US" sz="1200" i="1" dirty="0">
                <a:solidFill>
                  <a:srgbClr val="003A6E"/>
                </a:solidFill>
              </a:rPr>
              <a:t>J. Chem. Phys.,</a:t>
            </a:r>
            <a:r>
              <a:rPr lang="en-US" sz="1200" dirty="0">
                <a:solidFill>
                  <a:srgbClr val="003A6E"/>
                </a:solidFill>
              </a:rPr>
              <a:t> </a:t>
            </a:r>
            <a:r>
              <a:rPr lang="en-US" sz="1200" b="1" dirty="0">
                <a:solidFill>
                  <a:srgbClr val="003A6E"/>
                </a:solidFill>
              </a:rPr>
              <a:t>25</a:t>
            </a:r>
            <a:r>
              <a:rPr lang="en-US" sz="1200" dirty="0">
                <a:solidFill>
                  <a:srgbClr val="003A6E"/>
                </a:solidFill>
              </a:rPr>
              <a:t>/6 (1956) 1174-1176</a:t>
            </a:r>
            <a:r>
              <a:rPr lang="en-US" sz="1200" dirty="0" smtClean="0">
                <a:solidFill>
                  <a:srgbClr val="003A6E"/>
                </a:solidFill>
              </a:rPr>
              <a:t>.</a:t>
            </a:r>
          </a:p>
          <a:p>
            <a:pPr marL="228600" indent="-228600">
              <a:buAutoNum type="alphaLcParenBoth"/>
            </a:pPr>
            <a:r>
              <a:rPr lang="en-US" sz="1200" dirty="0">
                <a:solidFill>
                  <a:srgbClr val="003A6E"/>
                </a:solidFill>
              </a:rPr>
              <a:t>F. </a:t>
            </a:r>
            <a:r>
              <a:rPr lang="en-US" sz="1200" dirty="0" err="1">
                <a:solidFill>
                  <a:srgbClr val="003A6E"/>
                </a:solidFill>
              </a:rPr>
              <a:t>Rohart</a:t>
            </a:r>
            <a:r>
              <a:rPr lang="en-US" sz="1200" dirty="0">
                <a:solidFill>
                  <a:srgbClr val="003A6E"/>
                </a:solidFill>
              </a:rPr>
              <a:t>, J.-M. </a:t>
            </a:r>
            <a:r>
              <a:rPr lang="en-US" sz="1200" dirty="0" err="1">
                <a:solidFill>
                  <a:srgbClr val="003A6E"/>
                </a:solidFill>
              </a:rPr>
              <a:t>Colmont</a:t>
            </a:r>
            <a:r>
              <a:rPr lang="en-US" sz="1200" dirty="0">
                <a:solidFill>
                  <a:srgbClr val="003A6E"/>
                </a:solidFill>
              </a:rPr>
              <a:t>, G. </a:t>
            </a:r>
            <a:r>
              <a:rPr lang="en-US" sz="1200" dirty="0" err="1">
                <a:solidFill>
                  <a:srgbClr val="003A6E"/>
                </a:solidFill>
              </a:rPr>
              <a:t>Wlodarczak</a:t>
            </a:r>
            <a:r>
              <a:rPr lang="en-US" sz="1200" dirty="0">
                <a:solidFill>
                  <a:srgbClr val="003A6E"/>
                </a:solidFill>
              </a:rPr>
              <a:t>, J.-P. </a:t>
            </a:r>
            <a:r>
              <a:rPr lang="en-US" sz="1200" dirty="0" err="1">
                <a:solidFill>
                  <a:srgbClr val="003A6E"/>
                </a:solidFill>
              </a:rPr>
              <a:t>Bouanich</a:t>
            </a:r>
            <a:r>
              <a:rPr lang="en-US" sz="1200" dirty="0">
                <a:solidFill>
                  <a:srgbClr val="003A6E"/>
                </a:solidFill>
              </a:rPr>
              <a:t>, “N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- and O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-broadening coefficients and profiles for millimeter lines of </a:t>
            </a:r>
            <a:r>
              <a:rPr lang="en-US" sz="1200" baseline="30000" dirty="0">
                <a:solidFill>
                  <a:srgbClr val="003A6E"/>
                </a:solidFill>
              </a:rPr>
              <a:t>14</a:t>
            </a:r>
            <a:r>
              <a:rPr lang="en-US" sz="1200" dirty="0">
                <a:solidFill>
                  <a:srgbClr val="003A6E"/>
                </a:solidFill>
              </a:rPr>
              <a:t>N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O”, </a:t>
            </a:r>
            <a:r>
              <a:rPr lang="en-US" sz="1200" i="1" dirty="0">
                <a:solidFill>
                  <a:srgbClr val="003A6E"/>
                </a:solidFill>
              </a:rPr>
              <a:t>J. Mol. </a:t>
            </a:r>
            <a:r>
              <a:rPr lang="en-US" sz="1200" i="1" dirty="0" err="1">
                <a:solidFill>
                  <a:srgbClr val="003A6E"/>
                </a:solidFill>
              </a:rPr>
              <a:t>Spectr</a:t>
            </a:r>
            <a:r>
              <a:rPr lang="en-US" sz="1200" i="1" dirty="0">
                <a:solidFill>
                  <a:srgbClr val="003A6E"/>
                </a:solidFill>
              </a:rPr>
              <a:t>., </a:t>
            </a:r>
            <a:r>
              <a:rPr lang="en-US" sz="1200" b="1" dirty="0">
                <a:solidFill>
                  <a:srgbClr val="003A6E"/>
                </a:solidFill>
              </a:rPr>
              <a:t>222</a:t>
            </a:r>
            <a:r>
              <a:rPr lang="en-US" sz="1200" dirty="0">
                <a:solidFill>
                  <a:srgbClr val="003A6E"/>
                </a:solidFill>
              </a:rPr>
              <a:t> (2003) 159-171</a:t>
            </a:r>
            <a:r>
              <a:rPr lang="en-US" sz="1200" dirty="0" smtClean="0">
                <a:solidFill>
                  <a:srgbClr val="003A6E"/>
                </a:solidFill>
              </a:rPr>
              <a:t>.</a:t>
            </a:r>
          </a:p>
          <a:p>
            <a:pPr marL="228600" indent="-228600">
              <a:buAutoNum type="alphaLcParenBoth"/>
            </a:pPr>
            <a:r>
              <a:rPr lang="en-US" sz="1200" dirty="0">
                <a:solidFill>
                  <a:srgbClr val="003A6E"/>
                </a:solidFill>
              </a:rPr>
              <a:t>L. Nguyen, J. </a:t>
            </a:r>
            <a:r>
              <a:rPr lang="en-US" sz="1200" dirty="0" err="1">
                <a:solidFill>
                  <a:srgbClr val="003A6E"/>
                </a:solidFill>
              </a:rPr>
              <a:t>Buldyreva</a:t>
            </a:r>
            <a:r>
              <a:rPr lang="en-US" sz="1200" dirty="0">
                <a:solidFill>
                  <a:srgbClr val="003A6E"/>
                </a:solidFill>
              </a:rPr>
              <a:t>, J.-M. </a:t>
            </a:r>
            <a:r>
              <a:rPr lang="en-US" sz="1200" dirty="0" err="1">
                <a:solidFill>
                  <a:srgbClr val="003A6E"/>
                </a:solidFill>
              </a:rPr>
              <a:t>Colmont</a:t>
            </a:r>
            <a:r>
              <a:rPr lang="en-US" sz="1200" dirty="0">
                <a:solidFill>
                  <a:srgbClr val="003A6E"/>
                </a:solidFill>
              </a:rPr>
              <a:t>, F. </a:t>
            </a:r>
            <a:r>
              <a:rPr lang="en-US" sz="1200" dirty="0" err="1">
                <a:solidFill>
                  <a:srgbClr val="003A6E"/>
                </a:solidFill>
              </a:rPr>
              <a:t>Rohart</a:t>
            </a:r>
            <a:r>
              <a:rPr lang="en-US" sz="1200" dirty="0">
                <a:solidFill>
                  <a:srgbClr val="003A6E"/>
                </a:solidFill>
              </a:rPr>
              <a:t>, G. </a:t>
            </a:r>
            <a:r>
              <a:rPr lang="en-US" sz="1200" dirty="0" err="1">
                <a:solidFill>
                  <a:srgbClr val="003A6E"/>
                </a:solidFill>
              </a:rPr>
              <a:t>Wlodarczak</a:t>
            </a:r>
            <a:r>
              <a:rPr lang="en-US" sz="1200" dirty="0">
                <a:solidFill>
                  <a:srgbClr val="003A6E"/>
                </a:solidFill>
              </a:rPr>
              <a:t>, E.A. Alekseev, “Detailed </a:t>
            </a:r>
            <a:r>
              <a:rPr lang="en-US" sz="1200" dirty="0" err="1">
                <a:solidFill>
                  <a:srgbClr val="003A6E"/>
                </a:solidFill>
              </a:rPr>
              <a:t>provile</a:t>
            </a:r>
            <a:r>
              <a:rPr lang="en-US" sz="1200" dirty="0">
                <a:solidFill>
                  <a:srgbClr val="003A6E"/>
                </a:solidFill>
              </a:rPr>
              <a:t> analysis of millimeter 502 and 602 GHz N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O-N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(O</a:t>
            </a:r>
            <a:r>
              <a:rPr lang="en-US" sz="1200" baseline="-25000" dirty="0">
                <a:solidFill>
                  <a:srgbClr val="003A6E"/>
                </a:solidFill>
              </a:rPr>
              <a:t>2</a:t>
            </a:r>
            <a:r>
              <a:rPr lang="en-US" sz="1200" dirty="0">
                <a:solidFill>
                  <a:srgbClr val="003A6E"/>
                </a:solidFill>
              </a:rPr>
              <a:t>) lines at room temperature for </a:t>
            </a:r>
            <a:r>
              <a:rPr lang="en-US" sz="1200" dirty="0" err="1">
                <a:solidFill>
                  <a:srgbClr val="003A6E"/>
                </a:solidFill>
              </a:rPr>
              <a:t>collisional</a:t>
            </a:r>
            <a:r>
              <a:rPr lang="en-US" sz="1200" dirty="0">
                <a:solidFill>
                  <a:srgbClr val="003A6E"/>
                </a:solidFill>
              </a:rPr>
              <a:t> </a:t>
            </a:r>
            <a:r>
              <a:rPr lang="en-US" sz="1200" dirty="0" err="1">
                <a:solidFill>
                  <a:srgbClr val="003A6E"/>
                </a:solidFill>
              </a:rPr>
              <a:t>linewidth</a:t>
            </a:r>
            <a:r>
              <a:rPr lang="en-US" sz="1200" dirty="0">
                <a:solidFill>
                  <a:srgbClr val="003A6E"/>
                </a:solidFill>
              </a:rPr>
              <a:t> determination”, </a:t>
            </a:r>
            <a:r>
              <a:rPr lang="en-US" sz="1200" i="1" dirty="0">
                <a:solidFill>
                  <a:srgbClr val="003A6E"/>
                </a:solidFill>
              </a:rPr>
              <a:t>Mol. Phys.,</a:t>
            </a:r>
            <a:r>
              <a:rPr lang="en-US" sz="1200" dirty="0">
                <a:solidFill>
                  <a:srgbClr val="003A6E"/>
                </a:solidFill>
              </a:rPr>
              <a:t> </a:t>
            </a:r>
            <a:r>
              <a:rPr lang="en-US" sz="1200" b="1" dirty="0">
                <a:solidFill>
                  <a:srgbClr val="003A6E"/>
                </a:solidFill>
              </a:rPr>
              <a:t>104</a:t>
            </a:r>
            <a:r>
              <a:rPr lang="en-US" sz="1200" dirty="0">
                <a:solidFill>
                  <a:srgbClr val="003A6E"/>
                </a:solidFill>
              </a:rPr>
              <a:t> (2006) 2701-2710.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0" y="1430740"/>
          <a:ext cx="4679950" cy="3471863"/>
        </p:xfrm>
        <a:graphic>
          <a:graphicData uri="http://schemas.openxmlformats.org/presentationml/2006/ole">
            <p:oleObj spid="_x0000_s60417" r:id="rId3" imgW="4130650" imgH="3069946" progId="">
              <p:embed/>
            </p:oleObj>
          </a:graphicData>
        </a:graphic>
      </p:graphicFrame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609761" y="1526914"/>
          <a:ext cx="4534239" cy="3476625"/>
        </p:xfrm>
        <a:graphic>
          <a:graphicData uri="http://schemas.openxmlformats.org/presentationml/2006/ole">
            <p:oleObj spid="_x0000_s60419" r:id="rId4" imgW="3836822" imgH="2944368" progId="">
              <p:embed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N</a:t>
            </a:r>
            <a:r>
              <a:rPr lang="en-US" sz="3200" kern="0" baseline="-2500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O Results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27834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E"/>
                </a:solidFill>
              </a:rPr>
              <a:t>line intensity vs. </a:t>
            </a:r>
            <a:r>
              <a:rPr lang="en-US" sz="2000" i="1" dirty="0" smtClean="0">
                <a:solidFill>
                  <a:srgbClr val="003A6E"/>
                </a:solidFill>
              </a:rPr>
              <a:t>J”</a:t>
            </a:r>
            <a:endParaRPr lang="en-US" sz="2000" i="1" dirty="0">
              <a:solidFill>
                <a:srgbClr val="003A6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222114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E"/>
                </a:solidFill>
              </a:rPr>
              <a:t>self-broadening coefficient vs. </a:t>
            </a:r>
            <a:r>
              <a:rPr lang="en-US" sz="2000" u="sng" dirty="0" smtClean="0">
                <a:solidFill>
                  <a:srgbClr val="003A6E"/>
                </a:solidFill>
              </a:rPr>
              <a:t>J”</a:t>
            </a:r>
            <a:endParaRPr lang="en-US" sz="2000" u="sng" dirty="0">
              <a:solidFill>
                <a:srgbClr val="003A6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179" y="4809826"/>
            <a:ext cx="6610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A6E"/>
                </a:solidFill>
              </a:rPr>
              <a:t>Tabulated data available soon:</a:t>
            </a:r>
          </a:p>
          <a:p>
            <a:r>
              <a:rPr lang="en-US" sz="1600" dirty="0" smtClean="0">
                <a:solidFill>
                  <a:srgbClr val="003A6E"/>
                </a:solidFill>
              </a:rPr>
              <a:t>W. </a:t>
            </a:r>
            <a:r>
              <a:rPr lang="en-US" sz="1600" dirty="0" err="1" smtClean="0">
                <a:solidFill>
                  <a:srgbClr val="003A6E"/>
                </a:solidFill>
              </a:rPr>
              <a:t>Aenchbacher</a:t>
            </a:r>
            <a:r>
              <a:rPr lang="en-US" sz="1600" dirty="0" smtClean="0">
                <a:solidFill>
                  <a:srgbClr val="003A6E"/>
                </a:solidFill>
              </a:rPr>
              <a:t>, M. </a:t>
            </a:r>
            <a:r>
              <a:rPr lang="en-US" sz="1600" dirty="0" err="1" smtClean="0">
                <a:solidFill>
                  <a:srgbClr val="003A6E"/>
                </a:solidFill>
              </a:rPr>
              <a:t>Naftaly</a:t>
            </a:r>
            <a:r>
              <a:rPr lang="en-US" sz="1600" dirty="0" smtClean="0">
                <a:solidFill>
                  <a:srgbClr val="003A6E"/>
                </a:solidFill>
              </a:rPr>
              <a:t>, and R. Dudley, “Line strengths and self-broadening of pure rotational lines of nitrous oxide measured by terahertz time-domain spectroscopy,” JOSA B. (submitted May 2010).</a:t>
            </a:r>
          </a:p>
          <a:p>
            <a:r>
              <a:rPr lang="en-US" sz="2000" dirty="0" smtClean="0">
                <a:solidFill>
                  <a:srgbClr val="003A6E"/>
                </a:solidFill>
              </a:rPr>
              <a:t>error bars → 95% confidence interval</a:t>
            </a:r>
            <a:endParaRPr lang="en-US" sz="2000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Conclusion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8" y="1255594"/>
            <a:ext cx="82432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THz TDS demonstrated as a viable tool for measurement of molecular spectra.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Contribution to knowledge base of CO molecule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Measured intensity and self-broadening with THz-TDS for the </a:t>
            </a:r>
            <a:r>
              <a:rPr lang="en-US" smtClean="0">
                <a:solidFill>
                  <a:srgbClr val="003A6E"/>
                </a:solidFill>
              </a:rPr>
              <a:t>first time</a:t>
            </a:r>
            <a:endParaRPr lang="en-US" dirty="0" smtClean="0">
              <a:solidFill>
                <a:srgbClr val="003A6E"/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Contribution to knowledge base of N2O molecule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Measurements to fill gaps in available experimental data for intensity and self-broadening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A6E"/>
                </a:solidFill>
              </a:rPr>
              <a:t>For more information: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3A6E"/>
                </a:solidFill>
              </a:rPr>
              <a:t>  W. </a:t>
            </a:r>
            <a:r>
              <a:rPr lang="en-US" sz="1800" dirty="0" err="1" smtClean="0">
                <a:solidFill>
                  <a:srgbClr val="003A6E"/>
                </a:solidFill>
              </a:rPr>
              <a:t>Aenchbacher</a:t>
            </a:r>
            <a:r>
              <a:rPr lang="en-US" sz="1800" dirty="0" smtClean="0">
                <a:solidFill>
                  <a:srgbClr val="003A6E"/>
                </a:solidFill>
              </a:rPr>
              <a:t>, M. </a:t>
            </a:r>
            <a:r>
              <a:rPr lang="en-US" sz="1800" dirty="0" err="1" smtClean="0">
                <a:solidFill>
                  <a:srgbClr val="003A6E"/>
                </a:solidFill>
              </a:rPr>
              <a:t>Naftaly</a:t>
            </a:r>
            <a:r>
              <a:rPr lang="en-US" sz="1800" dirty="0" smtClean="0">
                <a:solidFill>
                  <a:srgbClr val="003A6E"/>
                </a:solidFill>
              </a:rPr>
              <a:t>, and R. Dudley, “Line strengths and self-broadening of pure rotational lines of carbon monoxide measured by terahertz time-domain spectroscopy,” Applied Optics 43/13, pp. 2490, 2010.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3A6E"/>
                </a:solidFill>
              </a:rPr>
              <a:t> </a:t>
            </a:r>
            <a:r>
              <a:rPr lang="en-US" sz="1800" dirty="0" smtClean="0">
                <a:solidFill>
                  <a:srgbClr val="003A6E"/>
                </a:solidFill>
              </a:rPr>
              <a:t> W. </a:t>
            </a:r>
            <a:r>
              <a:rPr lang="en-US" sz="1800" dirty="0" err="1" smtClean="0">
                <a:solidFill>
                  <a:srgbClr val="003A6E"/>
                </a:solidFill>
              </a:rPr>
              <a:t>Aenchbacher</a:t>
            </a:r>
            <a:r>
              <a:rPr lang="en-US" sz="1800" dirty="0" smtClean="0">
                <a:solidFill>
                  <a:srgbClr val="003A6E"/>
                </a:solidFill>
              </a:rPr>
              <a:t>, M. </a:t>
            </a:r>
            <a:r>
              <a:rPr lang="en-US" sz="1800" dirty="0" err="1" smtClean="0">
                <a:solidFill>
                  <a:srgbClr val="003A6E"/>
                </a:solidFill>
              </a:rPr>
              <a:t>Naftaly</a:t>
            </a:r>
            <a:r>
              <a:rPr lang="en-US" sz="1800" dirty="0" smtClean="0">
                <a:solidFill>
                  <a:srgbClr val="003A6E"/>
                </a:solidFill>
              </a:rPr>
              <a:t>, and R. Dudley, “Line strengths and self-broadening of pure rotational lines of nitrous oxide measured by terahertz time-domain spectroscopy,” JOSA B. (submitted May 2010).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3A6E"/>
                </a:solidFill>
              </a:rPr>
              <a:t> </a:t>
            </a:r>
            <a:r>
              <a:rPr lang="en-US" sz="1800" dirty="0" smtClean="0">
                <a:solidFill>
                  <a:srgbClr val="003A6E"/>
                </a:solidFill>
              </a:rPr>
              <a:t> Weston </a:t>
            </a:r>
            <a:r>
              <a:rPr lang="en-US" sz="1800" dirty="0" err="1" smtClean="0">
                <a:solidFill>
                  <a:srgbClr val="003A6E"/>
                </a:solidFill>
              </a:rPr>
              <a:t>Aenchbacher</a:t>
            </a:r>
            <a:r>
              <a:rPr lang="en-US" sz="1800" dirty="0" smtClean="0">
                <a:solidFill>
                  <a:srgbClr val="003A6E"/>
                </a:solidFill>
              </a:rPr>
              <a:t>: </a:t>
            </a:r>
            <a:r>
              <a:rPr lang="en-US" sz="1800" dirty="0" smtClean="0">
                <a:solidFill>
                  <a:srgbClr val="003A6E"/>
                </a:solidFill>
                <a:hlinkClick r:id="rId2"/>
              </a:rPr>
              <a:t>wla24@drexel.edu</a:t>
            </a:r>
            <a:endParaRPr lang="en-US" sz="1800" dirty="0" smtClean="0">
              <a:solidFill>
                <a:srgbClr val="003A6E"/>
              </a:solidFill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003A6E"/>
                </a:solidFill>
              </a:rPr>
              <a:t> </a:t>
            </a:r>
            <a:r>
              <a:rPr lang="en-US" sz="1800" dirty="0" smtClean="0">
                <a:solidFill>
                  <a:srgbClr val="003A6E"/>
                </a:solidFill>
              </a:rPr>
              <a:t> Mira </a:t>
            </a:r>
            <a:r>
              <a:rPr lang="en-US" sz="1800" dirty="0" err="1" smtClean="0">
                <a:solidFill>
                  <a:srgbClr val="003A6E"/>
                </a:solidFill>
              </a:rPr>
              <a:t>Naftaly</a:t>
            </a:r>
            <a:r>
              <a:rPr lang="en-US" sz="1800" dirty="0" smtClean="0">
                <a:solidFill>
                  <a:srgbClr val="003A6E"/>
                </a:solidFill>
              </a:rPr>
              <a:t>: </a:t>
            </a:r>
            <a:r>
              <a:rPr lang="en-US" sz="1800" dirty="0" smtClean="0">
                <a:solidFill>
                  <a:srgbClr val="003A6E"/>
                </a:solidFill>
                <a:hlinkClick r:id="rId3"/>
              </a:rPr>
              <a:t>mira.naftaly@npl.co.uk</a:t>
            </a:r>
            <a:endParaRPr lang="en-US" sz="1800" dirty="0" smtClean="0">
              <a:solidFill>
                <a:srgbClr val="003A6E"/>
              </a:solidFill>
            </a:endParaRPr>
          </a:p>
          <a:p>
            <a:pPr>
              <a:spcAft>
                <a:spcPts val="600"/>
              </a:spcAft>
            </a:pPr>
            <a:endParaRPr lang="en-US" sz="1800" dirty="0" smtClean="0">
              <a:solidFill>
                <a:srgbClr val="003A6E"/>
              </a:solidFill>
            </a:endParaRPr>
          </a:p>
          <a:p>
            <a:endParaRPr lang="en-US" dirty="0">
              <a:solidFill>
                <a:srgbClr val="003A6E"/>
              </a:solidFill>
            </a:endParaRPr>
          </a:p>
          <a:p>
            <a:endParaRPr lang="en-US" dirty="0" smtClean="0">
              <a:solidFill>
                <a:srgbClr val="003A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8006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A6E"/>
                </a:solidFill>
              </a:rPr>
              <a:t>Financial support for this work was provided </a:t>
            </a:r>
            <a:r>
              <a:rPr lang="en-US" sz="1600" dirty="0" smtClean="0">
                <a:solidFill>
                  <a:srgbClr val="003A6E"/>
                </a:solidFill>
              </a:rPr>
              <a:t>by the </a:t>
            </a:r>
            <a:r>
              <a:rPr lang="en-US" sz="1600" dirty="0">
                <a:solidFill>
                  <a:srgbClr val="003A6E"/>
                </a:solidFill>
              </a:rPr>
              <a:t>National Measurement Office, an </a:t>
            </a:r>
            <a:r>
              <a:rPr lang="en-US" sz="1600" dirty="0" smtClean="0">
                <a:solidFill>
                  <a:srgbClr val="003A6E"/>
                </a:solidFill>
              </a:rPr>
              <a:t>Executive Agency </a:t>
            </a:r>
            <a:r>
              <a:rPr lang="en-US" sz="1600" dirty="0">
                <a:solidFill>
                  <a:srgbClr val="003A6E"/>
                </a:solidFill>
              </a:rPr>
              <a:t>of the Department for Business, </a:t>
            </a:r>
            <a:r>
              <a:rPr lang="en-US" sz="1600" dirty="0" smtClean="0">
                <a:solidFill>
                  <a:srgbClr val="003A6E"/>
                </a:solidFill>
              </a:rPr>
              <a:t>Innovation, and </a:t>
            </a:r>
            <a:r>
              <a:rPr lang="en-US" sz="1600" dirty="0">
                <a:solidFill>
                  <a:srgbClr val="003A6E"/>
                </a:solidFill>
              </a:rPr>
              <a:t>Skills. W. </a:t>
            </a:r>
            <a:r>
              <a:rPr lang="en-US" sz="1600" dirty="0" err="1">
                <a:solidFill>
                  <a:srgbClr val="003A6E"/>
                </a:solidFill>
              </a:rPr>
              <a:t>Aenchbacher</a:t>
            </a:r>
            <a:r>
              <a:rPr lang="en-US" sz="1600" dirty="0">
                <a:solidFill>
                  <a:srgbClr val="003A6E"/>
                </a:solidFill>
              </a:rPr>
              <a:t> was on </a:t>
            </a:r>
            <a:r>
              <a:rPr lang="en-US" sz="1600" dirty="0" smtClean="0">
                <a:solidFill>
                  <a:srgbClr val="003A6E"/>
                </a:solidFill>
              </a:rPr>
              <a:t>the </a:t>
            </a:r>
            <a:r>
              <a:rPr lang="en-US" sz="1600" dirty="0" err="1" smtClean="0">
                <a:solidFill>
                  <a:srgbClr val="003A6E"/>
                </a:solidFill>
              </a:rPr>
              <a:t>MSc</a:t>
            </a:r>
            <a:r>
              <a:rPr lang="en-US" sz="1600" dirty="0" smtClean="0">
                <a:solidFill>
                  <a:srgbClr val="003A6E"/>
                </a:solidFill>
              </a:rPr>
              <a:t>, Photonics and Optoelectronic Devices Program of the University of St. Andrews</a:t>
            </a:r>
            <a:endParaRPr lang="en-US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sp>
        <p:nvSpPr>
          <p:cNvPr id="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NPL Terahertz Time-Domain Spectrometer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77450" y="1295401"/>
            <a:ext cx="7980750" cy="4215512"/>
            <a:chOff x="477450" y="1295400"/>
            <a:chExt cx="8276964" cy="4371975"/>
          </a:xfrm>
        </p:grpSpPr>
        <p:grpSp>
          <p:nvGrpSpPr>
            <p:cNvPr id="80" name="Group 74"/>
            <p:cNvGrpSpPr>
              <a:grpSpLocks/>
            </p:cNvGrpSpPr>
            <p:nvPr/>
          </p:nvGrpSpPr>
          <p:grpSpPr bwMode="auto">
            <a:xfrm>
              <a:off x="857985" y="1578222"/>
              <a:ext cx="7070589" cy="4089151"/>
              <a:chOff x="1152" y="1404"/>
              <a:chExt cx="3600" cy="2082"/>
            </a:xfrm>
          </p:grpSpPr>
          <p:sp>
            <p:nvSpPr>
              <p:cNvPr id="97" name="Rectangle 51" descr="Light horizontal"/>
              <p:cNvSpPr>
                <a:spLocks noChangeArrowheads="1"/>
              </p:cNvSpPr>
              <p:nvPr/>
            </p:nvSpPr>
            <p:spPr bwMode="auto">
              <a:xfrm>
                <a:off x="2496" y="1728"/>
                <a:ext cx="192" cy="768"/>
              </a:xfrm>
              <a:prstGeom prst="rect">
                <a:avLst/>
              </a:prstGeom>
              <a:pattFill prst="ltHorz">
                <a:fgClr>
                  <a:srgbClr val="C0C0C0"/>
                </a:fgClr>
                <a:bgClr>
                  <a:schemeClr val="bg1"/>
                </a:bgClr>
              </a:patt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" name="Group 46"/>
              <p:cNvGrpSpPr>
                <a:grpSpLocks/>
              </p:cNvGrpSpPr>
              <p:nvPr/>
            </p:nvGrpSpPr>
            <p:grpSpPr bwMode="auto">
              <a:xfrm>
                <a:off x="3120" y="1656"/>
                <a:ext cx="1632" cy="1560"/>
                <a:chOff x="2208" y="1656"/>
                <a:chExt cx="1632" cy="1560"/>
              </a:xfrm>
            </p:grpSpPr>
            <p:grpSp>
              <p:nvGrpSpPr>
                <p:cNvPr id="120" name="Group 15"/>
                <p:cNvGrpSpPr>
                  <a:grpSpLocks/>
                </p:cNvGrpSpPr>
                <p:nvPr/>
              </p:nvGrpSpPr>
              <p:grpSpPr bwMode="auto">
                <a:xfrm flipV="1">
                  <a:off x="2208" y="2016"/>
                  <a:ext cx="528" cy="432"/>
                  <a:chOff x="1056" y="2832"/>
                  <a:chExt cx="528" cy="432"/>
                </a:xfrm>
              </p:grpSpPr>
              <p:sp>
                <p:nvSpPr>
                  <p:cNvPr id="145" name="Rectangle 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072"/>
                    <a:ext cx="336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6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832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oup 16"/>
                <p:cNvGrpSpPr>
                  <a:grpSpLocks/>
                </p:cNvGrpSpPr>
                <p:nvPr/>
              </p:nvGrpSpPr>
              <p:grpSpPr bwMode="auto">
                <a:xfrm>
                  <a:off x="2208" y="2784"/>
                  <a:ext cx="528" cy="432"/>
                  <a:chOff x="1056" y="2832"/>
                  <a:chExt cx="528" cy="432"/>
                </a:xfrm>
              </p:grpSpPr>
              <p:sp>
                <p:nvSpPr>
                  <p:cNvPr id="14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072"/>
                    <a:ext cx="336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832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2" name="Group 19"/>
                <p:cNvGrpSpPr>
                  <a:grpSpLocks/>
                </p:cNvGrpSpPr>
                <p:nvPr/>
              </p:nvGrpSpPr>
              <p:grpSpPr bwMode="auto">
                <a:xfrm rot="21584810" flipH="1">
                  <a:off x="3312" y="2784"/>
                  <a:ext cx="528" cy="432"/>
                  <a:chOff x="1056" y="2832"/>
                  <a:chExt cx="528" cy="432"/>
                </a:xfrm>
              </p:grpSpPr>
              <p:sp>
                <p:nvSpPr>
                  <p:cNvPr id="14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072"/>
                    <a:ext cx="336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832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" name="Group 22"/>
                <p:cNvGrpSpPr>
                  <a:grpSpLocks/>
                </p:cNvGrpSpPr>
                <p:nvPr/>
              </p:nvGrpSpPr>
              <p:grpSpPr bwMode="auto">
                <a:xfrm rot="66517" flipH="1">
                  <a:off x="2496" y="1776"/>
                  <a:ext cx="528" cy="432"/>
                  <a:chOff x="1056" y="2832"/>
                  <a:chExt cx="528" cy="432"/>
                </a:xfrm>
              </p:grpSpPr>
              <p:sp>
                <p:nvSpPr>
                  <p:cNvPr id="13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072"/>
                    <a:ext cx="336" cy="19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832"/>
                    <a:ext cx="432" cy="432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256" y="3024"/>
                  <a:ext cx="1488" cy="0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30"/>
                <p:cNvSpPr>
                  <a:spLocks noChangeShapeType="1"/>
                </p:cNvSpPr>
                <p:nvPr/>
              </p:nvSpPr>
              <p:spPr bwMode="auto">
                <a:xfrm>
                  <a:off x="3696" y="2640"/>
                  <a:ext cx="48" cy="384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400" y="3216"/>
                  <a:ext cx="1248" cy="0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304" y="2016"/>
                  <a:ext cx="192" cy="1008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33"/>
                <p:cNvSpPr>
                  <a:spLocks noChangeShapeType="1"/>
                </p:cNvSpPr>
                <p:nvPr/>
              </p:nvSpPr>
              <p:spPr bwMode="auto">
                <a:xfrm>
                  <a:off x="2304" y="2208"/>
                  <a:ext cx="192" cy="1008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2304" y="2208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448" y="2016"/>
                  <a:ext cx="480" cy="0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600" y="2640"/>
                  <a:ext cx="96" cy="576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784" y="1680"/>
                  <a:ext cx="96" cy="528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38"/>
                <p:cNvSpPr>
                  <a:spLocks noChangeShapeType="1"/>
                </p:cNvSpPr>
                <p:nvPr/>
              </p:nvSpPr>
              <p:spPr bwMode="auto">
                <a:xfrm>
                  <a:off x="2880" y="1680"/>
                  <a:ext cx="48" cy="336"/>
                </a:xfrm>
                <a:prstGeom prst="line">
                  <a:avLst/>
                </a:prstGeom>
                <a:noFill/>
                <a:ln w="12700">
                  <a:solidFill>
                    <a:srgbClr val="FF99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4" name="Group 42"/>
                <p:cNvGrpSpPr>
                  <a:grpSpLocks/>
                </p:cNvGrpSpPr>
                <p:nvPr/>
              </p:nvGrpSpPr>
              <p:grpSpPr bwMode="auto">
                <a:xfrm>
                  <a:off x="2766" y="1656"/>
                  <a:ext cx="240" cy="24"/>
                  <a:chOff x="1344" y="3768"/>
                  <a:chExt cx="240" cy="24"/>
                </a:xfrm>
              </p:grpSpPr>
              <p:sp>
                <p:nvSpPr>
                  <p:cNvPr id="13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344" y="3792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333399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4" y="3768"/>
                    <a:ext cx="9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3768"/>
                    <a:ext cx="96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CC99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Line 43"/>
                <p:cNvSpPr>
                  <a:spLocks noChangeShapeType="1"/>
                </p:cNvSpPr>
                <p:nvPr/>
              </p:nvSpPr>
              <p:spPr bwMode="auto">
                <a:xfrm>
                  <a:off x="3600" y="2640"/>
                  <a:ext cx="192" cy="0"/>
                </a:xfrm>
                <a:prstGeom prst="line">
                  <a:avLst/>
                </a:prstGeom>
                <a:noFill/>
                <a:ln w="50800">
                  <a:solidFill>
                    <a:srgbClr val="80008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>
                <a:off x="4608" y="2400"/>
                <a:ext cx="0" cy="1056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flipH="1">
                <a:off x="2016" y="3456"/>
                <a:ext cx="2592" cy="0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48"/>
              <p:cNvSpPr>
                <a:spLocks noChangeShapeType="1"/>
              </p:cNvSpPr>
              <p:nvPr/>
            </p:nvSpPr>
            <p:spPr bwMode="auto">
              <a:xfrm>
                <a:off x="3792" y="1440"/>
                <a:ext cx="0" cy="192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49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1152" cy="0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50"/>
              <p:cNvSpPr>
                <a:spLocks noChangeShapeType="1"/>
              </p:cNvSpPr>
              <p:nvPr/>
            </p:nvSpPr>
            <p:spPr bwMode="auto">
              <a:xfrm>
                <a:off x="2640" y="1440"/>
                <a:ext cx="0" cy="720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52"/>
              <p:cNvSpPr>
                <a:spLocks noChangeShapeType="1"/>
              </p:cNvSpPr>
              <p:nvPr/>
            </p:nvSpPr>
            <p:spPr bwMode="auto">
              <a:xfrm>
                <a:off x="2544" y="1584"/>
                <a:ext cx="0" cy="576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53"/>
              <p:cNvSpPr>
                <a:spLocks noChangeShapeType="1"/>
              </p:cNvSpPr>
              <p:nvPr/>
            </p:nvSpPr>
            <p:spPr bwMode="auto">
              <a:xfrm>
                <a:off x="2544" y="2160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54"/>
              <p:cNvSpPr>
                <a:spLocks noChangeShapeType="1"/>
              </p:cNvSpPr>
              <p:nvPr/>
            </p:nvSpPr>
            <p:spPr bwMode="auto">
              <a:xfrm flipH="1">
                <a:off x="1680" y="1584"/>
                <a:ext cx="864" cy="0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55"/>
              <p:cNvSpPr>
                <a:spLocks noChangeShapeType="1"/>
              </p:cNvSpPr>
              <p:nvPr/>
            </p:nvSpPr>
            <p:spPr bwMode="auto">
              <a:xfrm flipH="1">
                <a:off x="4596" y="3438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56"/>
              <p:cNvSpPr>
                <a:spLocks noChangeShapeType="1"/>
              </p:cNvSpPr>
              <p:nvPr/>
            </p:nvSpPr>
            <p:spPr bwMode="auto">
              <a:xfrm>
                <a:off x="3780" y="140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58"/>
              <p:cNvSpPr>
                <a:spLocks noChangeShapeType="1"/>
              </p:cNvSpPr>
              <p:nvPr/>
            </p:nvSpPr>
            <p:spPr bwMode="auto">
              <a:xfrm>
                <a:off x="2512" y="2142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60"/>
              <p:cNvSpPr>
                <a:spLocks noChangeShapeType="1"/>
              </p:cNvSpPr>
              <p:nvPr/>
            </p:nvSpPr>
            <p:spPr bwMode="auto">
              <a:xfrm flipH="1">
                <a:off x="2624" y="214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62"/>
              <p:cNvSpPr>
                <a:spLocks noChangeShapeType="1"/>
              </p:cNvSpPr>
              <p:nvPr/>
            </p:nvSpPr>
            <p:spPr bwMode="auto">
              <a:xfrm flipH="1">
                <a:off x="2610" y="1404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63"/>
              <p:cNvSpPr>
                <a:spLocks noChangeShapeType="1"/>
              </p:cNvSpPr>
              <p:nvPr/>
            </p:nvSpPr>
            <p:spPr bwMode="auto">
              <a:xfrm>
                <a:off x="2526" y="1548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64"/>
              <p:cNvSpPr>
                <a:spLocks noChangeShapeType="1"/>
              </p:cNvSpPr>
              <p:nvPr/>
            </p:nvSpPr>
            <p:spPr bwMode="auto">
              <a:xfrm>
                <a:off x="1980" y="3438"/>
                <a:ext cx="48" cy="48"/>
              </a:xfrm>
              <a:prstGeom prst="line">
                <a:avLst/>
              </a:prstGeom>
              <a:noFill/>
              <a:ln w="38100">
                <a:solidFill>
                  <a:srgbClr val="00808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Rectangle 65"/>
              <p:cNvSpPr>
                <a:spLocks noChangeArrowheads="1"/>
              </p:cNvSpPr>
              <p:nvPr/>
            </p:nvSpPr>
            <p:spPr bwMode="auto">
              <a:xfrm rot="-2013485">
                <a:off x="2016" y="1506"/>
                <a:ext cx="48" cy="144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66"/>
              <p:cNvSpPr>
                <a:spLocks noChangeShapeType="1"/>
              </p:cNvSpPr>
              <p:nvPr/>
            </p:nvSpPr>
            <p:spPr bwMode="auto">
              <a:xfrm>
                <a:off x="2016" y="1584"/>
                <a:ext cx="0" cy="1872"/>
              </a:xfrm>
              <a:prstGeom prst="line">
                <a:avLst/>
              </a:prstGeom>
              <a:noFill/>
              <a:ln w="12700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Rectangle 67"/>
              <p:cNvSpPr>
                <a:spLocks noChangeArrowheads="1"/>
              </p:cNvSpPr>
              <p:nvPr/>
            </p:nvSpPr>
            <p:spPr bwMode="auto">
              <a:xfrm>
                <a:off x="4548" y="2304"/>
                <a:ext cx="120" cy="108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AutoShape 71"/>
              <p:cNvSpPr>
                <a:spLocks noChangeArrowheads="1"/>
              </p:cNvSpPr>
              <p:nvPr/>
            </p:nvSpPr>
            <p:spPr bwMode="auto">
              <a:xfrm>
                <a:off x="4536" y="2112"/>
                <a:ext cx="144" cy="192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72"/>
              <p:cNvSpPr>
                <a:spLocks noChangeArrowheads="1"/>
              </p:cNvSpPr>
              <p:nvPr/>
            </p:nvSpPr>
            <p:spPr bwMode="auto">
              <a:xfrm>
                <a:off x="4464" y="2064"/>
                <a:ext cx="288" cy="96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73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576" cy="192"/>
              </a:xfrm>
              <a:prstGeom prst="rect">
                <a:avLst/>
              </a:prstGeom>
              <a:solidFill>
                <a:srgbClr val="CC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1" name="Text Box 75"/>
            <p:cNvSpPr txBox="1">
              <a:spLocks noChangeArrowheads="1"/>
            </p:cNvSpPr>
            <p:nvPr/>
          </p:nvSpPr>
          <p:spPr bwMode="auto">
            <a:xfrm>
              <a:off x="477450" y="2218503"/>
              <a:ext cx="1837361" cy="938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Ti-sapphire laser</a:t>
              </a:r>
            </a:p>
            <a:p>
              <a:pPr algn="ctr"/>
              <a:r>
                <a:rPr lang="en-GB" sz="1100" dirty="0"/>
                <a:t>mode-locked</a:t>
              </a:r>
            </a:p>
            <a:p>
              <a:pPr algn="ctr"/>
              <a:r>
                <a:rPr lang="en-GB" sz="1100" dirty="0"/>
                <a:t>800 nm centre wavelength</a:t>
              </a:r>
            </a:p>
            <a:p>
              <a:pPr algn="ctr"/>
              <a:r>
                <a:rPr lang="en-GB" sz="1100" b="1" dirty="0"/>
                <a:t>20 </a:t>
              </a:r>
              <a:r>
                <a:rPr lang="en-GB" sz="1100" b="1" dirty="0" err="1"/>
                <a:t>fs</a:t>
              </a:r>
              <a:r>
                <a:rPr lang="en-GB" sz="1100" b="1" dirty="0"/>
                <a:t> pulse length</a:t>
              </a:r>
            </a:p>
            <a:p>
              <a:pPr algn="ctr"/>
              <a:r>
                <a:rPr lang="en-GB" sz="1100" dirty="0"/>
                <a:t>77 MHz repetition rate</a:t>
              </a:r>
            </a:p>
          </p:txBody>
        </p:sp>
        <p:sp>
          <p:nvSpPr>
            <p:cNvPr id="82" name="Text Box 76"/>
            <p:cNvSpPr txBox="1">
              <a:spLocks noChangeArrowheads="1"/>
            </p:cNvSpPr>
            <p:nvPr/>
          </p:nvSpPr>
          <p:spPr bwMode="auto">
            <a:xfrm>
              <a:off x="2286423" y="1315040"/>
              <a:ext cx="5998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beam</a:t>
              </a:r>
            </a:p>
            <a:p>
              <a:pPr algn="ctr"/>
              <a:r>
                <a:rPr lang="en-GB" sz="1100" dirty="0"/>
                <a:t>splitter</a:t>
              </a:r>
            </a:p>
          </p:txBody>
        </p:sp>
        <p:sp>
          <p:nvSpPr>
            <p:cNvPr id="83" name="Text Box 77"/>
            <p:cNvSpPr txBox="1">
              <a:spLocks noChangeArrowheads="1"/>
            </p:cNvSpPr>
            <p:nvPr/>
          </p:nvSpPr>
          <p:spPr bwMode="auto">
            <a:xfrm>
              <a:off x="1968984" y="3652260"/>
              <a:ext cx="5453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probe</a:t>
              </a:r>
            </a:p>
            <a:p>
              <a:pPr algn="ctr"/>
              <a:r>
                <a:rPr lang="en-GB" sz="1100" dirty="0"/>
                <a:t>beam</a:t>
              </a:r>
            </a:p>
          </p:txBody>
        </p:sp>
        <p:sp>
          <p:nvSpPr>
            <p:cNvPr id="84" name="Text Box 78"/>
            <p:cNvSpPr txBox="1">
              <a:spLocks noChangeArrowheads="1"/>
            </p:cNvSpPr>
            <p:nvPr/>
          </p:nvSpPr>
          <p:spPr bwMode="auto">
            <a:xfrm>
              <a:off x="4440409" y="1295400"/>
              <a:ext cx="92845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100" dirty="0"/>
                <a:t>pump beam</a:t>
              </a:r>
            </a:p>
          </p:txBody>
        </p:sp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>
              <a:off x="3425486" y="3762247"/>
              <a:ext cx="5293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delay</a:t>
              </a:r>
            </a:p>
            <a:p>
              <a:pPr algn="ctr"/>
              <a:r>
                <a:rPr lang="en-GB" sz="1100" dirty="0"/>
                <a:t>stage</a:t>
              </a:r>
            </a:p>
          </p:txBody>
        </p:sp>
        <p:sp>
          <p:nvSpPr>
            <p:cNvPr id="86" name="Text Box 80"/>
            <p:cNvSpPr txBox="1">
              <a:spLocks noChangeArrowheads="1"/>
            </p:cNvSpPr>
            <p:nvPr/>
          </p:nvSpPr>
          <p:spPr bwMode="auto">
            <a:xfrm>
              <a:off x="6253842" y="1880687"/>
              <a:ext cx="9925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THz emitter</a:t>
              </a:r>
            </a:p>
            <a:p>
              <a:pPr algn="ctr"/>
              <a:r>
                <a:rPr lang="en-GB" sz="1100" dirty="0"/>
                <a:t>biased </a:t>
              </a:r>
              <a:r>
                <a:rPr lang="en-GB" sz="1100" dirty="0" err="1"/>
                <a:t>GaAs</a:t>
              </a:r>
              <a:endParaRPr lang="en-GB" sz="1100" dirty="0"/>
            </a:p>
          </p:txBody>
        </p:sp>
        <p:sp>
          <p:nvSpPr>
            <p:cNvPr id="87" name="Text Box 81"/>
            <p:cNvSpPr txBox="1">
              <a:spLocks noChangeArrowheads="1"/>
            </p:cNvSpPr>
            <p:nvPr/>
          </p:nvSpPr>
          <p:spPr bwMode="auto">
            <a:xfrm>
              <a:off x="7231360" y="2277425"/>
              <a:ext cx="81304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/>
                <a:t>balanced</a:t>
              </a:r>
            </a:p>
            <a:p>
              <a:pPr algn="ctr"/>
              <a:r>
                <a:rPr lang="en-GB" sz="1000" dirty="0"/>
                <a:t>photodiode</a:t>
              </a:r>
            </a:p>
            <a:p>
              <a:pPr algn="ctr"/>
              <a:r>
                <a:rPr lang="en-GB" sz="1000" dirty="0"/>
                <a:t>detector</a:t>
              </a:r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7817131" y="3196600"/>
              <a:ext cx="8435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Wollaston </a:t>
              </a:r>
            </a:p>
            <a:p>
              <a:pPr algn="ctr"/>
              <a:r>
                <a:rPr lang="en-GB" sz="1100" dirty="0"/>
                <a:t>prism</a:t>
              </a:r>
            </a:p>
          </p:txBody>
        </p:sp>
        <p:sp>
          <p:nvSpPr>
            <p:cNvPr id="89" name="Text Box 83"/>
            <p:cNvSpPr txBox="1">
              <a:spLocks noChangeArrowheads="1"/>
            </p:cNvSpPr>
            <p:nvPr/>
          </p:nvSpPr>
          <p:spPr bwMode="auto">
            <a:xfrm>
              <a:off x="7801910" y="3691541"/>
              <a:ext cx="952504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 err="1"/>
                <a:t>ZnTe</a:t>
              </a:r>
              <a:r>
                <a:rPr lang="en-GB" sz="1100" dirty="0"/>
                <a:t> </a:t>
              </a:r>
            </a:p>
            <a:p>
              <a:pPr algn="ctr"/>
              <a:r>
                <a:rPr lang="en-GB" sz="1100" dirty="0"/>
                <a:t>electro-optic</a:t>
              </a:r>
            </a:p>
            <a:p>
              <a:pPr algn="ctr"/>
              <a:r>
                <a:rPr lang="en-GB" sz="1100" dirty="0"/>
                <a:t>crystal</a:t>
              </a:r>
            </a:p>
          </p:txBody>
        </p:sp>
        <p:sp>
          <p:nvSpPr>
            <p:cNvPr id="90" name="Text Box 85"/>
            <p:cNvSpPr txBox="1">
              <a:spLocks noChangeArrowheads="1"/>
            </p:cNvSpPr>
            <p:nvPr/>
          </p:nvSpPr>
          <p:spPr bwMode="auto">
            <a:xfrm>
              <a:off x="5984152" y="4292540"/>
              <a:ext cx="69442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000" b="1" dirty="0" smtClean="0"/>
                <a:t>Gas Cell</a:t>
              </a:r>
              <a:endParaRPr lang="en-GB" sz="1000" b="1" dirty="0"/>
            </a:p>
          </p:txBody>
        </p:sp>
        <p:sp>
          <p:nvSpPr>
            <p:cNvPr id="91" name="Text Box 86"/>
            <p:cNvSpPr txBox="1">
              <a:spLocks noChangeArrowheads="1"/>
            </p:cNvSpPr>
            <p:nvPr/>
          </p:nvSpPr>
          <p:spPr bwMode="auto">
            <a:xfrm>
              <a:off x="4522328" y="3746534"/>
              <a:ext cx="5373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THz</a:t>
              </a:r>
            </a:p>
            <a:p>
              <a:pPr algn="ctr"/>
              <a:r>
                <a:rPr lang="en-GB" sz="1100" dirty="0"/>
                <a:t>beam</a:t>
              </a:r>
            </a:p>
          </p:txBody>
        </p:sp>
        <p:sp>
          <p:nvSpPr>
            <p:cNvPr id="92" name="Text Box 87"/>
            <p:cNvSpPr txBox="1">
              <a:spLocks noChangeArrowheads="1"/>
            </p:cNvSpPr>
            <p:nvPr/>
          </p:nvSpPr>
          <p:spPr bwMode="auto">
            <a:xfrm>
              <a:off x="3998693" y="2709516"/>
              <a:ext cx="7970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parabolic </a:t>
              </a:r>
            </a:p>
            <a:p>
              <a:pPr algn="ctr"/>
              <a:r>
                <a:rPr lang="en-GB" sz="1100" dirty="0"/>
                <a:t>mirror</a:t>
              </a:r>
            </a:p>
          </p:txBody>
        </p:sp>
        <p:sp>
          <p:nvSpPr>
            <p:cNvPr id="93" name="Text Box 88"/>
            <p:cNvSpPr txBox="1">
              <a:spLocks noChangeArrowheads="1"/>
            </p:cNvSpPr>
            <p:nvPr/>
          </p:nvSpPr>
          <p:spPr bwMode="auto">
            <a:xfrm>
              <a:off x="6261278" y="2709516"/>
              <a:ext cx="7970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parabolic </a:t>
              </a:r>
            </a:p>
            <a:p>
              <a:pPr algn="ctr"/>
              <a:r>
                <a:rPr lang="en-GB" sz="1100" dirty="0"/>
                <a:t>mirror</a:t>
              </a:r>
            </a:p>
          </p:txBody>
        </p:sp>
        <p:sp>
          <p:nvSpPr>
            <p:cNvPr id="94" name="Text Box 89"/>
            <p:cNvSpPr txBox="1">
              <a:spLocks noChangeArrowheads="1"/>
            </p:cNvSpPr>
            <p:nvPr/>
          </p:nvSpPr>
          <p:spPr bwMode="auto">
            <a:xfrm>
              <a:off x="7856087" y="4689278"/>
              <a:ext cx="7970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parabolic </a:t>
              </a:r>
            </a:p>
            <a:p>
              <a:pPr algn="ctr"/>
              <a:r>
                <a:rPr lang="en-GB" sz="1100" dirty="0"/>
                <a:t>mirror</a:t>
              </a:r>
            </a:p>
          </p:txBody>
        </p:sp>
        <p:sp>
          <p:nvSpPr>
            <p:cNvPr id="95" name="Text Box 90"/>
            <p:cNvSpPr txBox="1">
              <a:spLocks noChangeArrowheads="1"/>
            </p:cNvSpPr>
            <p:nvPr/>
          </p:nvSpPr>
          <p:spPr bwMode="auto">
            <a:xfrm>
              <a:off x="3998693" y="4689278"/>
              <a:ext cx="7970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100" dirty="0"/>
                <a:t>parabolic </a:t>
              </a:r>
            </a:p>
            <a:p>
              <a:pPr algn="ctr"/>
              <a:r>
                <a:rPr lang="en-GB" sz="1100" dirty="0"/>
                <a:t>mirror</a:t>
              </a: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5562600" y="4648200"/>
              <a:ext cx="1600200" cy="6096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457200" y="5638800"/>
            <a:ext cx="5029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A6E"/>
                </a:solidFill>
              </a:rPr>
              <a:t>  biased photoconductive emitter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003A6E"/>
                </a:solidFill>
              </a:rPr>
              <a:t> </a:t>
            </a:r>
            <a:r>
              <a:rPr lang="en-US" sz="1600" dirty="0" smtClean="0">
                <a:solidFill>
                  <a:srgbClr val="003A6E"/>
                </a:solidFill>
              </a:rPr>
              <a:t> </a:t>
            </a:r>
            <a:r>
              <a:rPr lang="en-US" sz="1600" dirty="0" err="1" smtClean="0">
                <a:solidFill>
                  <a:srgbClr val="003A6E"/>
                </a:solidFill>
              </a:rPr>
              <a:t>ZnTe</a:t>
            </a:r>
            <a:r>
              <a:rPr lang="en-US" sz="1600" dirty="0">
                <a:solidFill>
                  <a:srgbClr val="003A6E"/>
                </a:solidFill>
              </a:rPr>
              <a:t> </a:t>
            </a:r>
            <a:r>
              <a:rPr lang="en-US" sz="1600" dirty="0" smtClean="0">
                <a:solidFill>
                  <a:srgbClr val="003A6E"/>
                </a:solidFill>
              </a:rPr>
              <a:t>refractive index proportional to THz E-field (</a:t>
            </a:r>
            <a:r>
              <a:rPr lang="en-US" sz="1600" dirty="0" err="1" smtClean="0">
                <a:solidFill>
                  <a:srgbClr val="003A6E"/>
                </a:solidFill>
              </a:rPr>
              <a:t>Pockels</a:t>
            </a:r>
            <a:r>
              <a:rPr lang="en-US" sz="1600" dirty="0" smtClean="0">
                <a:solidFill>
                  <a:srgbClr val="003A6E"/>
                </a:solidFill>
              </a:rPr>
              <a:t> Effect) → rotates probe polarization</a:t>
            </a:r>
            <a:endParaRPr lang="en-US" sz="1600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3400" y="1295400"/>
            <a:ext cx="716280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NPL terahertz time-domain spectrometer (THz-TDS)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 Measurements and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kern="0" dirty="0" smtClean="0">
                <a:solidFill>
                  <a:srgbClr val="003A6E"/>
                </a:solidFill>
                <a:latin typeface="+mn-lt"/>
                <a:ea typeface="+mn-ea"/>
              </a:rPr>
              <a:t>Pure rotational lines from </a:t>
            </a:r>
            <a:r>
              <a:rPr kumimoji="0" lang="en-US" sz="1900" b="0" i="1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J’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= 3 ← 2 to </a:t>
            </a:r>
            <a:r>
              <a:rPr kumimoji="0" lang="en-US" sz="1900" b="0" i="1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J’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= 22 ← 21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kern="0" dirty="0" smtClean="0">
                <a:solidFill>
                  <a:srgbClr val="003A6E"/>
                </a:solidFill>
                <a:latin typeface="+mn-lt"/>
                <a:ea typeface="+mn-ea"/>
              </a:rPr>
              <a:t>Pressures of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0.7 – 5.1 bar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N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Measurements and Results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900" b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Pure rotational lines from </a:t>
            </a:r>
            <a:r>
              <a:rPr kumimoji="0" lang="en-US" sz="1900" b="0" i="1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J’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= 10 ← 9 to </a:t>
            </a:r>
            <a:r>
              <a:rPr kumimoji="0" lang="en-US" sz="1900" b="0" i="1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J’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= 53 ← 52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900" kern="0" dirty="0" smtClean="0">
                <a:solidFill>
                  <a:srgbClr val="003A6E"/>
                </a:solidFill>
                <a:latin typeface="+mn-lt"/>
                <a:ea typeface="+mn-ea"/>
              </a:rPr>
              <a:t>Pressures of 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n-lt"/>
                <a:ea typeface="+mn-ea"/>
              </a:rPr>
              <a:t>0.7 – 1.2 bar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00150"/>
            <a:ext cx="8991600" cy="43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CO Tabulated Results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638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W. </a:t>
            </a:r>
            <a:r>
              <a:rPr lang="en-US" sz="1400" dirty="0" err="1" smtClean="0"/>
              <a:t>Aenchbacher</a:t>
            </a:r>
            <a:r>
              <a:rPr lang="en-US" sz="1400" dirty="0" smtClean="0"/>
              <a:t>, M. </a:t>
            </a:r>
            <a:r>
              <a:rPr lang="en-US" sz="1400" dirty="0" err="1" smtClean="0"/>
              <a:t>Naftaly</a:t>
            </a:r>
            <a:r>
              <a:rPr lang="en-US" sz="1400" dirty="0" smtClean="0"/>
              <a:t>, and R. Dudley, “</a:t>
            </a:r>
            <a:r>
              <a:rPr lang="en-US" sz="1400" dirty="0"/>
              <a:t>Line strengths and self-broadening of pure </a:t>
            </a:r>
            <a:r>
              <a:rPr lang="en-US" sz="1400" dirty="0" smtClean="0"/>
              <a:t>rotational lines </a:t>
            </a:r>
            <a:r>
              <a:rPr lang="en-US" sz="1400" dirty="0"/>
              <a:t>of carbon monoxide measured by </a:t>
            </a:r>
            <a:r>
              <a:rPr lang="en-US" sz="1400" dirty="0" smtClean="0"/>
              <a:t>terahertz time-domain spectroscopy,” Applied Optics 43/13, pp. 2490, 2010.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9600" y="1143000"/>
          <a:ext cx="5562600" cy="4846320"/>
        </p:xfrm>
        <a:graphic>
          <a:graphicData uri="http://schemas.openxmlformats.org/drawingml/2006/table">
            <a:tbl>
              <a:tblPr/>
              <a:tblGrid>
                <a:gridCol w="605619"/>
                <a:gridCol w="686369"/>
                <a:gridCol w="686369"/>
                <a:gridCol w="841043"/>
                <a:gridCol w="531695"/>
                <a:gridCol w="686369"/>
                <a:gridCol w="686369"/>
                <a:gridCol w="838767"/>
              </a:tblGrid>
              <a:tr h="428307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1" dirty="0">
                        <a:latin typeface="Calibri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Calibri"/>
                          <a:ea typeface="Times New Roman"/>
                        </a:rPr>
                        <a:t>J’←J’’</a:t>
                      </a:r>
                      <a:endParaRPr lang="en-US" sz="1100" b="1" i="1" dirty="0">
                        <a:latin typeface="Calibri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Line intensities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/molecule.cm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) x 10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</a:rPr>
                        <a:t>-22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1" dirty="0">
                        <a:latin typeface="Calibri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Calibri"/>
                          <a:ea typeface="Times New Roman"/>
                        </a:rPr>
                        <a:t>J’←J’’</a:t>
                      </a:r>
                      <a:endParaRPr lang="en-US" sz="1100" b="1" i="1" dirty="0">
                        <a:latin typeface="Calibri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Line intensities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(cm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</a:rPr>
                        <a:t>-1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/molecule.cm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</a:rPr>
                        <a:t>-2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) x 10</a:t>
                      </a:r>
                      <a:r>
                        <a:rPr lang="en-US" sz="1000" baseline="30000" dirty="0">
                          <a:latin typeface="Times New Roman"/>
                          <a:ea typeface="Times New Roman"/>
                        </a:rPr>
                        <a:t>-22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Measured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HITRAN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(error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not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reported)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Measured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HITRAN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(error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not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</a:rPr>
                        <a:t>reported) 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0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value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value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10←9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0.54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0.570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32←31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11←10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0.64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0.727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33←32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12←11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0.901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34←33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13←12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1.09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35←34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14←13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1.28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1.29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36←35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2.34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2.33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15←14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1.52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1.49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37←36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2.19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2.18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16←15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1.54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1.70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38←37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2.15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2.03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17←16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1.79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1.91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39←38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1.91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1.87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18←17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2.06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40←39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1.74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1.72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19←18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2.30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41←40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1.63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1.57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20←19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42←41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1.57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1.43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21←20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43←42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1.36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1.29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22←21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44←43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1.25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1.16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23←22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45←44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1.32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1.03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24←23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46←45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1.01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0.916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25←24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0.20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47←46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0.92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0.809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26←25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48←47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0.710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27←26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49←48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0.74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0.620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28←27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3.15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0.21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50←49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0.58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0.539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29←28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51←50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0.58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0.466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30←29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52←51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0.64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0.400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31←30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2.94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53←52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0.39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0.08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0.342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2425" marR="624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lvl="0" eaLnBrk="1" hangingPunct="1">
              <a:defRPr/>
            </a:pPr>
            <a:r>
              <a:rPr lang="en-US" sz="3200" kern="0" dirty="0" smtClean="0">
                <a:solidFill>
                  <a:srgbClr val="003A6E"/>
                </a:solidFill>
              </a:rPr>
              <a:t>N</a:t>
            </a:r>
            <a:r>
              <a:rPr lang="en-US" sz="3200" kern="0" baseline="-25000" dirty="0" smtClean="0">
                <a:solidFill>
                  <a:srgbClr val="003A6E"/>
                </a:solidFill>
              </a:rPr>
              <a:t>2</a:t>
            </a:r>
            <a:r>
              <a:rPr lang="en-US" sz="3200" kern="0" dirty="0" smtClean="0">
                <a:solidFill>
                  <a:srgbClr val="003A6E"/>
                </a:solidFill>
              </a:rPr>
              <a:t>O</a:t>
            </a: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 Tabulated Results - Intensities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96" charset="-128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399" y="1295400"/>
          <a:ext cx="6096001" cy="4633906"/>
        </p:xfrm>
        <a:graphic>
          <a:graphicData uri="http://schemas.openxmlformats.org/drawingml/2006/table">
            <a:tbl>
              <a:tblPr/>
              <a:tblGrid>
                <a:gridCol w="579841"/>
                <a:gridCol w="948830"/>
                <a:gridCol w="685267"/>
                <a:gridCol w="948830"/>
                <a:gridCol w="590383"/>
                <a:gridCol w="896118"/>
                <a:gridCol w="474415"/>
                <a:gridCol w="972317"/>
              </a:tblGrid>
              <a:tr h="22752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latin typeface="Calibri"/>
                          <a:ea typeface="Times New Roman"/>
                        </a:rPr>
                        <a:t>J’←J’’</a:t>
                      </a:r>
                      <a:endParaRPr lang="en-US" sz="1200" b="1" i="1" dirty="0">
                        <a:latin typeface="Calibri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Self-broadening  (GHz/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</a:rPr>
                        <a:t>atm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i="1" dirty="0">
                          <a:latin typeface="+mj-lt"/>
                          <a:ea typeface="Times New Roman"/>
                        </a:rPr>
                        <a:t>J’←J’’</a:t>
                      </a:r>
                      <a:endParaRPr lang="en-US" sz="1300" b="1" i="1" dirty="0">
                        <a:latin typeface="+mj-lt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Self-broadening  (GHz/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</a:rPr>
                        <a:t>atm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Measured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HITRAN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2%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sym typeface="Symbol"/>
                        </a:rPr>
                        <a:t>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 error 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sym typeface="Symbol"/>
                        </a:rPr>
                        <a:t></a:t>
                      </a: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5% 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Measured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HITRAN 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2%</a:t>
                      </a:r>
                      <a:r>
                        <a:rPr lang="en-US" sz="1000">
                          <a:latin typeface="Times New Roman"/>
                          <a:ea typeface="Times New Roman"/>
                          <a:sym typeface="Symbol"/>
                        </a:rPr>
                        <a:t></a:t>
                      </a:r>
                      <a:r>
                        <a:rPr lang="en-US" sz="1000">
                          <a:latin typeface="Times New Roman"/>
                          <a:ea typeface="Times New Roman"/>
                        </a:rPr>
                        <a:t> error </a:t>
                      </a:r>
                      <a:r>
                        <a:rPr lang="en-US" sz="1000">
                          <a:latin typeface="Times New Roman"/>
                          <a:ea typeface="Times New Roman"/>
                          <a:sym typeface="Symbol"/>
                        </a:rPr>
                        <a:t></a:t>
                      </a:r>
                      <a:r>
                        <a:rPr lang="en-US" sz="1000">
                          <a:latin typeface="Times New Roman"/>
                          <a:ea typeface="Times New Roman"/>
                        </a:rPr>
                        <a:t>5%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1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value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value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10←9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3.24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32←31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11←10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3.21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33←32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12←11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0.4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3.18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34←33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13←12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3.12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35←34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14←13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3.09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36←35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2.55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15←14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37←36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16←15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3.03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38←37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17←16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2.30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39←38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18←17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40←39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19←18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41←40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20←19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2.91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42←41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21←20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43←42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22←21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2.85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44←43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2.46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23←22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45←44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2.43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24←23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2.79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46←45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2.43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25←24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47←46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2.43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26←25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2.76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48←47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0.3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2.40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27←26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49←48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0.2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2.40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28←27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50←49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2.40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29←28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51←50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0.5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2.37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30←29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2.67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52←51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3.4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latin typeface="Times New Roman"/>
                          <a:ea typeface="Times New Roman"/>
                        </a:rPr>
                        <a:t>1.1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2.37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9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</a:rPr>
                        <a:t>31←30</a:t>
                      </a:r>
                      <a:endParaRPr lang="en-US" sz="130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2.8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0.1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2.64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</a:rPr>
                        <a:t>53←52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2.3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0.4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Times New Roman"/>
                        </a:rPr>
                        <a:t>2.37</a:t>
                      </a:r>
                      <a:endParaRPr lang="en-US" sz="1300" dirty="0">
                        <a:latin typeface="Times New Roman"/>
                        <a:ea typeface="Times New Roman"/>
                      </a:endParaRPr>
                    </a:p>
                  </a:txBody>
                  <a:tcPr marL="70208" marR="70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lvl="0" eaLnBrk="1" hangingPunct="1">
              <a:defRPr/>
            </a:pPr>
            <a:r>
              <a:rPr lang="en-US" sz="3200" kern="0" dirty="0" smtClean="0">
                <a:solidFill>
                  <a:srgbClr val="003A6E"/>
                </a:solidFill>
              </a:rPr>
              <a:t>N</a:t>
            </a:r>
            <a:r>
              <a:rPr lang="en-US" sz="3200" kern="0" baseline="-25000" dirty="0" smtClean="0">
                <a:solidFill>
                  <a:srgbClr val="003A6E"/>
                </a:solidFill>
              </a:rPr>
              <a:t>2</a:t>
            </a:r>
            <a:r>
              <a:rPr lang="en-US" sz="3200" kern="0" dirty="0" smtClean="0">
                <a:solidFill>
                  <a:srgbClr val="003A6E"/>
                </a:solidFill>
              </a:rPr>
              <a:t>O</a:t>
            </a:r>
            <a:r>
              <a:rPr lang="en-US" sz="3200" kern="0" dirty="0" smtClean="0">
                <a:solidFill>
                  <a:srgbClr val="003A6E"/>
                </a:solidFill>
                <a:latin typeface="+mj-lt"/>
                <a:ea typeface="+mj-ea"/>
                <a:cs typeface="+mj-cs"/>
              </a:rPr>
              <a:t> Tabulated Results – Self-Broadening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8900" y="5715000"/>
            <a:ext cx="3962400" cy="91440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1709738" y="1219200"/>
          <a:ext cx="5724525" cy="4419600"/>
        </p:xfrm>
        <a:graphic>
          <a:graphicData uri="http://schemas.openxmlformats.org/presentationml/2006/ole">
            <p:oleObj spid="_x0000_s20482" name="Graph" r:id="rId3" imgW="4023360" imgH="3108960" progId="">
              <p:embed/>
            </p:oleObj>
          </a:graphicData>
        </a:graphic>
      </p:graphicFrame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2667000" y="5791200"/>
          <a:ext cx="3886200" cy="777875"/>
        </p:xfrm>
        <a:graphic>
          <a:graphicData uri="http://schemas.openxmlformats.org/presentationml/2006/ole">
            <p:oleObj spid="_x0000_s20483" name="Equation" r:id="rId4" imgW="114300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4800" y="228600"/>
            <a:ext cx="7315200" cy="76944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Carbon Monoxide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43600" y="5486400"/>
            <a:ext cx="2438400" cy="1143000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5608638"/>
            <a:ext cx="3124200" cy="990600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7315200" cy="76944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Line Parameters</a:t>
            </a: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914400" y="5562600"/>
          <a:ext cx="2971800" cy="1030288"/>
        </p:xfrm>
        <a:graphic>
          <a:graphicData uri="http://schemas.openxmlformats.org/presentationml/2006/ole">
            <p:oleObj spid="_x0000_s21506" name="Equation" r:id="rId4" imgW="952200" imgH="330120" progId="Equation.3">
              <p:embed/>
            </p:oleObj>
          </a:graphicData>
        </a:graphic>
      </p:graphicFrame>
      <p:graphicFrame>
        <p:nvGraphicFramePr>
          <p:cNvPr id="3075" name="Object 2"/>
          <p:cNvGraphicFramePr>
            <a:graphicFrameLocks noChangeAspect="1"/>
          </p:cNvGraphicFramePr>
          <p:nvPr/>
        </p:nvGraphicFramePr>
        <p:xfrm>
          <a:off x="6096000" y="5562600"/>
          <a:ext cx="2209800" cy="1104900"/>
        </p:xfrm>
        <a:graphic>
          <a:graphicData uri="http://schemas.openxmlformats.org/presentationml/2006/ole">
            <p:oleObj spid="_x0000_s21507" name="Equation" r:id="rId5" imgW="78732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1000" y="5867400"/>
            <a:ext cx="15240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where</a:t>
            </a:r>
          </a:p>
        </p:txBody>
      </p:sp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5538" y="1066800"/>
            <a:ext cx="4352925" cy="37258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4939099"/>
            <a:ext cx="8305800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L.S. Rothman, et al: The HITRAN molecular spectroscopic database and HAWKS (HITRAN atmospheric workstation): 1996 Edition, </a:t>
            </a:r>
            <a:r>
              <a:rPr lang="en-US" sz="1200" i="1" dirty="0">
                <a:solidFill>
                  <a:srgbClr val="FFFF00"/>
                </a:solidFill>
                <a:latin typeface="+mn-lt"/>
              </a:rPr>
              <a:t>J. Quant. </a:t>
            </a:r>
            <a:r>
              <a:rPr lang="en-US" sz="1200" i="1" dirty="0" err="1">
                <a:solidFill>
                  <a:srgbClr val="FFFF00"/>
                </a:solidFill>
                <a:latin typeface="+mn-lt"/>
              </a:rPr>
              <a:t>Spectrosc</a:t>
            </a:r>
            <a:r>
              <a:rPr lang="en-US" sz="1200" i="1" dirty="0">
                <a:solidFill>
                  <a:srgbClr val="FFFF00"/>
                </a:solidFill>
                <a:latin typeface="+mn-lt"/>
              </a:rPr>
              <a:t>. </a:t>
            </a:r>
            <a:r>
              <a:rPr lang="en-US" sz="1200" i="1" dirty="0" err="1">
                <a:solidFill>
                  <a:srgbClr val="FFFF00"/>
                </a:solidFill>
                <a:latin typeface="+mn-lt"/>
              </a:rPr>
              <a:t>Radiat</a:t>
            </a:r>
            <a:r>
              <a:rPr lang="en-US" sz="1200" i="1" dirty="0">
                <a:solidFill>
                  <a:srgbClr val="FFFF00"/>
                </a:solidFill>
                <a:latin typeface="+mn-lt"/>
              </a:rPr>
              <a:t>. Transfer Vol.</a:t>
            </a:r>
            <a:r>
              <a:rPr lang="en-US" sz="1200" b="1" i="1" dirty="0">
                <a:solidFill>
                  <a:srgbClr val="FFFF00"/>
                </a:solidFill>
                <a:latin typeface="+mn-lt"/>
              </a:rPr>
              <a:t> 60/5</a:t>
            </a:r>
            <a:r>
              <a:rPr lang="en-US" sz="1200" i="1" dirty="0">
                <a:solidFill>
                  <a:srgbClr val="FFFF00"/>
                </a:solidFill>
                <a:latin typeface="+mn-lt"/>
              </a:rPr>
              <a:t>, 1999, pp 665-710.</a:t>
            </a:r>
            <a:endParaRPr lang="en-US" sz="1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3A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4513" y="5334000"/>
            <a:ext cx="2286000" cy="1143000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" y="3810000"/>
            <a:ext cx="4191000" cy="1295400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905000"/>
            <a:ext cx="5105400" cy="1143000"/>
          </a:xfrm>
          <a:prstGeom prst="rect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7315200" cy="769441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Measuring Line Parameters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56388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Assume each line is a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Lorentzian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09600" y="1905000"/>
          <a:ext cx="4878388" cy="1143000"/>
        </p:xfrm>
        <a:graphic>
          <a:graphicData uri="http://schemas.openxmlformats.org/presentationml/2006/ole">
            <p:oleObj spid="_x0000_s43010" name="Equation" r:id="rId3" imgW="1841400" imgH="43164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609600" y="3886200"/>
          <a:ext cx="4037013" cy="1192213"/>
        </p:xfrm>
        <a:graphic>
          <a:graphicData uri="http://schemas.openxmlformats.org/presentationml/2006/ole">
            <p:oleObj spid="_x0000_s43011" name="Equation" r:id="rId4" imgW="1333440" imgH="39348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200400"/>
            <a:ext cx="52578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 assuming an ideal gas:</a:t>
            </a:r>
          </a:p>
        </p:txBody>
      </p:sp>
      <p:graphicFrame>
        <p:nvGraphicFramePr>
          <p:cNvPr id="5124" name="Object 5"/>
          <p:cNvGraphicFramePr>
            <a:graphicFrameLocks noChangeAspect="1"/>
          </p:cNvGraphicFramePr>
          <p:nvPr/>
        </p:nvGraphicFramePr>
        <p:xfrm>
          <a:off x="609600" y="5334000"/>
          <a:ext cx="2070100" cy="1168400"/>
        </p:xfrm>
        <a:graphic>
          <a:graphicData uri="http://schemas.openxmlformats.org/presentationml/2006/ole">
            <p:oleObj spid="_x0000_s43012" name="Equation" r:id="rId5" imgW="698400" imgH="3934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410200"/>
            <a:ext cx="4800600" cy="95410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obtain </a:t>
            </a:r>
            <a:r>
              <a:rPr lang="en-US" sz="2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by </a:t>
            </a:r>
            <a:r>
              <a:rPr lang="en-US" sz="28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Lorentzian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fits at various pressures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NPL Terahertz Time-Domain Spectrometer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71600"/>
            <a:ext cx="8696325" cy="4086225"/>
          </a:xfrm>
          <a:prstGeom prst="rect">
            <a:avLst/>
          </a:prstGeom>
          <a:noFill/>
          <a:ln w="12700">
            <a:solidFill>
              <a:srgbClr val="003A6E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638800"/>
            <a:ext cx="5029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A6E"/>
                </a:solidFill>
              </a:rPr>
              <a:t>  biased photoconductive emitter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003A6E"/>
                </a:solidFill>
              </a:rPr>
              <a:t> </a:t>
            </a:r>
            <a:r>
              <a:rPr lang="en-US" sz="1600" dirty="0" smtClean="0">
                <a:solidFill>
                  <a:srgbClr val="003A6E"/>
                </a:solidFill>
              </a:rPr>
              <a:t> </a:t>
            </a:r>
            <a:r>
              <a:rPr lang="en-US" sz="1600" dirty="0" err="1" smtClean="0">
                <a:solidFill>
                  <a:srgbClr val="003A6E"/>
                </a:solidFill>
              </a:rPr>
              <a:t>ZnTe</a:t>
            </a:r>
            <a:r>
              <a:rPr lang="en-US" sz="1600" dirty="0">
                <a:solidFill>
                  <a:srgbClr val="003A6E"/>
                </a:solidFill>
              </a:rPr>
              <a:t> </a:t>
            </a:r>
            <a:r>
              <a:rPr lang="en-US" sz="1600" dirty="0" smtClean="0">
                <a:solidFill>
                  <a:srgbClr val="003A6E"/>
                </a:solidFill>
              </a:rPr>
              <a:t>refractive index proportional to THz E-field → rotates probe polarization </a:t>
            </a:r>
            <a:endParaRPr lang="en-US" sz="1600" dirty="0">
              <a:solidFill>
                <a:srgbClr val="003A6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09600" y="4419600"/>
            <a:ext cx="1600995" cy="685800"/>
            <a:chOff x="609600" y="4419600"/>
            <a:chExt cx="1600995" cy="685800"/>
          </a:xfrm>
        </p:grpSpPr>
        <p:cxnSp>
          <p:nvCxnSpPr>
            <p:cNvPr id="10" name="Straight Connector 9"/>
            <p:cNvCxnSpPr/>
            <p:nvPr/>
          </p:nvCxnSpPr>
          <p:spPr bwMode="auto">
            <a:xfrm rot="5400000">
              <a:off x="296069" y="4761706"/>
              <a:ext cx="685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900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09600" y="5086350"/>
              <a:ext cx="16002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900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1938338" y="4805363"/>
              <a:ext cx="54292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C900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Rectangle 15"/>
          <p:cNvSpPr/>
          <p:nvPr/>
        </p:nvSpPr>
        <p:spPr bwMode="auto">
          <a:xfrm>
            <a:off x="609600" y="3429000"/>
            <a:ext cx="876300" cy="285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372675" y="2650748"/>
            <a:ext cx="13894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100" dirty="0"/>
              <a:t>Ti-sapphire laser</a:t>
            </a:r>
          </a:p>
          <a:p>
            <a:pPr algn="ctr"/>
            <a:r>
              <a:rPr lang="en-GB" sz="1100" dirty="0" smtClean="0"/>
              <a:t>mode-locked</a:t>
            </a:r>
          </a:p>
          <a:p>
            <a:pPr algn="ctr"/>
            <a:endParaRPr lang="en-GB" sz="1100" dirty="0"/>
          </a:p>
          <a:p>
            <a:pPr algn="ctr"/>
            <a:r>
              <a:rPr lang="en-GB" sz="1100" dirty="0"/>
              <a:t>800 nm centre </a:t>
            </a:r>
            <a:r>
              <a:rPr lang="en-GB" sz="1100" dirty="0" smtClean="0"/>
              <a:t>wavelength</a:t>
            </a:r>
          </a:p>
          <a:p>
            <a:pPr algn="ctr"/>
            <a:endParaRPr lang="en-GB" sz="1100" dirty="0"/>
          </a:p>
          <a:p>
            <a:pPr algn="ctr"/>
            <a:r>
              <a:rPr lang="en-GB" sz="1100" b="1" dirty="0"/>
              <a:t>20 </a:t>
            </a:r>
            <a:r>
              <a:rPr lang="en-GB" sz="1100" b="1" dirty="0" err="1"/>
              <a:t>fs</a:t>
            </a:r>
            <a:r>
              <a:rPr lang="en-GB" sz="1100" b="1" dirty="0"/>
              <a:t> pulse </a:t>
            </a:r>
            <a:r>
              <a:rPr lang="en-GB" sz="1100" b="1" dirty="0" smtClean="0"/>
              <a:t>length</a:t>
            </a:r>
          </a:p>
          <a:p>
            <a:pPr algn="ctr"/>
            <a:endParaRPr lang="en-GB" sz="1100" b="1" dirty="0"/>
          </a:p>
          <a:p>
            <a:pPr algn="ctr"/>
            <a:r>
              <a:rPr lang="en-GB" sz="1100" dirty="0"/>
              <a:t>77 MHz repetition rate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2209007" y="2162175"/>
            <a:ext cx="2116138" cy="2696369"/>
            <a:chOff x="2209007" y="2162175"/>
            <a:chExt cx="2116138" cy="2696369"/>
          </a:xfrm>
        </p:grpSpPr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1471613" y="3805238"/>
              <a:ext cx="147637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2228850" y="3067050"/>
              <a:ext cx="3048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5400000">
              <a:off x="1647825" y="3971925"/>
              <a:ext cx="177165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5400000" flipH="1" flipV="1">
              <a:off x="1657351" y="3048002"/>
              <a:ext cx="2676523" cy="9239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3476625" y="2162175"/>
              <a:ext cx="84772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5400000">
              <a:off x="4005263" y="2481262"/>
              <a:ext cx="63817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7" name="Group 96"/>
          <p:cNvGrpSpPr/>
          <p:nvPr/>
        </p:nvGrpSpPr>
        <p:grpSpPr>
          <a:xfrm>
            <a:off x="3571875" y="2876551"/>
            <a:ext cx="3900487" cy="1971674"/>
            <a:chOff x="3571875" y="2876551"/>
            <a:chExt cx="3900487" cy="1971674"/>
          </a:xfrm>
        </p:grpSpPr>
        <p:cxnSp>
          <p:nvCxnSpPr>
            <p:cNvPr id="62" name="Straight Connector 61"/>
            <p:cNvCxnSpPr/>
            <p:nvPr/>
          </p:nvCxnSpPr>
          <p:spPr bwMode="auto">
            <a:xfrm rot="5400000">
              <a:off x="4129088" y="3024188"/>
              <a:ext cx="342900" cy="476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H="1">
              <a:off x="4329113" y="2890837"/>
              <a:ext cx="171451" cy="1619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10800000">
              <a:off x="3829050" y="3057525"/>
              <a:ext cx="64770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5400000">
              <a:off x="2890838" y="3805238"/>
              <a:ext cx="1676400" cy="2000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0800000">
              <a:off x="3571875" y="3209925"/>
              <a:ext cx="70485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H="1">
              <a:off x="2867026" y="3924298"/>
              <a:ext cx="1628775" cy="20002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3790950" y="4838700"/>
              <a:ext cx="351472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3619500" y="4745038"/>
              <a:ext cx="3852862" cy="79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rot="5400000" flipH="1" flipV="1">
              <a:off x="7029450" y="4514850"/>
              <a:ext cx="590550" cy="76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 rot="16200000" flipV="1">
              <a:off x="7162801" y="4429125"/>
              <a:ext cx="476251" cy="9525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2228850" y="1990725"/>
            <a:ext cx="5162550" cy="3049588"/>
            <a:chOff x="2228850" y="1990725"/>
            <a:chExt cx="5162550" cy="3049588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2228850" y="4533900"/>
              <a:ext cx="100012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1957388" y="3281363"/>
              <a:ext cx="250507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3228975" y="1990725"/>
              <a:ext cx="3371850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10800000" flipV="1">
              <a:off x="5819776" y="2028824"/>
              <a:ext cx="809625" cy="238125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5829300" y="2266950"/>
              <a:ext cx="81915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5357813" y="3719512"/>
              <a:ext cx="261937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6657975" y="5038725"/>
              <a:ext cx="73342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rot="5400000" flipH="1" flipV="1">
              <a:off x="5891213" y="3567113"/>
              <a:ext cx="2924175" cy="158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8" name="Rectangle 97"/>
          <p:cNvSpPr/>
          <p:nvPr/>
        </p:nvSpPr>
        <p:spPr bwMode="auto">
          <a:xfrm>
            <a:off x="3667125" y="2695575"/>
            <a:ext cx="504825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219449" y="2613452"/>
            <a:ext cx="1228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/>
              <a:t>THz emitter</a:t>
            </a:r>
          </a:p>
          <a:p>
            <a:pPr algn="ctr"/>
            <a:r>
              <a:rPr lang="en-GB" sz="1000" dirty="0" smtClean="0"/>
              <a:t>biased </a:t>
            </a:r>
            <a:r>
              <a:rPr lang="en-GB" sz="1000" dirty="0" err="1" smtClean="0"/>
              <a:t>GaAs</a:t>
            </a:r>
            <a:endParaRPr lang="en-GB" sz="1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533900" y="1743075"/>
            <a:ext cx="1280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probe beam</a:t>
            </a:r>
            <a:endParaRPr lang="en-US" sz="11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495801" y="2143125"/>
            <a:ext cx="742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pump beam</a:t>
            </a:r>
            <a:endParaRPr lang="en-US" sz="1100" dirty="0"/>
          </a:p>
        </p:txBody>
      </p:sp>
      <p:cxnSp>
        <p:nvCxnSpPr>
          <p:cNvPr id="103" name="Straight Connector 102"/>
          <p:cNvCxnSpPr>
            <a:stCxn id="101" idx="1"/>
          </p:cNvCxnSpPr>
          <p:nvPr/>
        </p:nvCxnSpPr>
        <p:spPr bwMode="auto">
          <a:xfrm rot="10800000">
            <a:off x="4371975" y="2286001"/>
            <a:ext cx="123826" cy="7256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Text Box 82"/>
          <p:cNvSpPr txBox="1">
            <a:spLocks noChangeArrowheads="1"/>
          </p:cNvSpPr>
          <p:nvPr/>
        </p:nvSpPr>
        <p:spPr bwMode="auto">
          <a:xfrm>
            <a:off x="7417983" y="2159570"/>
            <a:ext cx="813314" cy="4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100" dirty="0"/>
              <a:t>Wollaston </a:t>
            </a:r>
          </a:p>
          <a:p>
            <a:pPr algn="ctr"/>
            <a:r>
              <a:rPr lang="en-GB" sz="1100" dirty="0"/>
              <a:t>prism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6714699" y="3780430"/>
            <a:ext cx="573205" cy="40943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08" name="Text Box 83"/>
          <p:cNvSpPr txBox="1">
            <a:spLocks noChangeArrowheads="1"/>
          </p:cNvSpPr>
          <p:nvPr/>
        </p:nvSpPr>
        <p:spPr bwMode="auto">
          <a:xfrm>
            <a:off x="7526137" y="3892393"/>
            <a:ext cx="918416" cy="57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100" dirty="0" err="1"/>
              <a:t>ZnTe</a:t>
            </a:r>
            <a:r>
              <a:rPr lang="en-GB" sz="1100" dirty="0"/>
              <a:t> </a:t>
            </a:r>
          </a:p>
          <a:p>
            <a:pPr algn="ctr"/>
            <a:r>
              <a:rPr lang="en-GB" sz="1100" dirty="0"/>
              <a:t>electro-optic</a:t>
            </a:r>
          </a:p>
          <a:p>
            <a:pPr algn="ctr"/>
            <a:r>
              <a:rPr lang="en-GB" sz="1100" dirty="0"/>
              <a:t>crystal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91600" cy="4137891"/>
          </a:xfrm>
          <a:prstGeom prst="rect">
            <a:avLst/>
          </a:prstGeom>
          <a:noFill/>
          <a:ln w="19050">
            <a:solidFill>
              <a:srgbClr val="003A6E"/>
            </a:solidFill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NPL Terahertz Time-Domain Spectrometer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Time-Domain Measurement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79963"/>
            <a:ext cx="8534400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194175" cy="3324225"/>
          </a:xfrm>
          <a:prstGeom prst="rect">
            <a:avLst/>
          </a:prstGeom>
          <a:noFill/>
          <a:ln w="25400">
            <a:solidFill>
              <a:srgbClr val="003A6E"/>
            </a:solidFill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87" y="1447800"/>
            <a:ext cx="31242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>
          <a:xfrm>
            <a:off x="457200" y="4800600"/>
            <a:ext cx="76200" cy="712788"/>
          </a:xfrm>
          <a:custGeom>
            <a:avLst/>
            <a:gdLst>
              <a:gd name="connsiteX0" fmla="*/ 0 w 1183342"/>
              <a:gd name="connsiteY0" fmla="*/ 1627094 h 1627094"/>
              <a:gd name="connsiteX1" fmla="*/ 376518 w 1183342"/>
              <a:gd name="connsiteY1" fmla="*/ 1277470 h 1627094"/>
              <a:gd name="connsiteX2" fmla="*/ 645459 w 1183342"/>
              <a:gd name="connsiteY2" fmla="*/ 13447 h 1627094"/>
              <a:gd name="connsiteX3" fmla="*/ 820271 w 1183342"/>
              <a:gd name="connsiteY3" fmla="*/ 1358153 h 1627094"/>
              <a:gd name="connsiteX4" fmla="*/ 1183342 w 1183342"/>
              <a:gd name="connsiteY4" fmla="*/ 1613647 h 1627094"/>
              <a:gd name="connsiteX5" fmla="*/ 1183342 w 1183342"/>
              <a:gd name="connsiteY5" fmla="*/ 1613647 h 162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3342" h="1627094">
                <a:moveTo>
                  <a:pt x="0" y="1627094"/>
                </a:moveTo>
                <a:cubicBezTo>
                  <a:pt x="134471" y="1586752"/>
                  <a:pt x="268942" y="1546411"/>
                  <a:pt x="376518" y="1277470"/>
                </a:cubicBezTo>
                <a:cubicBezTo>
                  <a:pt x="484094" y="1008529"/>
                  <a:pt x="571500" y="0"/>
                  <a:pt x="645459" y="13447"/>
                </a:cubicBezTo>
                <a:cubicBezTo>
                  <a:pt x="719418" y="26894"/>
                  <a:pt x="730624" y="1091453"/>
                  <a:pt x="820271" y="1358153"/>
                </a:cubicBezTo>
                <a:cubicBezTo>
                  <a:pt x="909918" y="1624853"/>
                  <a:pt x="1183342" y="1613647"/>
                  <a:pt x="1183342" y="1613647"/>
                </a:cubicBezTo>
                <a:lnTo>
                  <a:pt x="1183342" y="1613647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21336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probe pulse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909637" y="4262438"/>
            <a:ext cx="161925" cy="152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5800" y="1295400"/>
            <a:ext cx="32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THz pulse 20 </a:t>
            </a:r>
            <a:r>
              <a:rPr lang="en-US" dirty="0" err="1" smtClean="0">
                <a:solidFill>
                  <a:srgbClr val="003A6E"/>
                </a:solidFill>
              </a:rPr>
              <a:t>ps</a:t>
            </a:r>
            <a:endParaRPr lang="en-US" dirty="0" smtClean="0">
              <a:solidFill>
                <a:srgbClr val="003A6E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3A6E"/>
                </a:solidFill>
              </a:rPr>
              <a:t>  Probe pulse 2 </a:t>
            </a:r>
            <a:r>
              <a:rPr lang="en-US" dirty="0" err="1" smtClean="0">
                <a:solidFill>
                  <a:srgbClr val="003A6E"/>
                </a:solidFill>
              </a:rPr>
              <a:t>fs</a:t>
            </a:r>
            <a:r>
              <a:rPr lang="en-US" dirty="0">
                <a:solidFill>
                  <a:srgbClr val="003A6E"/>
                </a:solidFill>
              </a:rPr>
              <a:t> </a:t>
            </a:r>
            <a:r>
              <a:rPr lang="en-US" dirty="0" smtClean="0">
                <a:solidFill>
                  <a:srgbClr val="003A6E"/>
                </a:solidFill>
              </a:rPr>
              <a:t>→        </a:t>
            </a:r>
          </a:p>
          <a:p>
            <a:r>
              <a:rPr lang="en-US" dirty="0" smtClean="0">
                <a:solidFill>
                  <a:srgbClr val="003A6E"/>
                </a:solidFill>
              </a:rPr>
              <a:t>       ~delta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EB672C-1D9F-4884-A913-13966601BEB2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5922C-1528-452C-9BD6-91D724F4625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5334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THz Spectrum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2724" y="5562600"/>
            <a:ext cx="4740276" cy="914400"/>
          </a:xfrm>
          <a:prstGeom prst="rect">
            <a:avLst/>
          </a:prstGeom>
          <a:noFill/>
          <a:ln w="25400">
            <a:solidFill>
              <a:srgbClr val="003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144463" y="1828800"/>
          <a:ext cx="4512200" cy="3486150"/>
        </p:xfrm>
        <a:graphic>
          <a:graphicData uri="http://schemas.openxmlformats.org/presentationml/2006/ole">
            <p:oleObj spid="_x0000_s50178" name="Graph" r:id="rId3" imgW="4023360" imgH="3108960" progId="">
              <p:embed/>
            </p:oleObj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487338" y="1828800"/>
          <a:ext cx="4512200" cy="3486150"/>
        </p:xfrm>
        <a:graphic>
          <a:graphicData uri="http://schemas.openxmlformats.org/presentationml/2006/ole">
            <p:oleObj spid="_x0000_s50179" name="Graph" r:id="rId4" imgW="4023360" imgH="310896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9200" y="1295400"/>
            <a:ext cx="23622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A6E"/>
                </a:solidFill>
                <a:latin typeface="Arial" pitchFamily="34" charset="0"/>
                <a:cs typeface="Arial" pitchFamily="34" charset="0"/>
              </a:rPr>
              <a:t>E-field in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1295400"/>
            <a:ext cx="17526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A6E"/>
                </a:solidFill>
                <a:latin typeface="Arial" pitchFamily="34" charset="0"/>
                <a:cs typeface="Arial" pitchFamily="34" charset="0"/>
              </a:rPr>
              <a:t>Spectrum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81400" y="1600200"/>
            <a:ext cx="2209800" cy="1588"/>
          </a:xfrm>
          <a:prstGeom prst="straightConnector1">
            <a:avLst/>
          </a:prstGeom>
          <a:ln w="47625">
            <a:solidFill>
              <a:srgbClr val="003A6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1066800"/>
            <a:ext cx="914400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003A6E"/>
                </a:solidFill>
                <a:latin typeface="Arial" pitchFamily="34" charset="0"/>
                <a:cs typeface="Arial" pitchFamily="34" charset="0"/>
              </a:rPr>
              <a:t>FFT</a:t>
            </a: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28600" y="5562600"/>
          <a:ext cx="3987800" cy="928688"/>
        </p:xfrm>
        <a:graphic>
          <a:graphicData uri="http://schemas.openxmlformats.org/presentationml/2006/ole">
            <p:oleObj spid="_x0000_s50180" name="Equation" r:id="rId5" imgW="1396800" imgH="39348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14800" y="5791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GHz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CO Spectrum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609600" y="1371600"/>
          <a:ext cx="4000500" cy="3067050"/>
        </p:xfrm>
        <a:graphic>
          <a:graphicData uri="http://schemas.openxmlformats.org/presentationml/2006/ole">
            <p:oleObj spid="_x0000_s27649" r:id="rId4" imgW="3996538" imgH="3069946" progId="">
              <p:embed/>
            </p:oleObj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217319" y="304800"/>
          <a:ext cx="3505200" cy="2866321"/>
        </p:xfrm>
        <a:graphic>
          <a:graphicData uri="http://schemas.openxmlformats.org/presentationml/2006/ole">
            <p:oleObj spid="_x0000_s27651" r:id="rId5" imgW="3863645" imgH="3161386" progId="">
              <p:embed/>
            </p:oleObj>
          </a:graphicData>
        </a:graphic>
      </p:graphicFrame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219700" y="3048000"/>
          <a:ext cx="3500438" cy="2794000"/>
        </p:xfrm>
        <a:graphic>
          <a:graphicData uri="http://schemas.openxmlformats.org/presentationml/2006/ole">
            <p:oleObj spid="_x0000_s27653" r:id="rId6" imgW="3963619" imgH="3161386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1447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A6E"/>
                </a:solidFill>
              </a:rPr>
              <a:t>(a)</a:t>
            </a:r>
            <a:endParaRPr lang="en-US" dirty="0">
              <a:solidFill>
                <a:srgbClr val="003A6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0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A6E"/>
                </a:solidFill>
              </a:rPr>
              <a:t>(b)</a:t>
            </a:r>
            <a:endParaRPr lang="en-US" dirty="0">
              <a:solidFill>
                <a:srgbClr val="003A6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29718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A6E"/>
                </a:solidFill>
              </a:rPr>
              <a:t>(c)</a:t>
            </a:r>
            <a:endParaRPr lang="en-US" dirty="0">
              <a:solidFill>
                <a:srgbClr val="003A6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410200"/>
            <a:ext cx="3810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1600" dirty="0" err="1" smtClean="0">
                <a:solidFill>
                  <a:srgbClr val="003A6E"/>
                </a:solidFill>
              </a:rPr>
              <a:t>Lorentzian</a:t>
            </a:r>
            <a:r>
              <a:rPr lang="en-US" sz="1600" dirty="0" smtClean="0">
                <a:solidFill>
                  <a:srgbClr val="003A6E"/>
                </a:solidFill>
              </a:rPr>
              <a:t> line shape assumed</a:t>
            </a:r>
          </a:p>
          <a:p>
            <a:pPr marL="457200" indent="-457200">
              <a:spcAft>
                <a:spcPts val="600"/>
              </a:spcAft>
              <a:buAutoNum type="alphaLcParenBoth"/>
            </a:pPr>
            <a:r>
              <a:rPr lang="en-US" sz="1600" dirty="0" smtClean="0">
                <a:solidFill>
                  <a:srgbClr val="003A6E"/>
                </a:solidFill>
              </a:rPr>
              <a:t>CO absorption spectrum at 2 bar</a:t>
            </a:r>
          </a:p>
          <a:p>
            <a:pPr marL="457200" indent="-457200">
              <a:spcAft>
                <a:spcPts val="600"/>
              </a:spcAft>
              <a:buAutoNum type="alphaLcParenBoth"/>
            </a:pPr>
            <a:r>
              <a:rPr lang="en-US" sz="1600" dirty="0" smtClean="0">
                <a:solidFill>
                  <a:srgbClr val="003A6E"/>
                </a:solidFill>
              </a:rPr>
              <a:t>Section of sample fit at 2 bar</a:t>
            </a:r>
          </a:p>
          <a:p>
            <a:pPr marL="457200" indent="-457200">
              <a:spcAft>
                <a:spcPts val="600"/>
              </a:spcAft>
              <a:buAutoNum type="alphaLcParenBoth"/>
            </a:pPr>
            <a:r>
              <a:rPr lang="en-US" sz="1600" dirty="0" smtClean="0">
                <a:solidFill>
                  <a:srgbClr val="003A6E"/>
                </a:solidFill>
              </a:rPr>
              <a:t>Expanded section of fit at 2 bar</a:t>
            </a:r>
            <a:endParaRPr lang="en-US" sz="1600" dirty="0">
              <a:solidFill>
                <a:srgbClr val="003A6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09600" y="4343400"/>
            <a:ext cx="3515543" cy="979741"/>
            <a:chOff x="609600" y="4582858"/>
            <a:chExt cx="3515543" cy="979741"/>
          </a:xfrm>
        </p:grpSpPr>
        <p:sp>
          <p:nvSpPr>
            <p:cNvPr id="16" name="Rectangle 15"/>
            <p:cNvSpPr/>
            <p:nvPr/>
          </p:nvSpPr>
          <p:spPr>
            <a:xfrm>
              <a:off x="609600" y="4582858"/>
              <a:ext cx="3515543" cy="979741"/>
            </a:xfrm>
            <a:prstGeom prst="rect">
              <a:avLst/>
            </a:prstGeom>
            <a:noFill/>
            <a:ln w="25400">
              <a:solidFill>
                <a:srgbClr val="003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668338" y="4685744"/>
            <a:ext cx="3370262" cy="826056"/>
          </p:xfrm>
          <a:graphic>
            <a:graphicData uri="http://schemas.openxmlformats.org/presentationml/2006/ole">
              <p:oleObj spid="_x0000_s27655" name="Equation" r:id="rId7" imgW="1968480" imgH="4824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Line Center with Pressure, </a:t>
            </a: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J’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9 line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1409700" y="1295400"/>
          <a:ext cx="6324600" cy="4617962"/>
        </p:xfrm>
        <a:graphic>
          <a:graphicData uri="http://schemas.openxmlformats.org/presentationml/2006/ole">
            <p:oleObj spid="_x0000_s51202" r:id="rId3" imgW="4196486" imgH="3069946" progId="">
              <p:embed/>
            </p:oleObj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5719" y="1371600"/>
            <a:ext cx="6359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3A6E"/>
                </a:solidFill>
              </a:rPr>
              <a:t>J’ </a:t>
            </a:r>
            <a:r>
              <a:rPr lang="en-US" sz="2000" dirty="0" smtClean="0">
                <a:solidFill>
                  <a:srgbClr val="003A6E"/>
                </a:solidFill>
              </a:rPr>
              <a:t>= 9 center frequency (minus HITRAN) vs. pressure</a:t>
            </a:r>
            <a:endParaRPr lang="en-US" sz="2000" dirty="0">
              <a:solidFill>
                <a:srgbClr val="003A6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096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A6E"/>
                </a:solidFill>
              </a:rPr>
              <a:t>error bars → standard deviation</a:t>
            </a:r>
            <a:endParaRPr lang="en-US" sz="2000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863D4-30E6-43A7-B51B-2150A6DCA46F}" type="datetime2">
              <a:rPr lang="en-GB" smtClean="0"/>
              <a:pPr>
                <a:defRPr/>
              </a:pPr>
              <a:t>Wednesday, 16 June 2010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2B4F0C0-BE2D-49B7-B645-06438359689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533400"/>
            <a:ext cx="7772400" cy="5794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Measurements, </a:t>
            </a:r>
            <a:r>
              <a:rPr kumimoji="0" lang="en-US" sz="3200" b="0" i="1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J’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3A6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= 9 line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3A6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457200" y="1790700"/>
          <a:ext cx="4149725" cy="3016250"/>
        </p:xfrm>
        <a:graphic>
          <a:graphicData uri="http://schemas.openxmlformats.org/presentationml/2006/ole">
            <p:oleObj spid="_x0000_s52226" r:id="rId3" imgW="3902659" imgH="3073603" progId="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4419600" y="1789113"/>
          <a:ext cx="4298487" cy="3019425"/>
        </p:xfrm>
        <a:graphic>
          <a:graphicData uri="http://schemas.openxmlformats.org/presentationml/2006/ole">
            <p:oleObj spid="_x0000_s52227" r:id="rId4" imgW="3902659" imgH="3073603" progId="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507065" y="4876800"/>
            <a:ext cx="2049994" cy="549277"/>
            <a:chOff x="1507065" y="4952999"/>
            <a:chExt cx="2049994" cy="549277"/>
          </a:xfrm>
        </p:grpSpPr>
        <p:sp>
          <p:nvSpPr>
            <p:cNvPr id="11" name="Rectangle 10"/>
            <p:cNvSpPr/>
            <p:nvPr/>
          </p:nvSpPr>
          <p:spPr>
            <a:xfrm>
              <a:off x="1507065" y="4952999"/>
              <a:ext cx="2049994" cy="5256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3A6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1541462" y="5029200"/>
            <a:ext cx="1981200" cy="473076"/>
          </p:xfrm>
          <a:graphic>
            <a:graphicData uri="http://schemas.openxmlformats.org/presentationml/2006/ole">
              <p:oleObj spid="_x0000_s52228" name="Equation" r:id="rId5" imgW="850680" imgH="203040" progId="Equation.3">
                <p:embed/>
              </p:oleObj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5654443" y="4876800"/>
            <a:ext cx="1828800" cy="646331"/>
          </a:xfrm>
          <a:prstGeom prst="rect">
            <a:avLst/>
          </a:prstGeom>
          <a:ln w="25400">
            <a:solidFill>
              <a:srgbClr val="003A6E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slope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462" y="1524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E"/>
                </a:solidFill>
              </a:rPr>
              <a:t>fit amplitude vs. pressure</a:t>
            </a:r>
            <a:endParaRPr lang="en-US" sz="2000" dirty="0">
              <a:solidFill>
                <a:srgbClr val="003A6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0543" y="1524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A6E"/>
                </a:solidFill>
              </a:rPr>
              <a:t>fit </a:t>
            </a:r>
            <a:r>
              <a:rPr lang="en-US" sz="2000" dirty="0" err="1" smtClean="0">
                <a:solidFill>
                  <a:srgbClr val="003A6E"/>
                </a:solidFill>
              </a:rPr>
              <a:t>linewidth</a:t>
            </a:r>
            <a:r>
              <a:rPr lang="en-US" sz="2000" dirty="0" smtClean="0">
                <a:solidFill>
                  <a:srgbClr val="003A6E"/>
                </a:solidFill>
              </a:rPr>
              <a:t> vs. pressure</a:t>
            </a:r>
            <a:endParaRPr lang="en-US" sz="2000" dirty="0">
              <a:solidFill>
                <a:srgbClr val="003A6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867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A6E"/>
                </a:solidFill>
              </a:rPr>
              <a:t>y error bars → standard deviation</a:t>
            </a:r>
          </a:p>
          <a:p>
            <a:r>
              <a:rPr lang="en-US" sz="2000" dirty="0" smtClean="0">
                <a:solidFill>
                  <a:srgbClr val="003A6E"/>
                </a:solidFill>
              </a:rPr>
              <a:t>x error bars → pressure uncertainty</a:t>
            </a:r>
            <a:endParaRPr lang="en-US" sz="2000" dirty="0">
              <a:solidFill>
                <a:srgbClr val="003A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l_presentation_template_alternate_v_1">
  <a:themeElements>
    <a:clrScheme name="npl_presentation_template_alternate_v_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pl_presentation_template_alternate_v_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rgbClr val="FFC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npl_presentation_template_alternate_v_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alternate_v_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alternate_v_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alternate_v_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alternate_v_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l_presentation_template_alternate_v_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alternate_v_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alternate_v_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alternate_v_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alternate_v_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alternate_v_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l_presentation_template_alternate_v_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Settings\mn\My Documents\NPL papers\templates\npl_presentation_template_alternate_v_1.pot</Template>
  <TotalTime>465</TotalTime>
  <Words>1816</Words>
  <Application>Microsoft Office PowerPoint</Application>
  <PresentationFormat>On-screen Show (4:3)</PresentationFormat>
  <Paragraphs>606</Paragraphs>
  <Slides>25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npl_presentation_template_alternate_v_1</vt:lpstr>
      <vt:lpstr>Graph</vt:lpstr>
      <vt:lpstr>Equation</vt:lpstr>
      <vt:lpstr>Line Strengths and Self-Broadening of Pure Rotational Lines of Carbon Monoxide and Nitrous Oxide Measured by Terahertz Time-Domain Spectroscopy</vt:lpstr>
      <vt:lpstr>Slide 2</vt:lpstr>
      <vt:lpstr>Slide 3</vt:lpstr>
      <vt:lpstr>Slide 4</vt:lpstr>
      <vt:lpstr>Slide 5</vt:lpstr>
      <vt:lpstr>Slide 6</vt:lpstr>
      <vt:lpstr>Sample CO Spectrum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National Physical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 Naftaly</dc:creator>
  <cp:lastModifiedBy>Speaker</cp:lastModifiedBy>
  <cp:revision>51</cp:revision>
  <dcterms:created xsi:type="dcterms:W3CDTF">2010-05-19T10:38:13Z</dcterms:created>
  <dcterms:modified xsi:type="dcterms:W3CDTF">2010-06-16T17:39:32Z</dcterms:modified>
</cp:coreProperties>
</file>